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 id="2147484046" r:id="rId2"/>
    <p:sldMasterId id="2147484187" r:id="rId3"/>
    <p:sldMasterId id="2147484406" r:id="rId4"/>
  </p:sldMasterIdLst>
  <p:notesMasterIdLst>
    <p:notesMasterId r:id="rId39"/>
  </p:notesMasterIdLst>
  <p:handoutMasterIdLst>
    <p:handoutMasterId r:id="rId40"/>
  </p:handoutMasterIdLst>
  <p:sldIdLst>
    <p:sldId id="256" r:id="rId5"/>
    <p:sldId id="2147481259" r:id="rId6"/>
    <p:sldId id="2147481260" r:id="rId7"/>
    <p:sldId id="2147481261" r:id="rId8"/>
    <p:sldId id="2147482389" r:id="rId9"/>
    <p:sldId id="2147480918" r:id="rId10"/>
    <p:sldId id="2147480939" r:id="rId11"/>
    <p:sldId id="2147482431" r:id="rId12"/>
    <p:sldId id="2147481276" r:id="rId13"/>
    <p:sldId id="2147481322" r:id="rId14"/>
    <p:sldId id="2147482395" r:id="rId15"/>
    <p:sldId id="2147482746" r:id="rId16"/>
    <p:sldId id="258" r:id="rId17"/>
    <p:sldId id="2147482747" r:id="rId18"/>
    <p:sldId id="2147481341" r:id="rId19"/>
    <p:sldId id="2147481263" r:id="rId20"/>
    <p:sldId id="2147481266" r:id="rId21"/>
    <p:sldId id="2147481267" r:id="rId22"/>
    <p:sldId id="2147481269" r:id="rId23"/>
    <p:sldId id="2147481271" r:id="rId24"/>
    <p:sldId id="2147481273" r:id="rId25"/>
    <p:sldId id="2147481268" r:id="rId26"/>
    <p:sldId id="2147481337" r:id="rId27"/>
    <p:sldId id="261" r:id="rId28"/>
    <p:sldId id="2147481277" r:id="rId29"/>
    <p:sldId id="456" r:id="rId30"/>
    <p:sldId id="2147481265" r:id="rId31"/>
    <p:sldId id="458" r:id="rId32"/>
    <p:sldId id="2147481335" r:id="rId33"/>
    <p:sldId id="2147481336" r:id="rId34"/>
    <p:sldId id="459" r:id="rId35"/>
    <p:sldId id="2147480936" r:id="rId36"/>
    <p:sldId id="2147481346" r:id="rId37"/>
    <p:sldId id="457" r:id="rId38"/>
  </p:sldIdLst>
  <p:sldSz cx="24387175" cy="13716000"/>
  <p:notesSz cx="7315200" cy="12344400"/>
  <p:defaultTex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930DB64-1F01-1E45-B60C-2CA231FD30B1}">
          <p14:sldIdLst>
            <p14:sldId id="256"/>
            <p14:sldId id="2147481259"/>
            <p14:sldId id="2147481260"/>
            <p14:sldId id="2147481261"/>
            <p14:sldId id="2147482389"/>
          </p14:sldIdLst>
        </p14:section>
        <p14:section name="Generative AI" id="{D8C89DF7-EF64-A14E-A3DD-B76EAD288DA1}">
          <p14:sldIdLst>
            <p14:sldId id="2147480918"/>
            <p14:sldId id="2147480939"/>
            <p14:sldId id="2147482431"/>
            <p14:sldId id="2147481276"/>
            <p14:sldId id="2147481322"/>
            <p14:sldId id="2147482395"/>
            <p14:sldId id="2147482746"/>
            <p14:sldId id="258"/>
            <p14:sldId id="2147482747"/>
            <p14:sldId id="2147481341"/>
          </p14:sldIdLst>
        </p14:section>
        <p14:section name="OCI AI Services" id="{D571C095-88D2-2841-939D-392E224E8961}">
          <p14:sldIdLst>
            <p14:sldId id="2147481263"/>
            <p14:sldId id="2147481266"/>
            <p14:sldId id="2147481267"/>
            <p14:sldId id="2147481269"/>
            <p14:sldId id="2147481271"/>
            <p14:sldId id="2147481273"/>
            <p14:sldId id="2147481268"/>
            <p14:sldId id="2147481337"/>
            <p14:sldId id="261"/>
          </p14:sldIdLst>
        </p14:section>
        <p14:section name="OCI AI Infrastructure" id="{CC60310E-68BF-CA4C-91DD-05E339953CF5}">
          <p14:sldIdLst>
            <p14:sldId id="2147481277"/>
            <p14:sldId id="456"/>
          </p14:sldIdLst>
        </p14:section>
        <p14:section name="AI in Database" id="{9700DD27-B4BC-FD43-9ABB-06300C15071F}">
          <p14:sldIdLst>
            <p14:sldId id="2147481265"/>
            <p14:sldId id="458"/>
            <p14:sldId id="2147481335"/>
            <p14:sldId id="2147481336"/>
          </p14:sldIdLst>
        </p14:section>
        <p14:section name="AI Apps" id="{ED4663A7-C109-7449-83DA-CBAA8AB06CDE}">
          <p14:sldIdLst>
            <p14:sldId id="459"/>
            <p14:sldId id="2147480936"/>
            <p14:sldId id="2147481346"/>
            <p14:sldId id="457"/>
          </p14:sldIdLst>
        </p14:section>
      </p14:sectionLst>
    </p:ex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90D4865-6F78-CD3E-94AA-70566B8995B4}" name="Michelle Meng" initials="" userId="S::michelle.meng@oracle.com::e835afc4-256d-4533-8707-8a6ce66e4d7e" providerId="AD"/>
  <p188:author id="{82EE7466-ECDA-A3BC-AFDA-55DC674642B3}" name="Sherry Tiao" initials="" userId="S::sherry.tiao@oracle.com::2a96eccb-765b-4615-9c8f-3d4f34571990" providerId="AD"/>
  <p188:author id="{4AE5F3C8-29FE-FA07-83DF-8CBA614A7949}" name="Wilson, Morgan" initials="WM" userId="S::mw042552@cerner.net::044518c4-cee2-4d65-8b0f-d18feec413da" providerId="AD"/>
  <p188:author id="{298909F3-7B89-A5A2-850D-A3C11C6C19CF}" name="Sara Correia" initials="" userId="S::sara.correia@oracle.com::39bd4903-d417-4424-9f8c-916b3a8138f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extLst>
      <p:ext uri="{19B8F6BF-5375-455C-9EA6-DF929625EA0E}">
        <p15:presenceInfo xmlns:p15="http://schemas.microsoft.com/office/powerpoint/2012/main" userId="Michelle How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2DE"/>
    <a:srgbClr val="323838"/>
    <a:srgbClr val="AF562C"/>
    <a:srgbClr val="6C3E49"/>
    <a:srgbClr val="41807E"/>
    <a:srgbClr val="4D5959"/>
    <a:srgbClr val="8A9C9D"/>
    <a:srgbClr val="E54629"/>
    <a:srgbClr val="BBCBCB"/>
    <a:srgbClr val="DFAF6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25" autoAdjust="0"/>
    <p:restoredTop sz="86857" autoAdjust="0"/>
  </p:normalViewPr>
  <p:slideViewPr>
    <p:cSldViewPr snapToGrid="0" showGuides="1">
      <p:cViewPr varScale="1">
        <p:scale>
          <a:sx n="54" d="100"/>
          <a:sy n="54" d="100"/>
        </p:scale>
        <p:origin x="1008" y="216"/>
      </p:cViewPr>
      <p:guideLst>
        <p:guide orient="horz" pos="4320"/>
        <p:guide pos="7681"/>
      </p:guideLst>
    </p:cSldViewPr>
  </p:slideViewPr>
  <p:outlineViewPr>
    <p:cViewPr>
      <p:scale>
        <a:sx n="33" d="100"/>
        <a:sy n="33" d="100"/>
      </p:scale>
      <p:origin x="0" y="-22096"/>
    </p:cViewPr>
  </p:outlineViewPr>
  <p:notesTextViewPr>
    <p:cViewPr>
      <p:scale>
        <a:sx n="1" d="1"/>
        <a:sy n="1" d="1"/>
      </p:scale>
      <p:origin x="0" y="0"/>
    </p:cViewPr>
  </p:notesTextViewPr>
  <p:sorterViewPr>
    <p:cViewPr>
      <p:scale>
        <a:sx n="1" d="1"/>
        <a:sy n="1" d="1"/>
      </p:scale>
      <p:origin x="0" y="-16546"/>
    </p:cViewPr>
  </p:sorterViewPr>
  <p:notesViewPr>
    <p:cSldViewPr snapToGrid="0" showGuides="1">
      <p:cViewPr varScale="1">
        <p:scale>
          <a:sx n="47" d="100"/>
          <a:sy n="47" d="100"/>
        </p:scale>
        <p:origin x="3485" y="67"/>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6/18/24</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6/18/24</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1828891" rtl="0" eaLnBrk="1" latinLnBrk="0" hangingPunct="1">
      <a:defRPr lang="en-US" sz="2400" b="0" i="0" kern="1200">
        <a:solidFill>
          <a:schemeClr val="tx1"/>
        </a:solidFill>
        <a:latin typeface="Oracle Sans Tab" panose="020B0503020204020204" pitchFamily="34" charset="0"/>
        <a:ea typeface="+mn-ea"/>
        <a:cs typeface="Oracle Sans Tab" panose="020B0503020204020204" pitchFamily="34" charset="0"/>
      </a:defRPr>
    </a:lvl1pPr>
    <a:lvl2pPr marL="914446" algn="l" defTabSz="1828891" rtl="0" eaLnBrk="1" latinLnBrk="0" hangingPunct="1">
      <a:defRPr lang="en-US" sz="2400" b="0" i="0" kern="1200">
        <a:solidFill>
          <a:schemeClr val="tx1"/>
        </a:solidFill>
        <a:latin typeface="Oracle Sans Tab" panose="020B0503020204020204" pitchFamily="34" charset="0"/>
        <a:ea typeface="+mn-ea"/>
        <a:cs typeface="Oracle Sans Tab" panose="020B0503020204020204" pitchFamily="34" charset="0"/>
      </a:defRPr>
    </a:lvl2pPr>
    <a:lvl3pPr marL="1828891" algn="l" defTabSz="1828891" rtl="0" eaLnBrk="1" latinLnBrk="0" hangingPunct="1">
      <a:defRPr lang="en-US" sz="2200" kern="1200">
        <a:solidFill>
          <a:schemeClr val="tx1"/>
        </a:solidFill>
        <a:latin typeface="Oracle Sans Tab Light" panose="020B0403020204020204" pitchFamily="34" charset="0"/>
        <a:ea typeface="+mn-ea"/>
        <a:cs typeface="Oracle Sans Tab Light" panose="020B0403020204020204" pitchFamily="34" charset="0"/>
      </a:defRPr>
    </a:lvl3pPr>
    <a:lvl4pPr marL="2743337" algn="l" defTabSz="1828891" rtl="0" eaLnBrk="1" latinLnBrk="0" hangingPunct="1">
      <a:defRPr lang="en-US" sz="2100" kern="1200">
        <a:solidFill>
          <a:schemeClr val="tx1"/>
        </a:solidFill>
        <a:latin typeface="Oracle Sans Tab Light" panose="020B0403020204020204" pitchFamily="34" charset="0"/>
        <a:ea typeface="+mn-ea"/>
        <a:cs typeface="Oracle Sans Tab Light" panose="020B0403020204020204" pitchFamily="34" charset="0"/>
      </a:defRPr>
    </a:lvl4pPr>
    <a:lvl5pPr marL="3657783" algn="l" defTabSz="1828891" rtl="0" eaLnBrk="1" latinLnBrk="0" hangingPunct="1">
      <a:defRPr lang="en-US" sz="2000" kern="1200">
        <a:solidFill>
          <a:schemeClr val="tx1"/>
        </a:solidFill>
        <a:latin typeface="Oracle Sans Tab Light" panose="020B0403020204020204" pitchFamily="34" charset="0"/>
        <a:ea typeface="+mn-ea"/>
        <a:cs typeface="Oracle Sans Tab Light" panose="020B0403020204020204" pitchFamily="34" charset="0"/>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acle.com/artificial-intelligence/generative-ai/large-language-model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671856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70E055-DD3C-41F8-A3B8-521DE2FBBDFD}" type="slidenum">
              <a:rPr lang="en-US" smtClean="0"/>
              <a:t>13</a:t>
            </a:fld>
            <a:endParaRPr lang="en-US"/>
          </a:p>
        </p:txBody>
      </p:sp>
    </p:spTree>
    <p:extLst>
      <p:ext uri="{BB962C8B-B14F-4D97-AF65-F5344CB8AC3E}">
        <p14:creationId xmlns:p14="http://schemas.microsoft.com/office/powerpoint/2010/main" val="33033140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CD2175-244A-4246-9480-7E91947D6078}" type="slidenum">
              <a:rPr lang="en-US" smtClean="0"/>
              <a:t>14</a:t>
            </a:fld>
            <a:endParaRPr lang="en-US"/>
          </a:p>
        </p:txBody>
      </p:sp>
    </p:spTree>
    <p:extLst>
      <p:ext uri="{BB962C8B-B14F-4D97-AF65-F5344CB8AC3E}">
        <p14:creationId xmlns:p14="http://schemas.microsoft.com/office/powerpoint/2010/main" val="1078186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92024-095A-0B4D-8A78-8EF7F671A8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C40D4A-F60D-063D-ECE9-0BB53F836F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A3980B-E342-2AA6-70DA-ABA34027302E}"/>
              </a:ext>
            </a:extLst>
          </p:cNvPr>
          <p:cNvSpPr>
            <a:spLocks noGrp="1"/>
          </p:cNvSpPr>
          <p:nvPr>
            <p:ph type="body" idx="1"/>
          </p:nvPr>
        </p:nvSpPr>
        <p:spPr/>
        <p:txBody>
          <a:bodyPr/>
          <a:lstStyle/>
          <a:p>
            <a:r>
              <a:rPr lang="en-US" dirty="0"/>
              <a:t>In this example, MyOracle Search – HOW DO I RESET MY VPN PASSWORD</a:t>
            </a:r>
          </a:p>
          <a:p>
            <a:r>
              <a:rPr lang="en-US" dirty="0"/>
              <a:t>- Firstly retrieves results on the natural language query using lexical and semantic search.  This retrieves a list of relevant documents that answer the request.  In this IT support docs on resetting the VPN password.</a:t>
            </a:r>
          </a:p>
          <a:p>
            <a:r>
              <a:rPr lang="en-US" dirty="0"/>
              <a:t>- Then it uses GenAI to create a list of steps to follow inline – in this case the exact steps to reset the VPN password without having to open any docs (the first highlight callout box)</a:t>
            </a:r>
          </a:p>
          <a:p>
            <a:r>
              <a:rPr lang="en-US" dirty="0"/>
              <a:t>- It also provides grounded answers by including references to the actual documents that were used to generate the AI natural language response. (the second highlight callout box)</a:t>
            </a:r>
          </a:p>
        </p:txBody>
      </p:sp>
      <p:sp>
        <p:nvSpPr>
          <p:cNvPr id="4" name="Slide Number Placeholder 3">
            <a:extLst>
              <a:ext uri="{FF2B5EF4-FFF2-40B4-BE49-F238E27FC236}">
                <a16:creationId xmlns:a16="http://schemas.microsoft.com/office/drawing/2014/main" id="{380BFDEB-DC51-D1F7-A690-A9405B1FF73D}"/>
              </a:ext>
            </a:extLst>
          </p:cNvPr>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1358821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9C283-7945-1B15-AC6B-EC999BE6F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32C86-8AD6-4BF1-09B8-AD1DF660F9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381657-E258-5C38-ADE0-195FA2AB8C7F}"/>
              </a:ext>
            </a:extLst>
          </p:cNvPr>
          <p:cNvSpPr>
            <a:spLocks noGrp="1"/>
          </p:cNvSpPr>
          <p:nvPr>
            <p:ph type="body" idx="1"/>
          </p:nvPr>
        </p:nvSpPr>
        <p:spPr/>
        <p:txBody>
          <a:bodyPr/>
          <a:lstStyle/>
          <a:p>
            <a:r>
              <a:rPr lang="en-US" dirty="0"/>
              <a:t>Demo – see what you can do with generative AI today. Available now. </a:t>
            </a:r>
          </a:p>
        </p:txBody>
      </p:sp>
      <p:sp>
        <p:nvSpPr>
          <p:cNvPr id="4" name="Slide Number Placeholder 3">
            <a:extLst>
              <a:ext uri="{FF2B5EF4-FFF2-40B4-BE49-F238E27FC236}">
                <a16:creationId xmlns:a16="http://schemas.microsoft.com/office/drawing/2014/main" id="{41F37743-B993-F281-614C-856C6DAB70CA}"/>
              </a:ext>
            </a:extLst>
          </p:cNvPr>
          <p:cNvSpPr>
            <a:spLocks noGrp="1"/>
          </p:cNvSpPr>
          <p:nvPr>
            <p:ph type="sldNum" sz="quarter" idx="5"/>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4250378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17</a:t>
            </a:fld>
            <a:endParaRPr lang="en-US" dirty="0"/>
          </a:p>
        </p:txBody>
      </p:sp>
    </p:spTree>
    <p:extLst>
      <p:ext uri="{BB962C8B-B14F-4D97-AF65-F5344CB8AC3E}">
        <p14:creationId xmlns:p14="http://schemas.microsoft.com/office/powerpoint/2010/main" val="2437921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1828161">
              <a:buClr>
                <a:srgbClr val="FACD62"/>
              </a:buClr>
              <a:buNone/>
              <a:defRPr/>
            </a:pPr>
            <a:r>
              <a:rPr lang="en-US" sz="2400" dirty="0">
                <a:solidFill>
                  <a:schemeClr val="bg1"/>
                </a:solidFill>
                <a:latin typeface="Oracle Sans" panose="020B0503020204020204" pitchFamily="34" charset="0"/>
                <a:cs typeface="Oracle Sans" panose="020B0503020204020204" pitchFamily="34" charset="0"/>
              </a:rPr>
              <a:t>Platform to build intelligent chatbots</a:t>
            </a:r>
          </a:p>
          <a:p>
            <a:pPr marL="0" indent="0" defTabSz="1828161">
              <a:buClr>
                <a:srgbClr val="FACD62"/>
              </a:buClr>
              <a:buNone/>
              <a:defRPr/>
            </a:pPr>
            <a:r>
              <a:rPr lang="en-US" sz="2400" dirty="0">
                <a:solidFill>
                  <a:schemeClr val="bg1"/>
                </a:solidFill>
                <a:latin typeface="Oracle Sans" panose="020B0503020204020204" pitchFamily="34" charset="0"/>
                <a:cs typeface="Oracle Sans" panose="020B0503020204020204" pitchFamily="34" charset="0"/>
              </a:rPr>
              <a:t>Intent Classification &amp; Entity Extraction</a:t>
            </a:r>
          </a:p>
          <a:p>
            <a:pPr marL="0" indent="0" defTabSz="1828161">
              <a:buClr>
                <a:srgbClr val="FACD62"/>
              </a:buClr>
              <a:buNone/>
              <a:defRPr/>
            </a:pPr>
            <a:r>
              <a:rPr lang="en-US" sz="2400" dirty="0">
                <a:solidFill>
                  <a:schemeClr val="bg1"/>
                </a:solidFill>
                <a:latin typeface="Oracle Sans" panose="020B0503020204020204" pitchFamily="34" charset="0"/>
                <a:cs typeface="Oracle Sans" panose="020B0503020204020204" pitchFamily="34" charset="0"/>
              </a:rPr>
              <a:t>Built in speech recognition </a:t>
            </a:r>
          </a:p>
          <a:p>
            <a:pPr marL="0" indent="0" defTabSz="1828161">
              <a:buClr>
                <a:srgbClr val="FACD62"/>
              </a:buClr>
              <a:buNone/>
              <a:defRPr/>
            </a:pPr>
            <a:r>
              <a:rPr lang="en-US" sz="2400" dirty="0">
                <a:solidFill>
                  <a:schemeClr val="bg1"/>
                </a:solidFill>
                <a:latin typeface="Oracle Sans" panose="020B0503020204020204" pitchFamily="34" charset="0"/>
                <a:cs typeface="Oracle Sans" panose="020B0503020204020204" pitchFamily="34" charset="0"/>
              </a:rPr>
              <a:t>Business level insights into usage and adoption</a:t>
            </a:r>
          </a:p>
          <a:p>
            <a:pPr marL="0" indent="0" defTabSz="1828161">
              <a:buClr>
                <a:srgbClr val="FACD62"/>
              </a:buClr>
              <a:buNone/>
              <a:defRPr/>
            </a:pPr>
            <a:endParaRPr lang="en-US" sz="2400" dirty="0">
              <a:solidFill>
                <a:schemeClr val="bg1"/>
              </a:solidFill>
              <a:latin typeface="Oracle Sans" panose="020B0503020204020204" pitchFamily="34" charset="0"/>
              <a:cs typeface="Oracle Sans" panose="020B0503020204020204" pitchFamily="34" charset="0"/>
            </a:endParaRPr>
          </a:p>
          <a:p>
            <a:pPr marL="0" indent="0">
              <a:buClr>
                <a:srgbClr val="FACD62"/>
              </a:buClr>
              <a:buNone/>
              <a:defRPr/>
            </a:pPr>
            <a:r>
              <a:rPr lang="en-US" dirty="0">
                <a:solidFill>
                  <a:schemeClr val="tx2">
                    <a:lumMod val="20000"/>
                    <a:lumOff val="80000"/>
                  </a:schemeClr>
                </a:solidFill>
              </a:rPr>
              <a:t>Scenarios</a:t>
            </a:r>
          </a:p>
          <a:p>
            <a:pPr defTabSz="1828161">
              <a:defRPr/>
            </a:pPr>
            <a:r>
              <a:rPr lang="en-US" sz="2400" dirty="0">
                <a:solidFill>
                  <a:schemeClr val="bg1"/>
                </a:solidFill>
                <a:latin typeface="Oracle Sans" panose="020B0503020204020204" pitchFamily="34" charset="0"/>
                <a:cs typeface="Oracle Sans" panose="020B0503020204020204" pitchFamily="34" charset="0"/>
              </a:rPr>
              <a:t>Customer support</a:t>
            </a:r>
          </a:p>
          <a:p>
            <a:pPr defTabSz="1828161">
              <a:defRPr/>
            </a:pPr>
            <a:r>
              <a:rPr lang="en-US" sz="2400" dirty="0">
                <a:solidFill>
                  <a:schemeClr val="bg1"/>
                </a:solidFill>
                <a:latin typeface="Oracle Sans" panose="020B0503020204020204" pitchFamily="34" charset="0"/>
                <a:cs typeface="Oracle Sans" panose="020B0503020204020204" pitchFamily="34" charset="0"/>
              </a:rPr>
              <a:t>Human Resources frequently-asked-questions</a:t>
            </a:r>
          </a:p>
          <a:p>
            <a:pPr defTabSz="1828161">
              <a:defRPr/>
            </a:pPr>
            <a:r>
              <a:rPr lang="en-US" sz="2400" dirty="0">
                <a:solidFill>
                  <a:schemeClr val="bg1"/>
                </a:solidFill>
                <a:latin typeface="Oracle Sans" panose="020B0503020204020204" pitchFamily="34" charset="0"/>
                <a:cs typeface="Oracle Sans" panose="020B0503020204020204" pitchFamily="34" charset="0"/>
              </a:rPr>
              <a:t>Improve customer facing website functionality discoverability through natural language</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11416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12C55-B9D6-1A51-53F8-1D2CBC6BDB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D7D38-7434-1C8E-594B-9E5620730D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46CDD6-C5E3-7925-CDD0-1A2DBB3F3C1B}"/>
              </a:ext>
            </a:extLst>
          </p:cNvPr>
          <p:cNvSpPr>
            <a:spLocks noGrp="1"/>
          </p:cNvSpPr>
          <p:nvPr>
            <p:ph type="body" idx="1"/>
          </p:nvPr>
        </p:nvSpPr>
        <p:spPr/>
        <p:txBody>
          <a:bodyPr/>
          <a:lstStyle/>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State of the art natural language processing at your fingertips -- no data science expertise needed</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buNone/>
            </a:pPr>
            <a:r>
              <a:rPr lang="en-US" sz="6600" dirty="0">
                <a:solidFill>
                  <a:schemeClr val="tx2">
                    <a:lumMod val="20000"/>
                    <a:lumOff val="80000"/>
                  </a:schemeClr>
                </a:solidFill>
              </a:rPr>
              <a:t>Common use cases</a:t>
            </a:r>
          </a:p>
          <a:p>
            <a:pPr marL="571500" indent="-571500">
              <a:spcBef>
                <a:spcPts val="1600"/>
              </a:spcBef>
              <a:buFont typeface="Arial" panose="020B0604020202020204" pitchFamily="34" charset="0"/>
              <a:buChar char="•"/>
            </a:pPr>
            <a:r>
              <a:rPr lang="en-US" sz="4000" dirty="0">
                <a:solidFill>
                  <a:schemeClr val="bg1"/>
                </a:solidFill>
                <a:latin typeface="Oracle Sans" panose="020B0503020204020204" pitchFamily="34" charset="0"/>
                <a:cs typeface="Oracle Sans" panose="020B0503020204020204" pitchFamily="34" charset="0"/>
              </a:rPr>
              <a:t>Analyze customer feedback – product reviews, support tickets, call center interactions, social media posts, etc.</a:t>
            </a:r>
          </a:p>
          <a:p>
            <a:pPr marL="571500" indent="-571500">
              <a:spcBef>
                <a:spcPts val="1600"/>
              </a:spcBef>
              <a:buFont typeface="Arial" panose="020B0604020202020204" pitchFamily="34" charset="0"/>
              <a:buChar char="•"/>
            </a:pPr>
            <a:r>
              <a:rPr lang="en-US" sz="4000" dirty="0">
                <a:solidFill>
                  <a:schemeClr val="bg1"/>
                </a:solidFill>
                <a:latin typeface="Oracle Sans" panose="020B0503020204020204" pitchFamily="34" charset="0"/>
                <a:cs typeface="Oracle Sans" panose="020B0503020204020204" pitchFamily="34" charset="0"/>
              </a:rPr>
              <a:t>Streamline and automate document centric processes – contracts, RFPs, financial documents</a:t>
            </a:r>
          </a:p>
          <a:p>
            <a:pPr marL="571500" indent="-571500">
              <a:buFont typeface="Arial" panose="020B0604020202020204" pitchFamily="34" charset="0"/>
              <a:buChar char="•"/>
            </a:pPr>
            <a:r>
              <a:rPr lang="en-US" sz="4000" dirty="0">
                <a:solidFill>
                  <a:schemeClr val="bg1"/>
                </a:solidFill>
                <a:latin typeface="Oracle Sans" panose="020B0503020204020204" pitchFamily="34" charset="0"/>
                <a:cs typeface="Oracle Sans" panose="020B0503020204020204" pitchFamily="34" charset="0"/>
              </a:rPr>
              <a:t>Content localization, and real time translation.</a:t>
            </a:r>
          </a:p>
          <a:p>
            <a:endParaRPr lang="en-US" dirty="0"/>
          </a:p>
        </p:txBody>
      </p:sp>
      <p:sp>
        <p:nvSpPr>
          <p:cNvPr id="4" name="Slide Number Placeholder 3">
            <a:extLst>
              <a:ext uri="{FF2B5EF4-FFF2-40B4-BE49-F238E27FC236}">
                <a16:creationId xmlns:a16="http://schemas.microsoft.com/office/drawing/2014/main" id="{EBB51009-93F1-806B-6466-61418E7BAC78}"/>
              </a:ext>
            </a:extLst>
          </p:cNvPr>
          <p:cNvSpPr>
            <a:spLocks noGrp="1"/>
          </p:cNvSpPr>
          <p:nvPr>
            <p:ph type="sldNum" sz="quarter" idx="5"/>
          </p:nvPr>
        </p:nvSpPr>
        <p:spPr/>
        <p:txBody>
          <a:bodyPr/>
          <a:lstStyle/>
          <a:p>
            <a:fld id="{9EDC5964-3162-43B5-B1EC-63C8D166D7D3}" type="slidenum">
              <a:rPr lang="en-US" smtClean="0"/>
              <a:pPr/>
              <a:t>19</a:t>
            </a:fld>
            <a:endParaRPr lang="en-US" dirty="0"/>
          </a:p>
        </p:txBody>
      </p:sp>
    </p:spTree>
    <p:extLst>
      <p:ext uri="{BB962C8B-B14F-4D97-AF65-F5344CB8AC3E}">
        <p14:creationId xmlns:p14="http://schemas.microsoft.com/office/powerpoint/2010/main" val="1653878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565A1-9DC4-445E-59C1-1E414354E0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2C15F0-3193-0156-1541-67C1D9065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66331A-FF3A-459A-21FD-786F041C7132}"/>
              </a:ext>
            </a:extLst>
          </p:cNvPr>
          <p:cNvSpPr>
            <a:spLocks noGrp="1"/>
          </p:cNvSpPr>
          <p:nvPr>
            <p:ph type="body" idx="1"/>
          </p:nvPr>
        </p:nvSpPr>
        <p:spPr/>
        <p:txBody>
          <a:bodyPr/>
          <a:lstStyle/>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Automatically transcribe your audio and video files into text using advanced deep learning techniques. </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No data science expertise required</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Process data directly in object storage, no data movement needed</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Generate timestamped grammatically accurate transcriptions</a:t>
            </a:r>
          </a:p>
          <a:p>
            <a:endParaRPr lang="en-US" dirty="0"/>
          </a:p>
        </p:txBody>
      </p:sp>
      <p:sp>
        <p:nvSpPr>
          <p:cNvPr id="4" name="Slide Number Placeholder 3">
            <a:extLst>
              <a:ext uri="{FF2B5EF4-FFF2-40B4-BE49-F238E27FC236}">
                <a16:creationId xmlns:a16="http://schemas.microsoft.com/office/drawing/2014/main" id="{33B04D58-6B60-519B-8943-6DC859DE0316}"/>
              </a:ext>
            </a:extLst>
          </p:cNvPr>
          <p:cNvSpPr>
            <a:spLocks noGrp="1"/>
          </p:cNvSpPr>
          <p:nvPr>
            <p:ph type="sldNum" sz="quarter" idx="5"/>
          </p:nvPr>
        </p:nvSpPr>
        <p:spPr/>
        <p:txBody>
          <a:bodyPr/>
          <a:lstStyle/>
          <a:p>
            <a:fld id="{9EDC5964-3162-43B5-B1EC-63C8D166D7D3}" type="slidenum">
              <a:rPr lang="en-US" smtClean="0"/>
              <a:pPr/>
              <a:t>20</a:t>
            </a:fld>
            <a:endParaRPr lang="en-US" dirty="0"/>
          </a:p>
        </p:txBody>
      </p:sp>
    </p:spTree>
    <p:extLst>
      <p:ext uri="{BB962C8B-B14F-4D97-AF65-F5344CB8AC3E}">
        <p14:creationId xmlns:p14="http://schemas.microsoft.com/office/powerpoint/2010/main" val="30507895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469B3-E134-A63B-3E18-8F0B2A989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E006C-F210-A8EE-F2A8-1BF1A681E3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C0B3A5-00EC-5176-3654-CE6368EBF71C}"/>
              </a:ext>
            </a:extLst>
          </p:cNvPr>
          <p:cNvSpPr>
            <a:spLocks noGrp="1"/>
          </p:cNvSpPr>
          <p:nvPr>
            <p:ph type="body" idx="1"/>
          </p:nvPr>
        </p:nvSpPr>
        <p:spPr/>
        <p:txBody>
          <a:bodyPr/>
          <a:lstStyle/>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Automatically transcribe your audio and video files into text using advanced deep learning techniques. </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No data science expertise required</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Process data directly in object storage, no data movement needed</a:t>
            </a:r>
            <a:br>
              <a:rPr lang="en-US" sz="4000" dirty="0">
                <a:solidFill>
                  <a:schemeClr val="bg1"/>
                </a:solidFill>
                <a:latin typeface="Oracle Sans" panose="020B0503020204020204" pitchFamily="34" charset="0"/>
                <a:cs typeface="Oracle Sans" panose="020B0503020204020204" pitchFamily="34" charset="0"/>
              </a:rPr>
            </a:br>
            <a:endParaRPr lang="en-US" sz="4000" dirty="0">
              <a:solidFill>
                <a:schemeClr val="bg1"/>
              </a:solidFill>
              <a:latin typeface="Oracle Sans" panose="020B0503020204020204" pitchFamily="34" charset="0"/>
              <a:cs typeface="Oracle Sans" panose="020B0503020204020204" pitchFamily="34" charset="0"/>
            </a:endParaRPr>
          </a:p>
          <a:p>
            <a:pPr marL="0" indent="0">
              <a:spcBef>
                <a:spcPts val="1600"/>
              </a:spcBef>
              <a:buNone/>
            </a:pPr>
            <a:r>
              <a:rPr lang="en-US" sz="4000" dirty="0">
                <a:solidFill>
                  <a:schemeClr val="bg1"/>
                </a:solidFill>
                <a:latin typeface="Oracle Sans" panose="020B0503020204020204" pitchFamily="34" charset="0"/>
                <a:cs typeface="Oracle Sans" panose="020B0503020204020204" pitchFamily="34" charset="0"/>
              </a:rPr>
              <a:t>Generate timestamped grammatically accurate transcriptions</a:t>
            </a:r>
          </a:p>
          <a:p>
            <a:endParaRPr lang="en-US" dirty="0"/>
          </a:p>
          <a:p>
            <a:pPr marL="0" indent="0">
              <a:buNone/>
            </a:pPr>
            <a:r>
              <a:rPr lang="en-US" dirty="0">
                <a:solidFill>
                  <a:schemeClr val="tx2">
                    <a:lumMod val="20000"/>
                    <a:lumOff val="80000"/>
                  </a:schemeClr>
                </a:solidFill>
              </a:rPr>
              <a:t>Prebuilt and Custom Image Analysis</a:t>
            </a:r>
          </a:p>
          <a:p>
            <a:r>
              <a:rPr lang="en-US" sz="2400" dirty="0">
                <a:solidFill>
                  <a:schemeClr val="bg1"/>
                </a:solidFill>
                <a:latin typeface="Oracle Sans" panose="020B0503020204020204" pitchFamily="34" charset="0"/>
                <a:cs typeface="Oracle Sans" panose="020B0503020204020204" pitchFamily="34" charset="0"/>
              </a:rPr>
              <a:t>Object Detection</a:t>
            </a:r>
          </a:p>
          <a:p>
            <a:r>
              <a:rPr lang="en-US" sz="2400" dirty="0">
                <a:solidFill>
                  <a:schemeClr val="bg1"/>
                </a:solidFill>
                <a:latin typeface="Oracle Sans" panose="020B0503020204020204" pitchFamily="34" charset="0"/>
                <a:cs typeface="Oracle Sans" panose="020B0503020204020204" pitchFamily="34" charset="0"/>
              </a:rPr>
              <a:t>Image Classification</a:t>
            </a:r>
          </a:p>
          <a:p>
            <a:r>
              <a:rPr lang="en-US" sz="2400" dirty="0">
                <a:solidFill>
                  <a:schemeClr val="bg1"/>
                </a:solidFill>
                <a:latin typeface="Oracle Sans" panose="020B0503020204020204" pitchFamily="34" charset="0"/>
                <a:cs typeface="Oracle Sans" panose="020B0503020204020204" pitchFamily="34" charset="0"/>
              </a:rPr>
              <a:t>Face Detection (LA)</a:t>
            </a:r>
          </a:p>
          <a:p>
            <a:pPr marL="0" indent="0">
              <a:buNone/>
            </a:pPr>
            <a:br>
              <a:rPr lang="en-US" sz="2400" dirty="0">
                <a:solidFill>
                  <a:schemeClr val="bg1"/>
                </a:solidFill>
                <a:latin typeface="Oracle Sans" panose="020B0503020204020204" pitchFamily="34" charset="0"/>
                <a:cs typeface="Oracle Sans" panose="020B0503020204020204" pitchFamily="34" charset="0"/>
              </a:rPr>
            </a:br>
            <a:r>
              <a:rPr lang="en-US" dirty="0">
                <a:solidFill>
                  <a:schemeClr val="tx2">
                    <a:lumMod val="20000"/>
                    <a:lumOff val="80000"/>
                  </a:schemeClr>
                </a:solidFill>
              </a:rPr>
              <a:t>Custom</a:t>
            </a:r>
          </a:p>
          <a:p>
            <a:pPr>
              <a:lnSpc>
                <a:spcPct val="100000"/>
              </a:lnSpc>
            </a:pPr>
            <a:r>
              <a:rPr lang="en-US" sz="2400" dirty="0">
                <a:solidFill>
                  <a:schemeClr val="bg1"/>
                </a:solidFill>
                <a:latin typeface="Oracle Sans" panose="020B0503020204020204" pitchFamily="34" charset="0"/>
                <a:cs typeface="Oracle Sans" panose="020B0503020204020204" pitchFamily="34" charset="0"/>
              </a:rPr>
              <a:t>Train a model with your own examples.</a:t>
            </a:r>
            <a:br>
              <a:rPr lang="en-US" sz="2400" dirty="0">
                <a:solidFill>
                  <a:schemeClr val="bg1"/>
                </a:solidFill>
                <a:latin typeface="Oracle Sans" panose="020B0503020204020204" pitchFamily="34" charset="0"/>
                <a:cs typeface="Oracle Sans" panose="020B0503020204020204" pitchFamily="34" charset="0"/>
              </a:rPr>
            </a:br>
            <a:r>
              <a:rPr lang="en-US" sz="2400" dirty="0">
                <a:solidFill>
                  <a:schemeClr val="bg1"/>
                </a:solidFill>
                <a:latin typeface="Oracle Sans" panose="020B0503020204020204" pitchFamily="34" charset="0"/>
                <a:cs typeface="Oracle Sans" panose="020B0503020204020204" pitchFamily="34" charset="0"/>
              </a:rPr>
              <a:t>Complete integration with OCI Data Labeling simplifies data labeling and provides more accurate models</a:t>
            </a:r>
          </a:p>
          <a:p>
            <a:pPr>
              <a:lnSpc>
                <a:spcPct val="100000"/>
              </a:lnSpc>
            </a:pPr>
            <a:r>
              <a:rPr lang="en-US" sz="2400" dirty="0">
                <a:solidFill>
                  <a:schemeClr val="bg1"/>
                </a:solidFill>
                <a:latin typeface="Oracle Sans" panose="020B0503020204020204" pitchFamily="34" charset="0"/>
                <a:cs typeface="Oracle Sans" panose="020B0503020204020204" pitchFamily="34" charset="0"/>
              </a:rPr>
              <a:t>Object Detection</a:t>
            </a:r>
          </a:p>
          <a:p>
            <a:pPr>
              <a:lnSpc>
                <a:spcPct val="100000"/>
              </a:lnSpc>
            </a:pPr>
            <a:r>
              <a:rPr lang="en-US" sz="2400" dirty="0">
                <a:solidFill>
                  <a:schemeClr val="bg1"/>
                </a:solidFill>
                <a:latin typeface="Oracle Sans" panose="020B0503020204020204" pitchFamily="34" charset="0"/>
                <a:cs typeface="Oracle Sans" panose="020B0503020204020204" pitchFamily="34" charset="0"/>
              </a:rPr>
              <a:t>Image Classification</a:t>
            </a:r>
          </a:p>
          <a:p>
            <a:endParaRPr lang="en-US" dirty="0"/>
          </a:p>
        </p:txBody>
      </p:sp>
      <p:sp>
        <p:nvSpPr>
          <p:cNvPr id="4" name="Slide Number Placeholder 3">
            <a:extLst>
              <a:ext uri="{FF2B5EF4-FFF2-40B4-BE49-F238E27FC236}">
                <a16:creationId xmlns:a16="http://schemas.microsoft.com/office/drawing/2014/main" id="{A24F8FA1-5043-275F-3DF2-EA1ED7D1CA55}"/>
              </a:ext>
            </a:extLst>
          </p:cNvPr>
          <p:cNvSpPr>
            <a:spLocks noGrp="1"/>
          </p:cNvSpPr>
          <p:nvPr>
            <p:ph type="sldNum" sz="quarter" idx="5"/>
          </p:nvPr>
        </p:nvSpPr>
        <p:spPr/>
        <p:txBody>
          <a:bodyPr/>
          <a:lstStyle/>
          <a:p>
            <a:fld id="{9EDC5964-3162-43B5-B1EC-63C8D166D7D3}" type="slidenum">
              <a:rPr lang="en-US" smtClean="0"/>
              <a:pPr/>
              <a:t>21</a:t>
            </a:fld>
            <a:endParaRPr lang="en-US" dirty="0"/>
          </a:p>
        </p:txBody>
      </p:sp>
    </p:spTree>
    <p:extLst>
      <p:ext uri="{BB962C8B-B14F-4D97-AF65-F5344CB8AC3E}">
        <p14:creationId xmlns:p14="http://schemas.microsoft.com/office/powerpoint/2010/main" val="3450021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dirty="0">
                <a:solidFill>
                  <a:schemeClr val="bg1"/>
                </a:solidFill>
                <a:latin typeface="Oracle Sans" panose="020B0503020204020204" pitchFamily="34" charset="0"/>
                <a:cs typeface="Oracle Sans" panose="020B0503020204020204" pitchFamily="34" charset="0"/>
              </a:rPr>
              <a:t>Text recognition</a:t>
            </a:r>
          </a:p>
          <a:p>
            <a:pPr marL="0" indent="0">
              <a:buNone/>
            </a:pPr>
            <a:r>
              <a:rPr lang="en-US" sz="4000" dirty="0">
                <a:solidFill>
                  <a:schemeClr val="bg1"/>
                </a:solidFill>
                <a:latin typeface="Oracle Sans" panose="020B0503020204020204" pitchFamily="34" charset="0"/>
                <a:cs typeface="Oracle Sans" panose="020B0503020204020204" pitchFamily="34" charset="0"/>
              </a:rPr>
              <a:t>Language detection</a:t>
            </a:r>
          </a:p>
          <a:p>
            <a:pPr marL="0" indent="0">
              <a:buNone/>
            </a:pPr>
            <a:r>
              <a:rPr lang="en-US" sz="4000" dirty="0">
                <a:solidFill>
                  <a:schemeClr val="bg1"/>
                </a:solidFill>
                <a:latin typeface="Oracle Sans" panose="020B0503020204020204" pitchFamily="34" charset="0"/>
                <a:cs typeface="Oracle Sans" panose="020B0503020204020204" pitchFamily="34" charset="0"/>
              </a:rPr>
              <a:t>Prebuilt document classification</a:t>
            </a:r>
          </a:p>
          <a:p>
            <a:pPr marL="0" indent="0">
              <a:buNone/>
            </a:pPr>
            <a:r>
              <a:rPr lang="en-US" sz="4000" dirty="0">
                <a:solidFill>
                  <a:schemeClr val="bg1"/>
                </a:solidFill>
                <a:latin typeface="Oracle Sans" panose="020B0503020204020204" pitchFamily="34" charset="0"/>
                <a:cs typeface="Oracle Sans" panose="020B0503020204020204" pitchFamily="34" charset="0"/>
              </a:rPr>
              <a:t>Custom document classification</a:t>
            </a:r>
          </a:p>
          <a:p>
            <a:pPr marL="0" indent="0">
              <a:buNone/>
            </a:pPr>
            <a:r>
              <a:rPr lang="en-US" sz="4000" dirty="0">
                <a:solidFill>
                  <a:schemeClr val="bg1"/>
                </a:solidFill>
                <a:latin typeface="Oracle Sans" panose="020B0503020204020204" pitchFamily="34" charset="0"/>
                <a:cs typeface="Oracle Sans" panose="020B0503020204020204" pitchFamily="34" charset="0"/>
              </a:rPr>
              <a:t>Pre-built key-value extraction models</a:t>
            </a:r>
          </a:p>
          <a:p>
            <a:pPr lvl="1">
              <a:buFont typeface="Wingdings" panose="05000000000000000000" pitchFamily="2" charset="2"/>
              <a:buChar char="§"/>
            </a:pPr>
            <a:r>
              <a:rPr lang="en-US" sz="3600" dirty="0">
                <a:solidFill>
                  <a:schemeClr val="bg1"/>
                </a:solidFill>
                <a:latin typeface="Oracle Sans" panose="020B0503020204020204" pitchFamily="34" charset="0"/>
                <a:cs typeface="Oracle Sans" panose="020B0503020204020204" pitchFamily="34" charset="0"/>
              </a:rPr>
              <a:t>Invoices</a:t>
            </a:r>
          </a:p>
          <a:p>
            <a:pPr lvl="1">
              <a:buFont typeface="Wingdings" panose="05000000000000000000" pitchFamily="2" charset="2"/>
              <a:buChar char="§"/>
            </a:pPr>
            <a:r>
              <a:rPr lang="en-US" sz="3600" dirty="0">
                <a:solidFill>
                  <a:schemeClr val="bg1"/>
                </a:solidFill>
                <a:latin typeface="Oracle Sans" panose="020B0503020204020204" pitchFamily="34" charset="0"/>
                <a:cs typeface="Oracle Sans" panose="020B0503020204020204" pitchFamily="34" charset="0"/>
              </a:rPr>
              <a:t>Receipts</a:t>
            </a:r>
          </a:p>
          <a:p>
            <a:pPr lvl="1">
              <a:buFont typeface="Wingdings" panose="05000000000000000000" pitchFamily="2" charset="2"/>
              <a:buChar char="§"/>
            </a:pPr>
            <a:r>
              <a:rPr lang="en-US" sz="3600" dirty="0">
                <a:solidFill>
                  <a:schemeClr val="bg1"/>
                </a:solidFill>
                <a:latin typeface="Oracle Sans" panose="020B0503020204020204" pitchFamily="34" charset="0"/>
                <a:cs typeface="Oracle Sans" panose="020B0503020204020204" pitchFamily="34" charset="0"/>
              </a:rPr>
              <a:t>Driver licenses</a:t>
            </a:r>
          </a:p>
          <a:p>
            <a:pPr lvl="1">
              <a:buFont typeface="Wingdings" panose="05000000000000000000" pitchFamily="2" charset="2"/>
              <a:buChar char="§"/>
            </a:pPr>
            <a:r>
              <a:rPr lang="en-US" sz="3600" dirty="0">
                <a:solidFill>
                  <a:schemeClr val="bg1"/>
                </a:solidFill>
                <a:latin typeface="Oracle Sans" panose="020B0503020204020204" pitchFamily="34" charset="0"/>
                <a:cs typeface="Oracle Sans" panose="020B0503020204020204" pitchFamily="34" charset="0"/>
              </a:rPr>
              <a:t>Passports</a:t>
            </a:r>
          </a:p>
          <a:p>
            <a:pPr marL="0" indent="0">
              <a:buNone/>
            </a:pPr>
            <a:r>
              <a:rPr lang="en-US" sz="4000" dirty="0">
                <a:solidFill>
                  <a:schemeClr val="bg1"/>
                </a:solidFill>
                <a:latin typeface="Oracle Sans" panose="020B0503020204020204" pitchFamily="34" charset="0"/>
                <a:cs typeface="Oracle Sans" panose="020B0503020204020204" pitchFamily="34" charset="0"/>
              </a:rPr>
              <a:t>Table extraction</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22</a:t>
            </a:fld>
            <a:endParaRPr lang="en-US" dirty="0"/>
          </a:p>
        </p:txBody>
      </p:sp>
    </p:spTree>
    <p:extLst>
      <p:ext uri="{BB962C8B-B14F-4D97-AF65-F5344CB8AC3E}">
        <p14:creationId xmlns:p14="http://schemas.microsoft.com/office/powerpoint/2010/main" val="1696842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91" rtl="0" eaLnBrk="1" fontAlgn="auto" latinLnBrk="0" hangingPunct="1">
              <a:lnSpc>
                <a:spcPct val="100000"/>
              </a:lnSpc>
              <a:spcBef>
                <a:spcPts val="0"/>
              </a:spcBef>
              <a:spcAft>
                <a:spcPts val="0"/>
              </a:spcAft>
              <a:buClrTx/>
              <a:buSzTx/>
              <a:buFontTx/>
              <a:buNone/>
              <a:tabL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The value of AI for enterprise is no longer being discussed on just the experimental level. Instead, we’re entering a new era of productivity and seeing how AI, combined with human ingenuity, is pushing past the boundaries of what we previously thought was possible. </a:t>
            </a:r>
          </a:p>
          <a:p>
            <a:pPr marL="0" marR="0" lvl="0" indent="0" algn="l" defTabSz="1828891" rtl="0" eaLnBrk="1" fontAlgn="auto" latinLnBrk="0" hangingPunct="1">
              <a:lnSpc>
                <a:spcPct val="100000"/>
              </a:lnSpc>
              <a:spcBef>
                <a:spcPts val="0"/>
              </a:spcBef>
              <a:spcAft>
                <a:spcPts val="0"/>
              </a:spcAft>
              <a:buClrTx/>
              <a:buSzTx/>
              <a:buFontTx/>
              <a:buNone/>
              <a:tabLst/>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828891" rtl="0" eaLnBrk="1" fontAlgn="auto" latinLnBrk="0" hangingPunct="1">
              <a:lnSpc>
                <a:spcPct val="100000"/>
              </a:lnSpc>
              <a:spcBef>
                <a:spcPts val="0"/>
              </a:spcBef>
              <a:spcAft>
                <a:spcPts val="0"/>
              </a:spcAft>
              <a:buClrTx/>
              <a:buSzTx/>
              <a:buFontTx/>
              <a:buNone/>
              <a:tabL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Today, successful generative AI is focused on solving real-world enterprise use cases. And Oracle has been innovating to build practical AI</a:t>
            </a:r>
            <a:r>
              <a:rPr lang="en-GB" sz="2400" dirty="0">
                <a:effectLst/>
                <a:latin typeface="Calibri" panose="020F0502020204030204" pitchFamily="34" charset="0"/>
                <a:ea typeface="Calibri" panose="020F0502020204030204" pitchFamily="34" charset="0"/>
                <a:cs typeface="Times New Roman" panose="02020603050405020304" pitchFamily="18" charset="0"/>
              </a:rPr>
              <a:t> to help customers solve business problems both smarter and faster. Let’s look at a few examples of how this has been done.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1828891" rtl="0" eaLnBrk="1" fontAlgn="auto" latinLnBrk="0" hangingPunct="1">
              <a:lnSpc>
                <a:spcPct val="100000"/>
              </a:lnSpc>
              <a:spcBef>
                <a:spcPts val="0"/>
              </a:spcBef>
              <a:spcAft>
                <a:spcPts val="0"/>
              </a:spcAft>
              <a:buClrTx/>
              <a:buSzTx/>
              <a:buFontTx/>
              <a:buNone/>
              <a:tabLst/>
              <a:defRPr/>
            </a:pP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812796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592A6-46E3-CBED-AFC8-77E47E5A5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12DCF-A15C-50DB-AD34-F3BA4EF3D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80170E-9CCC-6E36-0CE2-695CF38A4256}"/>
              </a:ext>
            </a:extLst>
          </p:cNvPr>
          <p:cNvSpPr>
            <a:spLocks noGrp="1"/>
          </p:cNvSpPr>
          <p:nvPr>
            <p:ph type="body" idx="1"/>
          </p:nvPr>
        </p:nvSpPr>
        <p:spPr/>
        <p:txBody>
          <a:bodyPr/>
          <a:lstStyle/>
          <a:p>
            <a:r>
              <a:rPr lang="en-US" dirty="0"/>
              <a:t>Accelerate and automate the e2e data science lifecycle.</a:t>
            </a:r>
          </a:p>
          <a:p>
            <a:endParaRPr lang="en-US" dirty="0"/>
          </a:p>
          <a:p>
            <a:r>
              <a:rPr lang="en-US" dirty="0"/>
              <a:t>Software configuration out of the box… easy to get started.</a:t>
            </a:r>
          </a:p>
          <a:p>
            <a:endParaRPr lang="en-US" dirty="0"/>
          </a:p>
          <a:p>
            <a:endParaRPr lang="en-US" dirty="0"/>
          </a:p>
          <a:p>
            <a:r>
              <a:rPr lang="en-US" dirty="0"/>
              <a:t>Flexible interfaces: deploy models created elsewhere, OCI CLI, SDK, local and cloud development, managed service path.</a:t>
            </a:r>
          </a:p>
          <a:p>
            <a:endParaRPr lang="en-US" dirty="0"/>
          </a:p>
          <a:p>
            <a:endParaRPr lang="en-US" dirty="0"/>
          </a:p>
          <a:p>
            <a:r>
              <a:rPr lang="en-US" dirty="0"/>
              <a:t>Differentiation</a:t>
            </a:r>
          </a:p>
          <a:p>
            <a:r>
              <a:rPr lang="en-US" dirty="0"/>
              <a:t>----------------------</a:t>
            </a:r>
          </a:p>
          <a:p>
            <a:r>
              <a:rPr lang="en-US" dirty="0"/>
              <a:t>HW we can run on.</a:t>
            </a:r>
          </a:p>
          <a:p>
            <a:r>
              <a:rPr lang="en-US" dirty="0"/>
              <a:t>We are close to your data</a:t>
            </a:r>
          </a:p>
          <a:p>
            <a:r>
              <a:rPr lang="en-US" dirty="0"/>
              <a:t>Ease of use  (training and deployment pipeline)</a:t>
            </a:r>
          </a:p>
          <a:p>
            <a:r>
              <a:rPr lang="en-US" dirty="0"/>
              <a:t>Cost and performance</a:t>
            </a:r>
          </a:p>
          <a:p>
            <a:endParaRPr lang="en-US" dirty="0"/>
          </a:p>
          <a:p>
            <a:r>
              <a:rPr lang="en-US" dirty="0"/>
              <a:t>OCI</a:t>
            </a:r>
          </a:p>
          <a:p>
            <a:r>
              <a:rPr lang="en-US" dirty="0"/>
              <a:t>----</a:t>
            </a:r>
          </a:p>
          <a:p>
            <a:r>
              <a:rPr lang="en-US" dirty="0"/>
              <a:t>Dedicated region</a:t>
            </a:r>
          </a:p>
          <a:p>
            <a:r>
              <a:rPr lang="en-US" dirty="0"/>
              <a:t>HW</a:t>
            </a:r>
          </a:p>
          <a:p>
            <a:r>
              <a:rPr lang="en-US" dirty="0"/>
              <a:t>Cost</a:t>
            </a:r>
          </a:p>
          <a:p>
            <a:endParaRPr lang="en-US" dirty="0"/>
          </a:p>
          <a:p>
            <a:endParaRPr lang="en-US" dirty="0"/>
          </a:p>
          <a:p>
            <a:r>
              <a:rPr lang="en-US" dirty="0"/>
              <a:t>SaaS – we can handle  (200MM inference requests / month  just for Fusion)</a:t>
            </a:r>
          </a:p>
          <a:p>
            <a:endParaRPr lang="en-US" dirty="0"/>
          </a:p>
          <a:p>
            <a:r>
              <a:rPr lang="en-US" dirty="0"/>
              <a:t>Data management offerings</a:t>
            </a:r>
          </a:p>
          <a:p>
            <a:endParaRPr lang="en-US" dirty="0"/>
          </a:p>
          <a:p>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Last but not least, we’re doing all of this the right way. </a:t>
            </a:r>
          </a:p>
          <a:p>
            <a:endParaRPr lang="en-US" sz="2400" b="1" i="0" kern="1200" dirty="0">
              <a:solidFill>
                <a:schemeClr val="tx1"/>
              </a:solidFill>
              <a:effectLst/>
              <a:latin typeface="Oracle Sans Tab" panose="020B0503020204020204" pitchFamily="34" charset="0"/>
              <a:ea typeface="+mn-ea"/>
              <a:cs typeface="Oracle Sans Tab" panose="020B0503020204020204" pitchFamily="34" charset="0"/>
            </a:endParaRPr>
          </a:p>
          <a:p>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With Oracle AI, you can use your favorite 3</a:t>
            </a:r>
            <a:r>
              <a:rPr lang="en-US" sz="2400" b="1" i="0" kern="1200" baseline="30000" dirty="0">
                <a:solidFill>
                  <a:schemeClr val="tx1"/>
                </a:solidFill>
                <a:effectLst/>
                <a:latin typeface="Oracle Sans Tab" panose="020B0503020204020204" pitchFamily="34" charset="0"/>
                <a:ea typeface="+mn-ea"/>
                <a:cs typeface="Oracle Sans Tab" panose="020B0503020204020204" pitchFamily="34" charset="0"/>
              </a:rPr>
              <a:t>rd</a:t>
            </a:r>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 party and open-source tools. </a:t>
            </a:r>
            <a:endParaRPr lang="en-US" sz="2400" b="0" i="0" kern="1200" dirty="0">
              <a:solidFill>
                <a:schemeClr val="tx1"/>
              </a:solidFill>
              <a:effectLst/>
              <a:latin typeface="Oracle Sans Tab" panose="020B0503020204020204" pitchFamily="34" charset="0"/>
              <a:ea typeface="+mn-ea"/>
              <a:cs typeface="Oracle Sans Tab" panose="020B0503020204020204" pitchFamily="34" charset="0"/>
            </a:endParaRPr>
          </a:p>
          <a:p>
            <a:pPr lvl="0"/>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In OCI Data Science, curated Conda environments containing all the popular open-source libraries are provided for data scientists to use for many different use cases. Users can also easily add others and create their own Condas. Oracle also enables users to bring in their own tools directly to OCI. </a:t>
            </a:r>
          </a:p>
          <a:p>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 </a:t>
            </a:r>
          </a:p>
          <a:p>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Use your AI anywhere</a:t>
            </a:r>
            <a:endParaRPr lang="en-US" sz="2400" b="0" i="0" kern="1200" dirty="0">
              <a:solidFill>
                <a:schemeClr val="tx1"/>
              </a:solidFill>
              <a:effectLst/>
              <a:latin typeface="Oracle Sans Tab" panose="020B0503020204020204" pitchFamily="34" charset="0"/>
              <a:ea typeface="+mn-ea"/>
              <a:cs typeface="Oracle Sans Tab" panose="020B0503020204020204" pitchFamily="34" charset="0"/>
            </a:endParaRPr>
          </a:p>
          <a:p>
            <a:pPr lvl="0"/>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A machine learning model built with Oracle AI can be ported anywhere—compute cluster, phone, or edge device. Rather than creating proprietary formats, Oracle uses machine learning open standards like ONNX so that ML models will be portable to virtually any platform. Using these standard formats makes it easier for developers and analysts to take a model trained with Oracle AI and deploy it elsewhere, or take a model trained elsewhere and bring it to OCI. </a:t>
            </a:r>
          </a:p>
          <a:p>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 </a:t>
            </a:r>
          </a:p>
          <a:p>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Partnerships to enhance AI</a:t>
            </a:r>
            <a:endParaRPr lang="en-US" sz="2400" b="0" i="0" kern="1200" dirty="0">
              <a:solidFill>
                <a:schemeClr val="tx1"/>
              </a:solidFill>
              <a:effectLst/>
              <a:latin typeface="Oracle Sans Tab" panose="020B0503020204020204" pitchFamily="34" charset="0"/>
              <a:ea typeface="+mn-ea"/>
              <a:cs typeface="Oracle Sans Tab" panose="020B0503020204020204" pitchFamily="34" charset="0"/>
            </a:endParaRPr>
          </a:p>
          <a:p>
            <a:pPr lvl="0"/>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Oracle works with NVIDIA to support the latest GPUs, Intel to support high-frequency Intel AMD CPU shapes, and open-source providers to support various frameworks. </a:t>
            </a:r>
          </a:p>
          <a:p>
            <a:pPr lvl="0"/>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Oracle is announcing a partnership with the world’s most popular open-source data science ecosystem of ML libraries in Python, Anaconda. Anaconda has recently created a new online learning platform for the Python and R community, called Nucleus. To facilitate data science learning for users at all levels, Oracle will host Nucleus walkthroughs on its cloud platform and provide a way for users to sign up for Oracle Cloud’s Free Tier to experiment with machine learning without any cost.</a:t>
            </a:r>
          </a:p>
          <a:p>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 </a:t>
            </a:r>
          </a:p>
          <a:p>
            <a:r>
              <a:rPr lang="en-US" sz="2400" b="1" i="0" kern="1200" dirty="0">
                <a:solidFill>
                  <a:schemeClr val="tx1"/>
                </a:solidFill>
                <a:effectLst/>
                <a:latin typeface="Oracle Sans Tab" panose="020B0503020204020204" pitchFamily="34" charset="0"/>
                <a:ea typeface="+mn-ea"/>
                <a:cs typeface="Oracle Sans Tab" panose="020B0503020204020204" pitchFamily="34" charset="0"/>
              </a:rPr>
              <a:t>Committed to open source</a:t>
            </a:r>
            <a:endParaRPr lang="en-US" sz="2400" b="0" i="0" kern="1200" dirty="0">
              <a:solidFill>
                <a:schemeClr val="tx1"/>
              </a:solidFill>
              <a:effectLst/>
              <a:latin typeface="Oracle Sans Tab" panose="020B0503020204020204" pitchFamily="34" charset="0"/>
              <a:ea typeface="+mn-ea"/>
              <a:cs typeface="Oracle Sans Tab" panose="020B0503020204020204" pitchFamily="34" charset="0"/>
            </a:endParaRPr>
          </a:p>
          <a:p>
            <a:pPr lvl="0"/>
            <a:r>
              <a:rPr lang="en-US" sz="2400" b="0" i="0" kern="1200" dirty="0">
                <a:solidFill>
                  <a:schemeClr val="tx1"/>
                </a:solidFill>
                <a:effectLst/>
                <a:latin typeface="Oracle Sans Tab" panose="020B0503020204020204" pitchFamily="34" charset="0"/>
                <a:ea typeface="+mn-ea"/>
                <a:cs typeface="Oracle Sans Tab" panose="020B0503020204020204" pitchFamily="34" charset="0"/>
              </a:rPr>
              <a:t>We are announcing the upcoming open source release of the ADS library, part of OCI Data Science, so the ADS client library will be accessible from anywhere. This gives data scientists the ability to call our services, integrate ADS in their pipeline, and build, train, and deploy their models with ADS to OCI Data Science from their laptop. Now data scientists can build locally, and deploy to the cloud. </a:t>
            </a:r>
          </a:p>
          <a:p>
            <a:pPr lvl="0"/>
            <a:endParaRPr lang="en-US" sz="2400" b="0" i="0" kern="1200" dirty="0">
              <a:solidFill>
                <a:schemeClr val="tx1"/>
              </a:solidFill>
              <a:effectLst/>
              <a:latin typeface="Oracle Sans Tab" panose="020B0503020204020204" pitchFamily="34" charset="0"/>
              <a:ea typeface="+mn-ea"/>
              <a:cs typeface="Oracle Sans Tab" panose="020B0503020204020204" pitchFamily="34" charset="0"/>
            </a:endParaRPr>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CAA0601E-3C35-EF6A-D54F-BC01D6A55A75}"/>
              </a:ext>
            </a:extLst>
          </p:cNvPr>
          <p:cNvSpPr>
            <a:spLocks noGrp="1"/>
          </p:cNvSpPr>
          <p:nvPr>
            <p:ph type="sldNum" sz="quarter" idx="5"/>
          </p:nvPr>
        </p:nvSpPr>
        <p:spPr/>
        <p:txBody>
          <a:bodyPr/>
          <a:lstStyle/>
          <a:p>
            <a:fld id="{9EDC5964-3162-43B5-B1EC-63C8D166D7D3}" type="slidenum">
              <a:rPr lang="en-US" smtClean="0"/>
              <a:pPr/>
              <a:t>23</a:t>
            </a:fld>
            <a:endParaRPr lang="en-US" dirty="0"/>
          </a:p>
        </p:txBody>
      </p:sp>
    </p:spTree>
    <p:extLst>
      <p:ext uri="{BB962C8B-B14F-4D97-AF65-F5344CB8AC3E}">
        <p14:creationId xmlns:p14="http://schemas.microsoft.com/office/powerpoint/2010/main" val="413364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OCI Data Science AI Quick Actions is a no-code feature of the OCI Data Science service that enables access to a wide range of open source LLMs, including options from Meta, Mistral AI, and more. Once generally available, this feature will provide wider access to the best of what the open-source community offers.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OCI Data Science Quick Actions provides access to curated models that users can fine tune, evaluate, and deploy with their data, but also encompasses a comprehensive ecosystem with user-friendly workflows, integrated telemetry and visualizations, and simplified execution processes. </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r>
              <a:rPr lang="en-US" sz="1400" b="0" i="0" dirty="0">
                <a:solidFill>
                  <a:srgbClr val="161513"/>
                </a:solidFill>
                <a:effectLst/>
                <a:latin typeface="OracleSansVF"/>
              </a:rPr>
              <a:t>Some of the initial available Quick Actions include the following examples:</a:t>
            </a:r>
          </a:p>
          <a:p>
            <a:pPr algn="l">
              <a:buFont typeface="Arial" panose="020B0604020202020204" pitchFamily="34" charset="0"/>
              <a:buChar char="•"/>
            </a:pPr>
            <a:r>
              <a:rPr lang="en-US" sz="1400" b="0" i="0" dirty="0">
                <a:solidFill>
                  <a:srgbClr val="161513"/>
                </a:solidFill>
                <a:effectLst/>
                <a:latin typeface="OracleSansVF"/>
              </a:rPr>
              <a:t>Fine tuning Llama 2 foundation model</a:t>
            </a:r>
          </a:p>
          <a:p>
            <a:pPr algn="l">
              <a:buFont typeface="Arial" panose="020B0604020202020204" pitchFamily="34" charset="0"/>
              <a:buChar char="•"/>
            </a:pPr>
            <a:r>
              <a:rPr lang="en-US" sz="1400" b="0" i="0" dirty="0">
                <a:solidFill>
                  <a:srgbClr val="161513"/>
                </a:solidFill>
                <a:effectLst/>
                <a:latin typeface="OracleSansVF"/>
              </a:rPr>
              <a:t>Deploying Mistral 7B foundation model</a:t>
            </a:r>
          </a:p>
          <a:p>
            <a:pPr algn="l">
              <a:buFont typeface="Arial" panose="020B0604020202020204" pitchFamily="34" charset="0"/>
              <a:buChar char="•"/>
            </a:pPr>
            <a:r>
              <a:rPr lang="en-US" sz="1400" b="0" i="0" dirty="0">
                <a:solidFill>
                  <a:srgbClr val="161513"/>
                </a:solidFill>
                <a:effectLst/>
                <a:latin typeface="OracleSansVF"/>
              </a:rPr>
              <a:t>Deploying Llama 2 13B foundation model</a:t>
            </a:r>
          </a:p>
          <a:p>
            <a:pPr marL="0" marR="0">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24</a:t>
            </a:fld>
            <a:endParaRPr lang="en-US" dirty="0"/>
          </a:p>
        </p:txBody>
      </p:sp>
    </p:spTree>
    <p:extLst>
      <p:ext uri="{BB962C8B-B14F-4D97-AF65-F5344CB8AC3E}">
        <p14:creationId xmlns:p14="http://schemas.microsoft.com/office/powerpoint/2010/main" val="2537667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A43F-5F25-0E05-F43A-EC3FE8CC94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7724C-14B7-D95E-1227-B3ED0E303E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1A0028-3BC7-8B66-6ADB-D085C3109468}"/>
              </a:ext>
            </a:extLst>
          </p:cNvPr>
          <p:cNvSpPr>
            <a:spLocks noGrp="1"/>
          </p:cNvSpPr>
          <p:nvPr>
            <p:ph type="body" idx="1"/>
          </p:nvPr>
        </p:nvSpPr>
        <p:spPr/>
        <p:txBody>
          <a:bodyPr/>
          <a:lstStyle/>
          <a:p>
            <a:r>
              <a:rPr lang="en-US" dirty="0"/>
              <a:t>Demo – see what you can do with generative AI today. Available now. </a:t>
            </a:r>
          </a:p>
        </p:txBody>
      </p:sp>
      <p:sp>
        <p:nvSpPr>
          <p:cNvPr id="4" name="Slide Number Placeholder 3">
            <a:extLst>
              <a:ext uri="{FF2B5EF4-FFF2-40B4-BE49-F238E27FC236}">
                <a16:creationId xmlns:a16="http://schemas.microsoft.com/office/drawing/2014/main" id="{4709642D-7E94-2DCD-D0DF-72D594EB96A0}"/>
              </a:ext>
            </a:extLst>
          </p:cNvPr>
          <p:cNvSpPr>
            <a:spLocks noGrp="1"/>
          </p:cNvSpPr>
          <p:nvPr>
            <p:ph type="sldNum" sz="quarter" idx="5"/>
          </p:nvPr>
        </p:nvSpPr>
        <p:spPr/>
        <p:txBody>
          <a:bodyPr/>
          <a:lstStyle/>
          <a:p>
            <a:fld id="{9EDC5964-3162-43B5-B1EC-63C8D166D7D3}" type="slidenum">
              <a:rPr lang="en-US" smtClean="0"/>
              <a:pPr/>
              <a:t>25</a:t>
            </a:fld>
            <a:endParaRPr lang="en-US" dirty="0"/>
          </a:p>
        </p:txBody>
      </p:sp>
    </p:spTree>
    <p:extLst>
      <p:ext uri="{BB962C8B-B14F-4D97-AF65-F5344CB8AC3E}">
        <p14:creationId xmlns:p14="http://schemas.microsoft.com/office/powerpoint/2010/main" val="39414254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Reserve dedicated  hardware </a:t>
            </a:r>
            <a:endPar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Peace of mind knowing you have the compute resources you need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Predictable performance and pricing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Control the throughput / price tradeoff</a:t>
            </a:r>
            <a:endParaRPr lang="en-US" sz="2400" dirty="0">
              <a:solidFill>
                <a:srgbClr val="FCFBFA"/>
              </a:solidFill>
              <a:latin typeface="Oracle Sans Light" panose="020B0403020204020204" pitchFamily="34" charset="0"/>
              <a:cs typeface="Oracle Sans Light" panose="020B0403020204020204" pitchFamily="34" charset="0"/>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Hosting and fine-tuning dedicated clusters available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CFBFA"/>
                </a:solidFill>
                <a:effectLst/>
                <a:uLnTx/>
                <a:uFillTx/>
                <a:latin typeface="Oracle Sans Light" panose="020B0403020204020204" pitchFamily="34" charset="0"/>
                <a:ea typeface="+mn-ea"/>
                <a:cs typeface="Oracle Sans Light" panose="020B0403020204020204" pitchFamily="34" charset="0"/>
              </a:rPr>
              <a:t>On-demand pricing model also supported for pre-built models.</a:t>
            </a:r>
          </a:p>
          <a:p>
            <a:endParaRPr lang="en-US" dirty="0"/>
          </a:p>
          <a:p>
            <a:pPr marL="0" marR="0">
              <a:lnSpc>
                <a:spcPct val="107000"/>
              </a:lnSpc>
              <a:spcBef>
                <a:spcPts val="0"/>
              </a:spcBef>
              <a:spcAft>
                <a:spcPts val="80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Besides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being able to consume the pre-built models on demand (paying for the tokens you send/receive), OCI Generative AI is exposing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 novel way that will enable enterprises with scalability need</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 Generative AI customers will have the ability to reserve compute capacity for Generative AI workflows. In other words,</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the customer can pay a monthly price to have a set of compute resources that only the customer can use. </a:t>
            </a:r>
            <a:b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This brings the following advantages to you:</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can control the throughput / price tradeoff. For instance, if you need a higher throughput for your workload, you can simply increase the AI units allocated to your dedicated AI cluster.</a:t>
            </a:r>
            <a:b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You have full control of your monthly expenses, making it easier to get expense approvals, and reducing the chance of billing surprises.</a:t>
            </a:r>
            <a:b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b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mj-lt"/>
              <a:buAutoNum type="arabicPeriod"/>
            </a:pP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Finally, this model gives you peace of mind knowing that you will have the resources you need for training and inferencing.</a:t>
            </a:r>
            <a:endParaRPr lang="en-US" dirty="0"/>
          </a:p>
        </p:txBody>
      </p:sp>
      <p:sp>
        <p:nvSpPr>
          <p:cNvPr id="4" name="Slide Number Placeholder 3"/>
          <p:cNvSpPr>
            <a:spLocks noGrp="1"/>
          </p:cNvSpPr>
          <p:nvPr>
            <p:ph type="sldNum" sz="quarter" idx="5"/>
          </p:nvPr>
        </p:nvSpPr>
        <p:spPr/>
        <p:txBody>
          <a:bodyPr/>
          <a:lstStyle/>
          <a:p>
            <a:pPr marL="0" marR="0" lvl="0" indent="0" algn="r" defTabSz="1828891"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panose="020B0503020204020204" pitchFamily="34" charset="0"/>
                <a:ea typeface="+mn-ea"/>
                <a:cs typeface="+mn-cs"/>
              </a:rPr>
              <a:pPr marL="0" marR="0" lvl="0" indent="0" algn="r" defTabSz="1828891" rtl="0" eaLnBrk="1" fontAlgn="auto" latinLnBrk="0" hangingPunct="1">
                <a:lnSpc>
                  <a:spcPct val="100000"/>
                </a:lnSpc>
                <a:spcBef>
                  <a:spcPts val="0"/>
                </a:spcBef>
                <a:spcAft>
                  <a:spcPts val="0"/>
                </a:spcAft>
                <a:buClrTx/>
                <a:buSzTx/>
                <a:buFontTx/>
                <a:buNone/>
                <a:tabLst/>
                <a:defRPr/>
              </a:pPr>
              <a:t>26</a:t>
            </a:fld>
            <a:endParaRPr kumimoji="0" lang="en-US" sz="1600" b="0" i="0" u="none" strike="noStrike" kern="1200" cap="none" spc="0" normalizeH="0" baseline="0" noProof="0" dirty="0">
              <a:ln>
                <a:noFill/>
              </a:ln>
              <a:solidFill>
                <a:srgbClr val="312D2A"/>
              </a:solidFill>
              <a:effectLst/>
              <a:uLnTx/>
              <a:uFillTx/>
              <a:latin typeface="Oracle Sans Tab" panose="020B0503020204020204" pitchFamily="34" charset="0"/>
              <a:ea typeface="+mn-ea"/>
              <a:cs typeface="+mn-cs"/>
            </a:endParaRPr>
          </a:p>
        </p:txBody>
      </p:sp>
    </p:spTree>
    <p:extLst>
      <p:ext uri="{BB962C8B-B14F-4D97-AF65-F5344CB8AC3E}">
        <p14:creationId xmlns:p14="http://schemas.microsoft.com/office/powerpoint/2010/main" val="3482168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3EA4F-9619-B746-A7DE-28730C6EC4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04C25C-E59A-9E35-C558-2FB505811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9C942C-6356-D16F-7218-2435E3C275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05839EB-E8F6-CBE7-5AC7-8A748A892685}"/>
              </a:ext>
            </a:extLst>
          </p:cNvPr>
          <p:cNvSpPr>
            <a:spLocks noGrp="1"/>
          </p:cNvSpPr>
          <p:nvPr>
            <p:ph type="sldNum" sz="quarter" idx="5"/>
          </p:nvPr>
        </p:nvSpPr>
        <p:spPr/>
        <p:txBody>
          <a:bodyPr/>
          <a:lstStyle/>
          <a:p>
            <a:fld id="{9EDC5964-3162-43B5-B1EC-63C8D166D7D3}" type="slidenum">
              <a:rPr lang="en-US" smtClean="0"/>
              <a:pPr/>
              <a:t>27</a:t>
            </a:fld>
            <a:endParaRPr lang="en-US" dirty="0"/>
          </a:p>
        </p:txBody>
      </p:sp>
    </p:spTree>
    <p:extLst>
      <p:ext uri="{BB962C8B-B14F-4D97-AF65-F5344CB8AC3E}">
        <p14:creationId xmlns:p14="http://schemas.microsoft.com/office/powerpoint/2010/main" val="2900442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28</a:t>
            </a:fld>
            <a:endParaRPr lang="en-US" dirty="0"/>
          </a:p>
        </p:txBody>
      </p:sp>
    </p:spTree>
    <p:extLst>
      <p:ext uri="{BB962C8B-B14F-4D97-AF65-F5344CB8AC3E}">
        <p14:creationId xmlns:p14="http://schemas.microsoft.com/office/powerpoint/2010/main" val="5098875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OCI Generative AI also forms the basis for generative AI capabilities embedded across Oracle’s suite of SaaS applications, including Oracle Fusion Cloud Applications Suite, Oracle NetSuite, and industry applications such as Oracle Health. These AI capabilities are placed directly in the hands of your workforce via the software environments that they use every day, so they can achieve higher levels of productivity and effectiveness in their core tasks and workflows.</a:t>
            </a:r>
          </a:p>
          <a:p>
            <a:endParaRPr lang="en-US" dirty="0"/>
          </a:p>
          <a:p>
            <a:endParaRPr lang="en-US" dirty="0"/>
          </a:p>
          <a:p>
            <a:r>
              <a:rPr lang="en-US" dirty="0"/>
              <a:t>Fusion Applications will have new generative AI capabilities. Initial use cases focus on Summarization and Assisted Authoring, such as summarizing performance reviews, assisted authoring for job descriptions, assisted authoring for creating goals, writing knowledge articles, and generating relevant customer service emails. This tight collaboration between infrastructure, platform services, and applications enables a faster innovation cycle for Oracle customers worldwide.</a:t>
            </a:r>
          </a:p>
          <a:p>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31</a:t>
            </a:fld>
            <a:endParaRPr lang="en-US" dirty="0"/>
          </a:p>
        </p:txBody>
      </p:sp>
    </p:spTree>
    <p:extLst>
      <p:ext uri="{BB962C8B-B14F-4D97-AF65-F5344CB8AC3E}">
        <p14:creationId xmlns:p14="http://schemas.microsoft.com/office/powerpoint/2010/main" val="3883951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891" rtl="0" eaLnBrk="1" fontAlgn="auto" latinLnBrk="0" hangingPunct="1">
              <a:lnSpc>
                <a:spcPct val="100000"/>
              </a:lnSpc>
              <a:spcBef>
                <a:spcPts val="0"/>
              </a:spcBef>
              <a:spcAft>
                <a:spcPts val="0"/>
              </a:spcAft>
              <a:buClrTx/>
              <a:buSzTx/>
              <a:buFontTx/>
              <a:buNone/>
              <a:tabLst/>
              <a:defRPr/>
            </a:pPr>
            <a:r>
              <a:rPr lang="en-US" sz="2400" dirty="0">
                <a:effectLst/>
                <a:latin typeface="Calibri" panose="020F0502020204030204" pitchFamily="34" charset="0"/>
                <a:ea typeface="Calibri" panose="020F0502020204030204" pitchFamily="34" charset="0"/>
                <a:cs typeface="Times New Roman" panose="02020603050405020304" pitchFamily="18" charset="0"/>
              </a:rPr>
              <a:t>Now the key with these new innovations is that they are all part of our broader AI strategy of offering an enterprise grade service in OCI, while also continuing to offer built-in AI in our data platform with Oracle Database, HeatWave and Autonomous. All on top of an AI Infrastructure based on our Supercluster technology</a:t>
            </a:r>
            <a:r>
              <a:rPr lang="en-US" dirty="0">
                <a:effectLst/>
              </a:rPr>
              <a:t> </a:t>
            </a:r>
            <a:endParaRPr lang="en-US" dirty="0"/>
          </a:p>
          <a:p>
            <a:endParaRPr lang="en-US" dirty="0"/>
          </a:p>
          <a:p>
            <a:r>
              <a:rPr lang="en-US" dirty="0"/>
              <a:t>From infrastructure:</a:t>
            </a:r>
          </a:p>
          <a:p>
            <a:endParaRPr lang="en-US" dirty="0"/>
          </a:p>
          <a:p>
            <a:pPr marL="0" indent="0">
              <a:buNone/>
            </a:pPr>
            <a:r>
              <a:rPr lang="en-US" sz="4400" dirty="0"/>
              <a:t>Built-on Supercluster technology</a:t>
            </a:r>
          </a:p>
          <a:p>
            <a:pPr marL="920750" lvl="1" indent="-738188"/>
            <a:r>
              <a:rPr lang="en-US" sz="4000" dirty="0"/>
              <a:t>Native support for bare metal instances</a:t>
            </a:r>
          </a:p>
          <a:p>
            <a:pPr marL="920750" lvl="1" indent="-738188"/>
            <a:r>
              <a:rPr lang="en-US" sz="4000" dirty="0"/>
              <a:t>NVidia A100 and H100 GPUs</a:t>
            </a:r>
          </a:p>
          <a:p>
            <a:pPr marL="920750" lvl="1" indent="-738188"/>
            <a:r>
              <a:rPr lang="en-US" sz="4000" dirty="0"/>
              <a:t>Scalable to tens of thousands of GPUs</a:t>
            </a:r>
          </a:p>
          <a:p>
            <a:pPr marL="920750" lvl="1" indent="-738188"/>
            <a:r>
              <a:rPr lang="en-US" sz="4000" dirty="0"/>
              <a:t>Local NVMe storge</a:t>
            </a:r>
          </a:p>
          <a:p>
            <a:endParaRPr lang="en-US" dirty="0"/>
          </a:p>
          <a:p>
            <a:r>
              <a:rPr lang="en-US" dirty="0"/>
              <a:t>To our modern data platform</a:t>
            </a:r>
          </a:p>
          <a:p>
            <a:r>
              <a:rPr lang="en-US" sz="4400" dirty="0"/>
              <a:t>Oracle Database and Oracle Autonomous Database</a:t>
            </a:r>
          </a:p>
          <a:p>
            <a:r>
              <a:rPr lang="en-US" sz="4000" dirty="0"/>
              <a:t>-Vector DB</a:t>
            </a:r>
          </a:p>
          <a:p>
            <a:r>
              <a:rPr lang="en-US" sz="4000" dirty="0"/>
              <a:t>-Select AI</a:t>
            </a:r>
          </a:p>
          <a:p>
            <a:r>
              <a:rPr lang="en-US" sz="4400" dirty="0"/>
              <a:t>MySQL HeatWave</a:t>
            </a:r>
          </a:p>
          <a:p>
            <a:endParaRPr lang="en-US" dirty="0"/>
          </a:p>
          <a:p>
            <a:r>
              <a:rPr lang="en-US" dirty="0"/>
              <a:t>To our Fusion and other SaaS apps:</a:t>
            </a:r>
          </a:p>
          <a:p>
            <a:r>
              <a:rPr lang="en-US" dirty="0"/>
              <a:t>Helping Fusion customers get more from AI</a:t>
            </a:r>
          </a:p>
          <a:p>
            <a:r>
              <a:rPr lang="en-US" dirty="0"/>
              <a:t>- Example 1</a:t>
            </a:r>
          </a:p>
          <a:p>
            <a:r>
              <a:rPr lang="en-US" dirty="0"/>
              <a:t>- Example 2</a:t>
            </a:r>
          </a:p>
          <a:p>
            <a:r>
              <a:rPr lang="en-US" dirty="0"/>
              <a:t>- Example 3</a:t>
            </a:r>
          </a:p>
          <a:p>
            <a:endParaRPr lang="en-US" dirty="0"/>
          </a:p>
          <a:p>
            <a:r>
              <a:rPr lang="en-US" dirty="0"/>
              <a:t>Transition to customer stories/use cases:</a:t>
            </a:r>
          </a:p>
          <a:p>
            <a:endParaRPr lang="en-US" dirty="0"/>
          </a:p>
          <a:p>
            <a:pPr marL="0" marR="0" lvl="0" indent="0" algn="l" defTabSz="1828891"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Now what we find is that while there is a lot of the AI tech is out there, customers are still struggling to further solving their problems with the technology. That’s why I want to focus on some key use cases today. </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149929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400"/>
              </a:lnSpc>
              <a:spcBef>
                <a:spcPts val="0"/>
              </a:spcBef>
              <a:spcAft>
                <a:spcPts val="600"/>
              </a:spcAft>
            </a:pPr>
            <a:r>
              <a:rPr lang="en-US" sz="1200" dirty="0">
                <a:effectLst/>
                <a:latin typeface="Oracle Sans" panose="020B0503020204020204" pitchFamily="34" charset="0"/>
                <a:ea typeface="Oracle Sans" panose="020B0503020204020204" pitchFamily="34" charset="0"/>
                <a:cs typeface="Times New Roman" panose="02020603050405020304" pitchFamily="18" charset="0"/>
              </a:rPr>
              <a:t>By embedding AI throughout the entire technology stack - from the infrastructure that businesses run on, through to applications for every line of business from finance to supply chain and HR - Oracle is helping organizations pragmatically use AI to improve performance while saving time, energy, and resources: </a:t>
            </a:r>
          </a:p>
          <a:p>
            <a:pPr marL="342900" marR="0" lvl="0" indent="-342900">
              <a:lnSpc>
                <a:spcPts val="1400"/>
              </a:lnSpc>
              <a:spcBef>
                <a:spcPts val="0"/>
              </a:spcBef>
              <a:spcAft>
                <a:spcPts val="400"/>
              </a:spcAft>
              <a:buFont typeface="+mj-lt"/>
              <a:buAutoNum type="arabicPeriod"/>
            </a:pPr>
            <a:r>
              <a:rPr lang="en-US" sz="1200" dirty="0">
                <a:effectLst/>
                <a:latin typeface="Oracle Sans" panose="020B0503020204020204" pitchFamily="34" charset="0"/>
                <a:ea typeface="Times New Roman" panose="02020603050405020304" pitchFamily="18" charset="0"/>
                <a:cs typeface="Times New Roman" panose="02020603050405020304" pitchFamily="18" charset="0"/>
              </a:rPr>
              <a:t>Our core cloud infrastructure now includes a unique AI infrastructure layer based on our Supercluster technology, leveraging the latest and greatest hardware, and uniquely able to get the max out of the AI infrastructure technology for scenarios such as LLP - Large Language Processing. </a:t>
            </a:r>
          </a:p>
          <a:p>
            <a:pPr marL="342900" marR="0" lvl="0" indent="-342900">
              <a:lnSpc>
                <a:spcPts val="1400"/>
              </a:lnSpc>
              <a:spcBef>
                <a:spcPts val="0"/>
              </a:spcBef>
              <a:spcAft>
                <a:spcPts val="400"/>
              </a:spcAft>
              <a:buFont typeface="+mj-lt"/>
              <a:buAutoNum type="arabicPeriod"/>
            </a:pPr>
            <a:r>
              <a:rPr lang="en-US" sz="1200" dirty="0">
                <a:effectLst/>
                <a:latin typeface="Oracle Sans" panose="020B0503020204020204" pitchFamily="34" charset="0"/>
                <a:ea typeface="Times New Roman" panose="02020603050405020304" pitchFamily="18" charset="0"/>
                <a:cs typeface="Times New Roman" panose="02020603050405020304" pitchFamily="18" charset="0"/>
              </a:rPr>
              <a:t>On top of this infrastructure, our database layer embeds AI in our products such as our Autonomous Database and MySQL HeatWave with </a:t>
            </a:r>
            <a:r>
              <a:rPr lang="en-US" sz="1200" dirty="0" err="1">
                <a:effectLst/>
                <a:latin typeface="Oracle Sans" panose="020B0503020204020204" pitchFamily="34" charset="0"/>
                <a:ea typeface="Times New Roman" panose="02020603050405020304" pitchFamily="18" charset="0"/>
                <a:cs typeface="Times New Roman" panose="02020603050405020304" pitchFamily="18" charset="0"/>
              </a:rPr>
              <a:t>AutoML</a:t>
            </a:r>
            <a:r>
              <a:rPr lang="en-US" sz="1200" dirty="0">
                <a:effectLst/>
                <a:latin typeface="Oracle Sans" panose="020B0503020204020204" pitchFamily="34" charset="0"/>
                <a:ea typeface="Times New Roman" panose="02020603050405020304" pitchFamily="18" charset="0"/>
                <a:cs typeface="Times New Roman" panose="02020603050405020304" pitchFamily="18" charset="0"/>
              </a:rPr>
              <a:t> (built in Machine Learning), to enable developers to add prebuilt models to applications and operations without being experts in technologies such as ML </a:t>
            </a:r>
          </a:p>
          <a:p>
            <a:pPr marL="342900" marR="0" lvl="0" indent="-342900">
              <a:lnSpc>
                <a:spcPts val="1400"/>
              </a:lnSpc>
              <a:spcBef>
                <a:spcPts val="0"/>
              </a:spcBef>
              <a:spcAft>
                <a:spcPts val="400"/>
              </a:spcAft>
              <a:buFont typeface="+mj-lt"/>
              <a:buAutoNum type="arabicPeriod"/>
            </a:pPr>
            <a:r>
              <a:rPr lang="en-US" sz="1200" dirty="0">
                <a:effectLst/>
                <a:latin typeface="Oracle Sans" panose="020B0503020204020204" pitchFamily="34" charset="0"/>
                <a:ea typeface="Times New Roman" panose="02020603050405020304" pitchFamily="18" charset="0"/>
                <a:cs typeface="Times New Roman" panose="02020603050405020304" pitchFamily="18" charset="0"/>
              </a:rPr>
              <a:t>And our application development platform provides AI services such as Oracle Digital Assistant for NLP (Natural Language Processing). </a:t>
            </a:r>
          </a:p>
          <a:p>
            <a:pPr marL="342900" marR="0" lvl="0" indent="-342900">
              <a:lnSpc>
                <a:spcPts val="1400"/>
              </a:lnSpc>
              <a:spcBef>
                <a:spcPts val="0"/>
              </a:spcBef>
              <a:spcAft>
                <a:spcPts val="400"/>
              </a:spcAft>
              <a:buFont typeface="+mj-lt"/>
              <a:buAutoNum type="arabicPeriod"/>
            </a:pPr>
            <a:r>
              <a:rPr lang="en-US" sz="1200" dirty="0">
                <a:effectLst/>
                <a:latin typeface="Oracle Sans" panose="020B0503020204020204" pitchFamily="34" charset="0"/>
                <a:ea typeface="Times New Roman" panose="02020603050405020304" pitchFamily="18" charset="0"/>
                <a:cs typeface="Times New Roman" panose="02020603050405020304" pitchFamily="18" charset="0"/>
              </a:rPr>
              <a:t> In addition, Oracle's broad range of industry applications embed AI models that are trained to tackle the specific challenges of industries ranging from healthcare and financial services to retail, manufacturing, and the public sector. This puts us in a unique position to help our customers optimize workloads to solve the most complex and strategic challenges.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Oracle Sans Tab" panose="020B0503020204020204" pitchFamily="34" charset="0"/>
              <a:ea typeface="+mn-ea"/>
              <a:cs typeface="Oracle Sans Tab" panose="020B0503020204020204"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Oracle Sans Tab"/>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600" b="0" i="0" u="none" strike="noStrike" kern="1200" cap="none" spc="0" normalizeH="0" baseline="0" noProof="0" dirty="0">
              <a:ln>
                <a:noFill/>
              </a:ln>
              <a:solidFill>
                <a:srgbClr val="312D2A"/>
              </a:solidFill>
              <a:effectLst/>
              <a:uLnTx/>
              <a:uFillTx/>
              <a:latin typeface="Oracle Sans Tab"/>
              <a:ea typeface="+mn-ea"/>
              <a:cs typeface="+mn-cs"/>
            </a:endParaRPr>
          </a:p>
        </p:txBody>
      </p:sp>
    </p:spTree>
    <p:extLst>
      <p:ext uri="{BB962C8B-B14F-4D97-AF65-F5344CB8AC3E}">
        <p14:creationId xmlns:p14="http://schemas.microsoft.com/office/powerpoint/2010/main" val="4082069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 see what you can do with generative AI today. Available now. </a:t>
            </a:r>
          </a:p>
        </p:txBody>
      </p:sp>
      <p:sp>
        <p:nvSpPr>
          <p:cNvPr id="4" name="Slide Number Placeholder 3"/>
          <p:cNvSpPr>
            <a:spLocks noGrp="1"/>
          </p:cNvSpPr>
          <p:nvPr>
            <p:ph type="sldNum" sz="quarter" idx="5"/>
          </p:nvPr>
        </p:nvSpPr>
        <p:spPr/>
        <p:txBody>
          <a:bodyPr/>
          <a:lstStyle/>
          <a:p>
            <a:fld id="{9EDC5964-3162-43B5-B1EC-63C8D166D7D3}" type="slidenum">
              <a:rPr lang="en-US" smtClean="0"/>
              <a:pPr/>
              <a:t>6</a:t>
            </a:fld>
            <a:endParaRPr lang="en-US" dirty="0"/>
          </a:p>
        </p:txBody>
      </p:sp>
    </p:spTree>
    <p:extLst>
      <p:ext uri="{BB962C8B-B14F-4D97-AF65-F5344CB8AC3E}">
        <p14:creationId xmlns:p14="http://schemas.microsoft.com/office/powerpoint/2010/main" val="788047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Generative AI can drive innovation, improve processes, and help companies accomplish more than ever before-–but it requires the right approach.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Oracle continues to make the best of AI available to enterprises everywhere, with a unique focus on high performing models, embedding generative AI across the stack, and data management, security and privacy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a:t>
            </a:fld>
            <a:endParaRPr lang="en-US" dirty="0"/>
          </a:p>
        </p:txBody>
      </p:sp>
    </p:spTree>
    <p:extLst>
      <p:ext uri="{BB962C8B-B14F-4D97-AF65-F5344CB8AC3E}">
        <p14:creationId xmlns:p14="http://schemas.microsoft.com/office/powerpoint/2010/main" val="2561287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74692" rtl="0" eaLnBrk="1" fontAlgn="auto" latinLnBrk="0" hangingPunct="1">
              <a:lnSpc>
                <a:spcPct val="100000"/>
              </a:lnSpc>
              <a:spcBef>
                <a:spcPts val="0"/>
              </a:spcBef>
              <a:spcAft>
                <a:spcPts val="0"/>
              </a:spcAft>
              <a:buClrTx/>
              <a:buSzTx/>
              <a:buFontTx/>
              <a:buNone/>
              <a:tabLst/>
              <a:defRPr/>
            </a:pPr>
            <a:r>
              <a:rPr lang="en-US" sz="900" dirty="0">
                <a:solidFill>
                  <a:schemeClr val="accent4"/>
                </a:solidFill>
              </a:rPr>
              <a:t>But what are some common LLM use cases?  This is a bit more of a reference slide (so, feel free to take a picture). Generative AI capabilities lend themselves to a variety of operational use cases depicted here, including … [list out a few of your favorites]</a:t>
            </a: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251308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As we continue to deliver on our AI strategy, we’re announcing the general availability of </a:t>
            </a:r>
            <a:r>
              <a:rPr lang="en-US"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OCI Generative 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 managed service available via API to seamlessly integrate LLMs into a wide range of enterprise use cases. </a:t>
            </a:r>
          </a:p>
          <a:p>
            <a:pPr defTabSz="685663"/>
            <a:endParaRPr lang="en-US" sz="2400" dirty="0">
              <a:solidFill>
                <a:srgbClr val="FCFBFA"/>
              </a:solidFill>
              <a:latin typeface="Oracle Sans" panose="020B0503020204020204" pitchFamily="34" charset="0"/>
              <a:cs typeface="Oracle Sans" panose="020B0503020204020204" pitchFamily="34" charset="0"/>
            </a:endParaRPr>
          </a:p>
          <a:p>
            <a:pPr defTabSz="685663"/>
            <a:r>
              <a:rPr lang="en-US" sz="2400" dirty="0">
                <a:solidFill>
                  <a:srgbClr val="FCFBFA"/>
                </a:solidFill>
                <a:latin typeface="Oracle Sans" panose="020B0503020204020204" pitchFamily="34" charset="0"/>
                <a:cs typeface="Oracle Sans" panose="020B0503020204020204" pitchFamily="34" charset="0"/>
              </a:rPr>
              <a:t>It’s an easy to use, fully managed service for using generative AI. We’ve partnered with Cohere and Meta to bring the best models for business into our platform so they can be used to power the next generation of applications and business processes built on OCI. The service is available to use today and we’re going to look at what makes it so powerful for the enterprise. </a:t>
            </a:r>
            <a:endParaRPr lang="en-US" sz="2800" dirty="0">
              <a:solidFill>
                <a:srgbClr val="94AFAF">
                  <a:lumMod val="60000"/>
                  <a:lumOff val="40000"/>
                </a:srgbClr>
              </a:solidFill>
              <a:latin typeface="Oracle Sans" panose="020B0503020204020204" pitchFamily="34" charset="0"/>
              <a:cs typeface="Oracle Sans" panose="020B0503020204020204" pitchFamily="34" charset="0"/>
            </a:endParaRPr>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2499251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a:p>
            <a:r>
              <a:rPr lang="en-US" sz="2400" dirty="0"/>
              <a:t>Put simply, RAG adds an information retrieval aspect to a generative AI model. One example of how this manifests is providing a prompt to an interface, and having the generative AI model retrieve a result with information directly from existing databases and applications. Think of what this can do for your workplace: your skilled  employees, plus the knowledge of the internet at large, combined with your specific company’s proprietary information, combined with the ability to command a model to interface with business applications, all resulting in the ability to generate more employee output and productivity. </a:t>
            </a:r>
          </a:p>
          <a:p>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rgbClr val="000000"/>
                </a:solidFill>
                <a:effectLst/>
                <a:latin typeface="Oracle Sans" panose="020B0503020204020204" pitchFamily="34" charset="0"/>
                <a:ea typeface="Times New Roman" panose="02020603050405020304" pitchFamily="18" charset="0"/>
              </a:rPr>
              <a:t>Implementing a RAG solution is a top priority at enterprises, both large and small, and Oracle provides all the data models needed—vector, graph, spatial—for a complete semantic search capability. With other approaches organizations only have a vector database but are missing the contextual requirements that spatial and graph data can provide. And Oracle goes a step even further, by providing its business apps to this mix as well. </a:t>
            </a:r>
            <a:endParaRPr lang="en-US" sz="2400" dirty="0">
              <a:effectLst/>
              <a:latin typeface="Times New Roman" panose="02020603050405020304" pitchFamily="18" charset="0"/>
              <a:ea typeface="Times New Roman" panose="02020603050405020304" pitchFamily="18" charset="0"/>
            </a:endParaRPr>
          </a:p>
          <a:p>
            <a:endParaRPr lang="en-US" sz="2400" dirty="0"/>
          </a:p>
          <a:p>
            <a:endParaRPr lang="en-US" sz="2400" dirty="0"/>
          </a:p>
          <a:p>
            <a:pPr marL="0" marR="0" lvl="0" indent="0" algn="l" defTabSz="674692" rtl="0" eaLnBrk="1" fontAlgn="auto" latinLnBrk="0" hangingPunct="1">
              <a:lnSpc>
                <a:spcPct val="100000"/>
              </a:lnSpc>
              <a:spcBef>
                <a:spcPts val="0"/>
              </a:spcBef>
              <a:spcAft>
                <a:spcPts val="0"/>
              </a:spcAft>
              <a:buClrTx/>
              <a:buSzTx/>
              <a:buFontTx/>
              <a:buNone/>
              <a:tabLst/>
              <a:defRPr/>
            </a:pPr>
            <a:endParaRPr lang="en-US" sz="2400" b="0" dirty="0"/>
          </a:p>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12</a:t>
            </a:fld>
            <a:endParaRPr lang="en-US" dirty="0"/>
          </a:p>
        </p:txBody>
      </p:sp>
    </p:spTree>
    <p:extLst>
      <p:ext uri="{BB962C8B-B14F-4D97-AF65-F5344CB8AC3E}">
        <p14:creationId xmlns:p14="http://schemas.microsoft.com/office/powerpoint/2010/main" val="1311981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Dark">
    <p:bg>
      <p:bgPr>
        <a:solidFill>
          <a:schemeClr val="accent6"/>
        </a:solidFill>
        <a:effectLst/>
      </p:bgPr>
    </p:bg>
    <p:spTree>
      <p:nvGrpSpPr>
        <p:cNvPr id="1" name=""/>
        <p:cNvGrpSpPr/>
        <p:nvPr/>
      </p:nvGrpSpPr>
      <p:grpSpPr>
        <a:xfrm>
          <a:off x="0" y="0"/>
          <a:ext cx="0" cy="0"/>
          <a:chOff x="0" y="0"/>
          <a:chExt cx="0" cy="0"/>
        </a:xfrm>
      </p:grpSpPr>
      <p:pic>
        <p:nvPicPr>
          <p:cNvPr id="12" name="Picture 11" descr="A close up of a black and white object&#10;&#10;Description automatically generated">
            <a:extLst>
              <a:ext uri="{FF2B5EF4-FFF2-40B4-BE49-F238E27FC236}">
                <a16:creationId xmlns:a16="http://schemas.microsoft.com/office/drawing/2014/main" id="{5128BE29-3769-09F8-50A0-5DBA2025254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1" name="Picture 10">
            <a:extLst>
              <a:ext uri="{FF2B5EF4-FFF2-40B4-BE49-F238E27FC236}">
                <a16:creationId xmlns:a16="http://schemas.microsoft.com/office/drawing/2014/main" id="{1D24E1A6-C6C9-3840-BCD7-B6A6B8D94B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4" name="Slide Number">
            <a:extLst>
              <a:ext uri="{FF2B5EF4-FFF2-40B4-BE49-F238E27FC236}">
                <a16:creationId xmlns:a16="http://schemas.microsoft.com/office/drawing/2014/main" id="{BEE03DAC-0A15-F145-BFFD-9C3729C5081D}"/>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631A94-29BA-2345-92A1-116AD16221F2}"/>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8" name="Text Placeholder 19">
            <a:extLst>
              <a:ext uri="{FF2B5EF4-FFF2-40B4-BE49-F238E27FC236}">
                <a16:creationId xmlns:a16="http://schemas.microsoft.com/office/drawing/2014/main" id="{7F2A8144-E580-676D-DDCE-5130ABF75223}"/>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tx2"/>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Section Title </a:t>
            </a:r>
            <a:br>
              <a:rPr lang="en-US" dirty="0"/>
            </a:br>
            <a:r>
              <a:rPr lang="en-US" dirty="0"/>
              <a:t>Broken on Two Lines</a:t>
            </a:r>
          </a:p>
        </p:txBody>
      </p:sp>
      <p:sp>
        <p:nvSpPr>
          <p:cNvPr id="9" name="Text Placeholder 19">
            <a:extLst>
              <a:ext uri="{FF2B5EF4-FFF2-40B4-BE49-F238E27FC236}">
                <a16:creationId xmlns:a16="http://schemas.microsoft.com/office/drawing/2014/main" id="{12FC2BEE-A43E-BC6D-B6E8-A6C79978D429}"/>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10" name="Text Placeholder 19">
            <a:extLst>
              <a:ext uri="{FF2B5EF4-FFF2-40B4-BE49-F238E27FC236}">
                <a16:creationId xmlns:a16="http://schemas.microsoft.com/office/drawing/2014/main" id="{7899B440-915F-B7A8-E3D2-9857EFB86D0D}"/>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spTree>
    <p:extLst>
      <p:ext uri="{BB962C8B-B14F-4D97-AF65-F5344CB8AC3E}">
        <p14:creationId xmlns:p14="http://schemas.microsoft.com/office/powerpoint/2010/main" val="304553865"/>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3 Main Points">
    <p:bg>
      <p:bgPr>
        <a:solidFill>
          <a:schemeClr val="accent6"/>
        </a:solidFill>
        <a:effectLst/>
      </p:bgPr>
    </p:bg>
    <p:spTree>
      <p:nvGrpSpPr>
        <p:cNvPr id="1" name=""/>
        <p:cNvGrpSpPr/>
        <p:nvPr/>
      </p:nvGrpSpPr>
      <p:grpSpPr>
        <a:xfrm>
          <a:off x="0" y="0"/>
          <a:ext cx="0" cy="0"/>
          <a:chOff x="0" y="0"/>
          <a:chExt cx="0" cy="0"/>
        </a:xfrm>
      </p:grpSpPr>
      <p:pic>
        <p:nvPicPr>
          <p:cNvPr id="30" name="Picture 29" descr="A black and yellow background&#10;&#10;Description automatically generated">
            <a:extLst>
              <a:ext uri="{FF2B5EF4-FFF2-40B4-BE49-F238E27FC236}">
                <a16:creationId xmlns:a16="http://schemas.microsoft.com/office/drawing/2014/main" id="{6DEF2147-6BCC-FBF9-D7F9-D3C0E58BC57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6021877" y="0"/>
            <a:ext cx="8365298" cy="13716893"/>
          </a:xfrm>
          <a:prstGeom prst="rect">
            <a:avLst/>
          </a:prstGeom>
        </p:spPr>
      </p:pic>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11" name="Text Placeholder 1">
            <a:extLst>
              <a:ext uri="{FF2B5EF4-FFF2-40B4-BE49-F238E27FC236}">
                <a16:creationId xmlns:a16="http://schemas.microsoft.com/office/drawing/2014/main" id="{A7D348B5-24E0-0C40-A7B0-18BB8C9F08BA}"/>
              </a:ext>
            </a:extLst>
          </p:cNvPr>
          <p:cNvSpPr>
            <a:spLocks noGrp="1"/>
          </p:cNvSpPr>
          <p:nvPr>
            <p:ph type="body" sz="quarter" idx="17" hasCustomPrompt="1"/>
          </p:nvPr>
        </p:nvSpPr>
        <p:spPr>
          <a:xfrm>
            <a:off x="1087425" y="392382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1</a:t>
            </a:r>
          </a:p>
        </p:txBody>
      </p:sp>
      <p:sp>
        <p:nvSpPr>
          <p:cNvPr id="6" name="Text Placeholder 5">
            <a:extLst>
              <a:ext uri="{FF2B5EF4-FFF2-40B4-BE49-F238E27FC236}">
                <a16:creationId xmlns:a16="http://schemas.microsoft.com/office/drawing/2014/main" id="{8DBE66F4-F60E-972F-F230-C8B4DE7DF274}"/>
              </a:ext>
            </a:extLst>
          </p:cNvPr>
          <p:cNvSpPr>
            <a:spLocks noGrp="1"/>
          </p:cNvSpPr>
          <p:nvPr>
            <p:ph type="body" sz="quarter" idx="18" hasCustomPrompt="1"/>
          </p:nvPr>
        </p:nvSpPr>
        <p:spPr>
          <a:xfrm>
            <a:off x="1087425" y="481238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4" name="Text Placeholder 1">
            <a:extLst>
              <a:ext uri="{FF2B5EF4-FFF2-40B4-BE49-F238E27FC236}">
                <a16:creationId xmlns:a16="http://schemas.microsoft.com/office/drawing/2014/main" id="{C2C0CCF3-F873-3526-70B7-1C6E506320F4}"/>
              </a:ext>
            </a:extLst>
          </p:cNvPr>
          <p:cNvSpPr>
            <a:spLocks noGrp="1"/>
          </p:cNvSpPr>
          <p:nvPr>
            <p:ph type="body" sz="quarter" idx="19" hasCustomPrompt="1"/>
          </p:nvPr>
        </p:nvSpPr>
        <p:spPr>
          <a:xfrm>
            <a:off x="1087425" y="673861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2</a:t>
            </a:r>
          </a:p>
        </p:txBody>
      </p:sp>
      <p:sp>
        <p:nvSpPr>
          <p:cNvPr id="25" name="Text Placeholder 5">
            <a:extLst>
              <a:ext uri="{FF2B5EF4-FFF2-40B4-BE49-F238E27FC236}">
                <a16:creationId xmlns:a16="http://schemas.microsoft.com/office/drawing/2014/main" id="{DFB11313-4B3F-476D-342A-977053831AF8}"/>
              </a:ext>
            </a:extLst>
          </p:cNvPr>
          <p:cNvSpPr>
            <a:spLocks noGrp="1"/>
          </p:cNvSpPr>
          <p:nvPr>
            <p:ph type="body" sz="quarter" idx="20" hasCustomPrompt="1"/>
          </p:nvPr>
        </p:nvSpPr>
        <p:spPr>
          <a:xfrm>
            <a:off x="1087425" y="762717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6" name="Text Placeholder 1">
            <a:extLst>
              <a:ext uri="{FF2B5EF4-FFF2-40B4-BE49-F238E27FC236}">
                <a16:creationId xmlns:a16="http://schemas.microsoft.com/office/drawing/2014/main" id="{F9A0B578-9C57-AB6E-54E0-705137996C3D}"/>
              </a:ext>
            </a:extLst>
          </p:cNvPr>
          <p:cNvSpPr>
            <a:spLocks noGrp="1"/>
          </p:cNvSpPr>
          <p:nvPr>
            <p:ph type="body" sz="quarter" idx="21" hasCustomPrompt="1"/>
          </p:nvPr>
        </p:nvSpPr>
        <p:spPr>
          <a:xfrm>
            <a:off x="1087425" y="964495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3</a:t>
            </a:r>
          </a:p>
        </p:txBody>
      </p:sp>
      <p:sp>
        <p:nvSpPr>
          <p:cNvPr id="27" name="Text Placeholder 5">
            <a:extLst>
              <a:ext uri="{FF2B5EF4-FFF2-40B4-BE49-F238E27FC236}">
                <a16:creationId xmlns:a16="http://schemas.microsoft.com/office/drawing/2014/main" id="{0AEC2EEB-FB9F-AAAC-1ED7-9FE546EB0B0B}"/>
              </a:ext>
            </a:extLst>
          </p:cNvPr>
          <p:cNvSpPr>
            <a:spLocks noGrp="1"/>
          </p:cNvSpPr>
          <p:nvPr>
            <p:ph type="body" sz="quarter" idx="22" hasCustomPrompt="1"/>
          </p:nvPr>
        </p:nvSpPr>
        <p:spPr>
          <a:xfrm>
            <a:off x="1087425" y="1053351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3" name="Title 1">
            <a:extLst>
              <a:ext uri="{FF2B5EF4-FFF2-40B4-BE49-F238E27FC236}">
                <a16:creationId xmlns:a16="http://schemas.microsoft.com/office/drawing/2014/main" id="{5F3D4E15-C32C-FE88-EBF7-397A2DB8715A}"/>
              </a:ext>
            </a:extLst>
          </p:cNvPr>
          <p:cNvSpPr>
            <a:spLocks noGrp="1"/>
          </p:cNvSpPr>
          <p:nvPr>
            <p:ph type="title" hasCustomPrompt="1"/>
          </p:nvPr>
        </p:nvSpPr>
        <p:spPr>
          <a:xfrm>
            <a:off x="1087424" y="1479002"/>
            <a:ext cx="14934453"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White Sans Beach Title Here 72pt</a:t>
            </a:r>
          </a:p>
        </p:txBody>
      </p:sp>
      <p:pic>
        <p:nvPicPr>
          <p:cNvPr id="8" name="Picture 7">
            <a:extLst>
              <a:ext uri="{FF2B5EF4-FFF2-40B4-BE49-F238E27FC236}">
                <a16:creationId xmlns:a16="http://schemas.microsoft.com/office/drawing/2014/main" id="{D37AC841-155A-3429-45AE-F22C85E53E8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Tree>
    <p:extLst>
      <p:ext uri="{BB962C8B-B14F-4D97-AF65-F5344CB8AC3E}">
        <p14:creationId xmlns:p14="http://schemas.microsoft.com/office/powerpoint/2010/main" val="14073210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Icons and 4 Main Points-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4" name="Text Placeholder 4">
            <a:extLst>
              <a:ext uri="{FF2B5EF4-FFF2-40B4-BE49-F238E27FC236}">
                <a16:creationId xmlns:a16="http://schemas.microsoft.com/office/drawing/2014/main" id="{F2205278-673D-7F0A-28DA-73CBC8316DA4}"/>
              </a:ext>
            </a:extLst>
          </p:cNvPr>
          <p:cNvSpPr>
            <a:spLocks noGrp="1"/>
          </p:cNvSpPr>
          <p:nvPr>
            <p:ph type="body" sz="quarter" idx="31" hasCustomPrompt="1"/>
          </p:nvPr>
        </p:nvSpPr>
        <p:spPr>
          <a:xfrm>
            <a:off x="1146642" y="7544485"/>
            <a:ext cx="5356603" cy="3950830"/>
          </a:xfrm>
          <a:prstGeom prst="rect">
            <a:avLst/>
          </a:prstGeom>
        </p:spPr>
        <p:txBody>
          <a:bodyPr/>
          <a:lstStyle>
            <a:lvl1pPr>
              <a:defRPr sz="3600" b="0" i="0">
                <a:solidFill>
                  <a:schemeClr val="accent4"/>
                </a:solidFill>
                <a:latin typeface="Oracle Sans" panose="020B0503020204020204" pitchFamily="34" charset="0"/>
                <a:cs typeface="Oracle Sans" panose="020B0503020204020204" pitchFamily="34" charset="0"/>
              </a:defRPr>
            </a:lvl1pPr>
            <a:lvl2pPr marL="14288" indent="0">
              <a:buNone/>
              <a:tabLst/>
              <a:defRPr sz="2400" b="0" i="0">
                <a:solidFill>
                  <a:schemeClr val="accent4"/>
                </a:solidFill>
                <a:latin typeface="Oracle Sans Light" panose="020B0403020204020204" pitchFamily="34" charset="0"/>
                <a:cs typeface="Oracle Sans Light" panose="020B0403020204020204" pitchFamily="34" charset="0"/>
              </a:defRPr>
            </a:lvl2pPr>
            <a:lvl3pPr>
              <a:defRPr>
                <a:solidFill>
                  <a:schemeClr val="bg2"/>
                </a:solidFill>
              </a:defRPr>
            </a:lvl3pPr>
          </a:lstStyle>
          <a:p>
            <a:pPr lvl="0"/>
            <a:r>
              <a:rPr lang="en-US" dirty="0"/>
              <a:t>Column One Title</a:t>
            </a:r>
          </a:p>
          <a:p>
            <a:pPr lvl="1"/>
            <a:r>
              <a:rPr lang="en-US" dirty="0"/>
              <a:t>Second level</a:t>
            </a:r>
          </a:p>
        </p:txBody>
      </p:sp>
      <p:sp>
        <p:nvSpPr>
          <p:cNvPr id="9" name="Picture Placeholder 3">
            <a:extLst>
              <a:ext uri="{FF2B5EF4-FFF2-40B4-BE49-F238E27FC236}">
                <a16:creationId xmlns:a16="http://schemas.microsoft.com/office/drawing/2014/main" id="{F6C9FC03-9C79-96F5-F8DA-C822DDF46869}"/>
              </a:ext>
            </a:extLst>
          </p:cNvPr>
          <p:cNvSpPr>
            <a:spLocks noGrp="1"/>
          </p:cNvSpPr>
          <p:nvPr>
            <p:ph type="pic" sz="quarter" idx="26" hasCustomPrompt="1"/>
          </p:nvPr>
        </p:nvSpPr>
        <p:spPr>
          <a:xfrm>
            <a:off x="1087426" y="4891681"/>
            <a:ext cx="2125251" cy="2124974"/>
          </a:xfrm>
          <a:prstGeom prst="rect">
            <a:avLst/>
          </a:prstGeom>
        </p:spPr>
        <p:txBody>
          <a:bodyPr>
            <a:normAutofit/>
          </a:bodyPr>
          <a:lstStyle>
            <a:lvl1pPr marL="0" indent="0">
              <a:lnSpc>
                <a:spcPct val="100000"/>
              </a:lnSpc>
              <a:spcBef>
                <a:spcPts val="0"/>
              </a:spcBef>
              <a:buNone/>
              <a:defRPr lang="en-US" sz="1800">
                <a:solidFill>
                  <a:schemeClr val="bg2"/>
                </a:solidFill>
              </a:defRPr>
            </a:lvl1pPr>
          </a:lstStyle>
          <a:p>
            <a:r>
              <a:rPr lang="en-US" dirty="0"/>
              <a:t>Optional Icon</a:t>
            </a:r>
          </a:p>
        </p:txBody>
      </p:sp>
      <p:sp>
        <p:nvSpPr>
          <p:cNvPr id="19" name="Title 1">
            <a:extLst>
              <a:ext uri="{FF2B5EF4-FFF2-40B4-BE49-F238E27FC236}">
                <a16:creationId xmlns:a16="http://schemas.microsoft.com/office/drawing/2014/main" id="{7DE50ECD-01E0-D572-6628-030801661871}"/>
              </a:ext>
            </a:extLst>
          </p:cNvPr>
          <p:cNvSpPr>
            <a:spLocks noGrp="1"/>
          </p:cNvSpPr>
          <p:nvPr>
            <p:ph type="title" hasCustomPrompt="1"/>
          </p:nvPr>
        </p:nvSpPr>
        <p:spPr>
          <a:xfrm>
            <a:off x="1087426" y="1479002"/>
            <a:ext cx="17406182"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sp>
        <p:nvSpPr>
          <p:cNvPr id="37" name="Text Placeholder 4">
            <a:extLst>
              <a:ext uri="{FF2B5EF4-FFF2-40B4-BE49-F238E27FC236}">
                <a16:creationId xmlns:a16="http://schemas.microsoft.com/office/drawing/2014/main" id="{8E299E0D-2CB8-AC44-129C-15FB42F4312D}"/>
              </a:ext>
            </a:extLst>
          </p:cNvPr>
          <p:cNvSpPr>
            <a:spLocks noGrp="1"/>
          </p:cNvSpPr>
          <p:nvPr>
            <p:ph type="body" sz="quarter" idx="32" hasCustomPrompt="1"/>
          </p:nvPr>
        </p:nvSpPr>
        <p:spPr>
          <a:xfrm>
            <a:off x="6821315" y="7496355"/>
            <a:ext cx="5356603" cy="3950830"/>
          </a:xfrm>
          <a:prstGeom prst="rect">
            <a:avLst/>
          </a:prstGeom>
        </p:spPr>
        <p:txBody>
          <a:bodyPr/>
          <a:lstStyle>
            <a:lvl1pPr>
              <a:defRPr sz="3600" b="0" i="0">
                <a:solidFill>
                  <a:schemeClr val="accent4"/>
                </a:solidFill>
                <a:latin typeface="Oracle Sans" panose="020B0503020204020204" pitchFamily="34" charset="0"/>
                <a:cs typeface="Oracle Sans" panose="020B0503020204020204" pitchFamily="34" charset="0"/>
              </a:defRPr>
            </a:lvl1pPr>
            <a:lvl2pPr marL="182563" indent="-168275">
              <a:buNone/>
              <a:tabLst/>
              <a:defRPr sz="2400" b="0" i="0">
                <a:solidFill>
                  <a:schemeClr val="accent4"/>
                </a:solidFill>
                <a:latin typeface="Oracle Sans Light" panose="020B0403020204020204" pitchFamily="34" charset="0"/>
                <a:cs typeface="Oracle Sans Light" panose="020B0403020204020204" pitchFamily="34" charset="0"/>
              </a:defRPr>
            </a:lvl2pPr>
            <a:lvl3pPr>
              <a:defRPr>
                <a:solidFill>
                  <a:schemeClr val="bg2"/>
                </a:solidFill>
              </a:defRPr>
            </a:lvl3pPr>
          </a:lstStyle>
          <a:p>
            <a:pPr lvl="0"/>
            <a:r>
              <a:rPr lang="en-US" dirty="0"/>
              <a:t>Column Two Title</a:t>
            </a:r>
          </a:p>
          <a:p>
            <a:pPr lvl="1"/>
            <a:r>
              <a:rPr lang="en-US" dirty="0"/>
              <a:t>Second level</a:t>
            </a:r>
          </a:p>
        </p:txBody>
      </p:sp>
      <p:sp>
        <p:nvSpPr>
          <p:cNvPr id="38" name="Picture Placeholder 3">
            <a:extLst>
              <a:ext uri="{FF2B5EF4-FFF2-40B4-BE49-F238E27FC236}">
                <a16:creationId xmlns:a16="http://schemas.microsoft.com/office/drawing/2014/main" id="{12903043-2551-2CCF-37B7-376834006060}"/>
              </a:ext>
            </a:extLst>
          </p:cNvPr>
          <p:cNvSpPr>
            <a:spLocks noGrp="1"/>
          </p:cNvSpPr>
          <p:nvPr>
            <p:ph type="pic" sz="quarter" idx="33" hasCustomPrompt="1"/>
          </p:nvPr>
        </p:nvSpPr>
        <p:spPr>
          <a:xfrm>
            <a:off x="6762099" y="4843551"/>
            <a:ext cx="2125251" cy="2124974"/>
          </a:xfrm>
          <a:prstGeom prst="rect">
            <a:avLst/>
          </a:prstGeom>
        </p:spPr>
        <p:txBody>
          <a:bodyPr>
            <a:normAutofit/>
          </a:bodyPr>
          <a:lstStyle>
            <a:lvl1pPr marL="0" indent="0">
              <a:lnSpc>
                <a:spcPct val="100000"/>
              </a:lnSpc>
              <a:spcBef>
                <a:spcPts val="0"/>
              </a:spcBef>
              <a:buNone/>
              <a:defRPr lang="en-US" sz="1800">
                <a:solidFill>
                  <a:schemeClr val="bg2"/>
                </a:solidFill>
              </a:defRPr>
            </a:lvl1pPr>
          </a:lstStyle>
          <a:p>
            <a:r>
              <a:rPr lang="en-US" dirty="0"/>
              <a:t>Optional Icon</a:t>
            </a:r>
          </a:p>
        </p:txBody>
      </p:sp>
      <p:sp>
        <p:nvSpPr>
          <p:cNvPr id="42" name="Text Placeholder 4">
            <a:extLst>
              <a:ext uri="{FF2B5EF4-FFF2-40B4-BE49-F238E27FC236}">
                <a16:creationId xmlns:a16="http://schemas.microsoft.com/office/drawing/2014/main" id="{390ED28C-2528-BD53-B4DB-B9842B6FB530}"/>
              </a:ext>
            </a:extLst>
          </p:cNvPr>
          <p:cNvSpPr>
            <a:spLocks noGrp="1"/>
          </p:cNvSpPr>
          <p:nvPr>
            <p:ph type="body" sz="quarter" idx="34" hasCustomPrompt="1"/>
          </p:nvPr>
        </p:nvSpPr>
        <p:spPr>
          <a:xfrm>
            <a:off x="12495988" y="7496355"/>
            <a:ext cx="5356603" cy="3950830"/>
          </a:xfrm>
          <a:prstGeom prst="rect">
            <a:avLst/>
          </a:prstGeom>
        </p:spPr>
        <p:txBody>
          <a:bodyPr/>
          <a:lstStyle>
            <a:lvl1pPr>
              <a:defRPr sz="3600" b="0" i="0">
                <a:solidFill>
                  <a:schemeClr val="accent4"/>
                </a:solidFill>
                <a:latin typeface="Oracle Sans" panose="020B0503020204020204" pitchFamily="34" charset="0"/>
                <a:cs typeface="Oracle Sans" panose="020B0503020204020204" pitchFamily="34" charset="0"/>
              </a:defRPr>
            </a:lvl1pPr>
            <a:lvl2pPr marL="182563" indent="-168275">
              <a:buNone/>
              <a:tabLst/>
              <a:defRPr sz="2400" b="0" i="0">
                <a:solidFill>
                  <a:schemeClr val="accent4"/>
                </a:solidFill>
                <a:latin typeface="Oracle Sans Light" panose="020B0403020204020204" pitchFamily="34" charset="0"/>
                <a:cs typeface="Oracle Sans Light" panose="020B0403020204020204" pitchFamily="34" charset="0"/>
              </a:defRPr>
            </a:lvl2pPr>
            <a:lvl3pPr>
              <a:defRPr>
                <a:solidFill>
                  <a:schemeClr val="bg2"/>
                </a:solidFill>
              </a:defRPr>
            </a:lvl3pPr>
          </a:lstStyle>
          <a:p>
            <a:pPr lvl="0"/>
            <a:r>
              <a:rPr lang="en-US" dirty="0"/>
              <a:t>Column Three Title</a:t>
            </a:r>
          </a:p>
          <a:p>
            <a:pPr lvl="1"/>
            <a:r>
              <a:rPr lang="en-US" dirty="0"/>
              <a:t>Second level</a:t>
            </a:r>
          </a:p>
        </p:txBody>
      </p:sp>
      <p:sp>
        <p:nvSpPr>
          <p:cNvPr id="43" name="Picture Placeholder 3">
            <a:extLst>
              <a:ext uri="{FF2B5EF4-FFF2-40B4-BE49-F238E27FC236}">
                <a16:creationId xmlns:a16="http://schemas.microsoft.com/office/drawing/2014/main" id="{120D1B9A-A530-5338-D726-763F8A00D407}"/>
              </a:ext>
            </a:extLst>
          </p:cNvPr>
          <p:cNvSpPr>
            <a:spLocks noGrp="1"/>
          </p:cNvSpPr>
          <p:nvPr>
            <p:ph type="pic" sz="quarter" idx="35" hasCustomPrompt="1"/>
          </p:nvPr>
        </p:nvSpPr>
        <p:spPr>
          <a:xfrm>
            <a:off x="12436772" y="4843551"/>
            <a:ext cx="2125251" cy="2124974"/>
          </a:xfrm>
          <a:prstGeom prst="rect">
            <a:avLst/>
          </a:prstGeom>
        </p:spPr>
        <p:txBody>
          <a:bodyPr>
            <a:normAutofit/>
          </a:bodyPr>
          <a:lstStyle>
            <a:lvl1pPr marL="0" indent="0">
              <a:lnSpc>
                <a:spcPct val="100000"/>
              </a:lnSpc>
              <a:spcBef>
                <a:spcPts val="0"/>
              </a:spcBef>
              <a:buNone/>
              <a:defRPr lang="en-US" sz="1800">
                <a:solidFill>
                  <a:schemeClr val="bg2"/>
                </a:solidFill>
              </a:defRPr>
            </a:lvl1pPr>
          </a:lstStyle>
          <a:p>
            <a:r>
              <a:rPr lang="en-US" dirty="0"/>
              <a:t>Optional Icon</a:t>
            </a:r>
          </a:p>
        </p:txBody>
      </p:sp>
      <p:sp>
        <p:nvSpPr>
          <p:cNvPr id="45" name="Text Placeholder 4">
            <a:extLst>
              <a:ext uri="{FF2B5EF4-FFF2-40B4-BE49-F238E27FC236}">
                <a16:creationId xmlns:a16="http://schemas.microsoft.com/office/drawing/2014/main" id="{0C46AAA7-10E1-EF60-B16B-32ED3DFE4B8E}"/>
              </a:ext>
            </a:extLst>
          </p:cNvPr>
          <p:cNvSpPr>
            <a:spLocks noGrp="1"/>
          </p:cNvSpPr>
          <p:nvPr>
            <p:ph type="body" sz="quarter" idx="36" hasCustomPrompt="1"/>
          </p:nvPr>
        </p:nvSpPr>
        <p:spPr>
          <a:xfrm>
            <a:off x="18170661" y="7496355"/>
            <a:ext cx="5356603" cy="3950830"/>
          </a:xfrm>
          <a:prstGeom prst="rect">
            <a:avLst/>
          </a:prstGeom>
        </p:spPr>
        <p:txBody>
          <a:bodyPr/>
          <a:lstStyle>
            <a:lvl1pPr>
              <a:defRPr sz="3600" b="0" i="0">
                <a:solidFill>
                  <a:schemeClr val="accent4"/>
                </a:solidFill>
                <a:latin typeface="Oracle Sans" panose="020B0503020204020204" pitchFamily="34" charset="0"/>
                <a:cs typeface="Oracle Sans" panose="020B0503020204020204" pitchFamily="34" charset="0"/>
              </a:defRPr>
            </a:lvl1pPr>
            <a:lvl2pPr marL="182563" indent="-168275">
              <a:buNone/>
              <a:tabLst/>
              <a:defRPr sz="2400" b="0" i="0">
                <a:solidFill>
                  <a:schemeClr val="accent4"/>
                </a:solidFill>
                <a:latin typeface="Oracle Sans Light" panose="020B0403020204020204" pitchFamily="34" charset="0"/>
                <a:cs typeface="Oracle Sans Light" panose="020B0403020204020204" pitchFamily="34" charset="0"/>
              </a:defRPr>
            </a:lvl2pPr>
            <a:lvl3pPr>
              <a:defRPr>
                <a:solidFill>
                  <a:schemeClr val="bg2"/>
                </a:solidFill>
              </a:defRPr>
            </a:lvl3pPr>
          </a:lstStyle>
          <a:p>
            <a:pPr lvl="0"/>
            <a:r>
              <a:rPr lang="en-US" dirty="0"/>
              <a:t>Column Four Title</a:t>
            </a:r>
          </a:p>
          <a:p>
            <a:pPr lvl="1"/>
            <a:r>
              <a:rPr lang="en-US" dirty="0"/>
              <a:t>Second level</a:t>
            </a:r>
          </a:p>
        </p:txBody>
      </p:sp>
      <p:sp>
        <p:nvSpPr>
          <p:cNvPr id="46" name="Picture Placeholder 3">
            <a:extLst>
              <a:ext uri="{FF2B5EF4-FFF2-40B4-BE49-F238E27FC236}">
                <a16:creationId xmlns:a16="http://schemas.microsoft.com/office/drawing/2014/main" id="{51372A57-A53A-1FF9-D149-4089EBBCC769}"/>
              </a:ext>
            </a:extLst>
          </p:cNvPr>
          <p:cNvSpPr>
            <a:spLocks noGrp="1"/>
          </p:cNvSpPr>
          <p:nvPr>
            <p:ph type="pic" sz="quarter" idx="37" hasCustomPrompt="1"/>
          </p:nvPr>
        </p:nvSpPr>
        <p:spPr>
          <a:xfrm>
            <a:off x="18111445" y="4843551"/>
            <a:ext cx="2125251" cy="2124974"/>
          </a:xfrm>
          <a:prstGeom prst="rect">
            <a:avLst/>
          </a:prstGeom>
        </p:spPr>
        <p:txBody>
          <a:bodyPr>
            <a:normAutofit/>
          </a:bodyPr>
          <a:lstStyle>
            <a:lvl1pPr marL="0" indent="0">
              <a:lnSpc>
                <a:spcPct val="100000"/>
              </a:lnSpc>
              <a:spcBef>
                <a:spcPts val="0"/>
              </a:spcBef>
              <a:buNone/>
              <a:defRPr lang="en-US" sz="1800">
                <a:solidFill>
                  <a:schemeClr val="bg2"/>
                </a:solidFill>
              </a:defRPr>
            </a:lvl1pPr>
          </a:lstStyle>
          <a:p>
            <a:r>
              <a:rPr lang="en-US" dirty="0"/>
              <a:t>Optional Icon</a:t>
            </a:r>
          </a:p>
        </p:txBody>
      </p:sp>
      <p:pic>
        <p:nvPicPr>
          <p:cNvPr id="2" name="Picture 1">
            <a:extLst>
              <a:ext uri="{FF2B5EF4-FFF2-40B4-BE49-F238E27FC236}">
                <a16:creationId xmlns:a16="http://schemas.microsoft.com/office/drawing/2014/main" id="{5B7D1B61-6B65-C073-6AB0-96FA24B58A2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9475A933-F897-F71A-84BA-DE593AE0E75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9225223" y="0"/>
            <a:ext cx="5161952" cy="3950831"/>
          </a:xfrm>
          <a:prstGeom prst="rect">
            <a:avLst/>
          </a:prstGeom>
        </p:spPr>
      </p:pic>
    </p:spTree>
    <p:extLst>
      <p:ext uri="{BB962C8B-B14F-4D97-AF65-F5344CB8AC3E}">
        <p14:creationId xmlns:p14="http://schemas.microsoft.com/office/powerpoint/2010/main" val="1520804115"/>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2 photos with descriptions-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4" name="Title 1">
            <a:extLst>
              <a:ext uri="{FF2B5EF4-FFF2-40B4-BE49-F238E27FC236}">
                <a16:creationId xmlns:a16="http://schemas.microsoft.com/office/drawing/2014/main" id="{D67A220D-A176-26D6-DA1C-83D2F9B19023}"/>
              </a:ext>
            </a:extLst>
          </p:cNvPr>
          <p:cNvSpPr>
            <a:spLocks noGrp="1"/>
          </p:cNvSpPr>
          <p:nvPr>
            <p:ph type="title" hasCustomPrompt="1"/>
          </p:nvPr>
        </p:nvSpPr>
        <p:spPr>
          <a:xfrm>
            <a:off x="1087425" y="1479002"/>
            <a:ext cx="19287284"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sp>
        <p:nvSpPr>
          <p:cNvPr id="7" name="Picture Placeholder 6">
            <a:extLst>
              <a:ext uri="{FF2B5EF4-FFF2-40B4-BE49-F238E27FC236}">
                <a16:creationId xmlns:a16="http://schemas.microsoft.com/office/drawing/2014/main" id="{5B11EBE1-E3A8-3243-9EAA-4A8C5A0313E6}"/>
              </a:ext>
            </a:extLst>
          </p:cNvPr>
          <p:cNvSpPr>
            <a:spLocks noGrp="1"/>
          </p:cNvSpPr>
          <p:nvPr>
            <p:ph type="pic" sz="quarter" idx="10"/>
          </p:nvPr>
        </p:nvSpPr>
        <p:spPr>
          <a:xfrm>
            <a:off x="1087423" y="4042510"/>
            <a:ext cx="10608419" cy="5486400"/>
          </a:xfrm>
          <a:prstGeom prst="rect">
            <a:avLst/>
          </a:prstGeom>
          <a:solidFill>
            <a:schemeClr val="accent5"/>
          </a:solidFill>
        </p:spPr>
        <p:txBody>
          <a:bodyPr/>
          <a:lstStyle>
            <a:lvl1pPr algn="ctr">
              <a:defRPr sz="3200">
                <a:solidFill>
                  <a:schemeClr val="bg2"/>
                </a:solidFill>
              </a:defRPr>
            </a:lvl1pPr>
          </a:lstStyle>
          <a:p>
            <a:endParaRPr lang="en-US" dirty="0"/>
          </a:p>
          <a:p>
            <a:r>
              <a:rPr lang="en-US" dirty="0"/>
              <a:t>Click icon below to add photo</a:t>
            </a:r>
          </a:p>
        </p:txBody>
      </p:sp>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05996" y="9967224"/>
            <a:ext cx="10689846" cy="172198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Short picture caption here.</a:t>
            </a:r>
          </a:p>
        </p:txBody>
      </p:sp>
      <p:sp>
        <p:nvSpPr>
          <p:cNvPr id="2" name="Picture Placeholder 6">
            <a:extLst>
              <a:ext uri="{FF2B5EF4-FFF2-40B4-BE49-F238E27FC236}">
                <a16:creationId xmlns:a16="http://schemas.microsoft.com/office/drawing/2014/main" id="{595808D8-86D4-A881-7E5D-41AB01270696}"/>
              </a:ext>
            </a:extLst>
          </p:cNvPr>
          <p:cNvSpPr>
            <a:spLocks noGrp="1"/>
          </p:cNvSpPr>
          <p:nvPr>
            <p:ph type="pic" sz="quarter" idx="19"/>
          </p:nvPr>
        </p:nvSpPr>
        <p:spPr>
          <a:xfrm>
            <a:off x="12751007" y="4042510"/>
            <a:ext cx="10617460" cy="5486400"/>
          </a:xfrm>
          <a:prstGeom prst="rect">
            <a:avLst/>
          </a:prstGeom>
          <a:solidFill>
            <a:schemeClr val="accent5"/>
          </a:solidFill>
        </p:spPr>
        <p:txBody>
          <a:bodyPr/>
          <a:lstStyle>
            <a:lvl1pPr algn="ctr">
              <a:defRPr sz="3200">
                <a:solidFill>
                  <a:schemeClr val="bg2"/>
                </a:solidFill>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icon below to add photo</a:t>
            </a:r>
          </a:p>
        </p:txBody>
      </p:sp>
      <p:sp>
        <p:nvSpPr>
          <p:cNvPr id="5" name="Text Placeholder 5">
            <a:extLst>
              <a:ext uri="{FF2B5EF4-FFF2-40B4-BE49-F238E27FC236}">
                <a16:creationId xmlns:a16="http://schemas.microsoft.com/office/drawing/2014/main" id="{AC076BDA-50E9-F79C-24B1-545BE555F035}"/>
              </a:ext>
            </a:extLst>
          </p:cNvPr>
          <p:cNvSpPr>
            <a:spLocks noGrp="1"/>
          </p:cNvSpPr>
          <p:nvPr>
            <p:ph type="body" sz="quarter" idx="20" hasCustomPrompt="1"/>
          </p:nvPr>
        </p:nvSpPr>
        <p:spPr>
          <a:xfrm>
            <a:off x="12751007" y="9967224"/>
            <a:ext cx="10617460" cy="172198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Short picture caption here.</a:t>
            </a:r>
          </a:p>
        </p:txBody>
      </p:sp>
      <p:pic>
        <p:nvPicPr>
          <p:cNvPr id="9" name="Picture 8" descr="A black and white background&#10;&#10;Description automatically generated">
            <a:extLst>
              <a:ext uri="{FF2B5EF4-FFF2-40B4-BE49-F238E27FC236}">
                <a16:creationId xmlns:a16="http://schemas.microsoft.com/office/drawing/2014/main" id="{EF2CF571-9233-D180-9D78-84A7DE42C689}"/>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rot="16200000" flipV="1">
            <a:off x="17429384" y="-3134438"/>
            <a:ext cx="3823353" cy="10092228"/>
          </a:xfrm>
          <a:prstGeom prst="rect">
            <a:avLst/>
          </a:prstGeom>
        </p:spPr>
      </p:pic>
    </p:spTree>
    <p:extLst>
      <p:ext uri="{BB962C8B-B14F-4D97-AF65-F5344CB8AC3E}">
        <p14:creationId xmlns:p14="http://schemas.microsoft.com/office/powerpoint/2010/main" val="140083344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hotos and Descriptions-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7" name="Picture Placeholder 6">
            <a:extLst>
              <a:ext uri="{FF2B5EF4-FFF2-40B4-BE49-F238E27FC236}">
                <a16:creationId xmlns:a16="http://schemas.microsoft.com/office/drawing/2014/main" id="{5B11EBE1-E3A8-3243-9EAA-4A8C5A0313E6}"/>
              </a:ext>
            </a:extLst>
          </p:cNvPr>
          <p:cNvSpPr>
            <a:spLocks noGrp="1"/>
          </p:cNvSpPr>
          <p:nvPr>
            <p:ph type="pic" sz="quarter" idx="10"/>
          </p:nvPr>
        </p:nvSpPr>
        <p:spPr>
          <a:xfrm>
            <a:off x="1069132" y="4042510"/>
            <a:ext cx="6630249" cy="3977632"/>
          </a:xfrm>
          <a:prstGeom prst="rect">
            <a:avLst/>
          </a:prstGeom>
          <a:solidFill>
            <a:schemeClr val="tx2"/>
          </a:solidFill>
        </p:spPr>
        <p:txBody>
          <a:bodyPr/>
          <a:lstStyle>
            <a:lvl1pPr algn="ctr">
              <a:defRPr sz="2400">
                <a:solidFill>
                  <a:schemeClr val="bg2"/>
                </a:solidFill>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icon below to add photo</a:t>
            </a:r>
          </a:p>
        </p:txBody>
      </p:sp>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69132" y="8299842"/>
            <a:ext cx="6630249" cy="172198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Short picture caption here.</a:t>
            </a:r>
          </a:p>
        </p:txBody>
      </p:sp>
      <p:sp>
        <p:nvSpPr>
          <p:cNvPr id="24" name="Picture Placeholder 6">
            <a:extLst>
              <a:ext uri="{FF2B5EF4-FFF2-40B4-BE49-F238E27FC236}">
                <a16:creationId xmlns:a16="http://schemas.microsoft.com/office/drawing/2014/main" id="{B50CFFFB-84EE-4922-F4E9-52191056078A}"/>
              </a:ext>
            </a:extLst>
          </p:cNvPr>
          <p:cNvSpPr>
            <a:spLocks noGrp="1"/>
          </p:cNvSpPr>
          <p:nvPr>
            <p:ph type="pic" sz="quarter" idx="19"/>
          </p:nvPr>
        </p:nvSpPr>
        <p:spPr>
          <a:xfrm>
            <a:off x="8912819" y="4042510"/>
            <a:ext cx="6630249" cy="3977632"/>
          </a:xfrm>
          <a:prstGeom prst="rect">
            <a:avLst/>
          </a:prstGeom>
          <a:solidFill>
            <a:schemeClr val="tx2"/>
          </a:solidFill>
        </p:spPr>
        <p:txBody>
          <a:bodyPr/>
          <a:lstStyle>
            <a:lvl1pPr algn="ctr">
              <a:defRPr sz="2400">
                <a:solidFill>
                  <a:schemeClr val="bg2"/>
                </a:solidFill>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icon below to add photo</a:t>
            </a:r>
          </a:p>
        </p:txBody>
      </p:sp>
      <p:sp>
        <p:nvSpPr>
          <p:cNvPr id="25" name="Picture Placeholder 6">
            <a:extLst>
              <a:ext uri="{FF2B5EF4-FFF2-40B4-BE49-F238E27FC236}">
                <a16:creationId xmlns:a16="http://schemas.microsoft.com/office/drawing/2014/main" id="{EEC8FE8B-B6C6-4258-CC60-67247A6B0074}"/>
              </a:ext>
            </a:extLst>
          </p:cNvPr>
          <p:cNvSpPr>
            <a:spLocks noGrp="1"/>
          </p:cNvSpPr>
          <p:nvPr>
            <p:ph type="pic" sz="quarter" idx="20"/>
          </p:nvPr>
        </p:nvSpPr>
        <p:spPr>
          <a:xfrm>
            <a:off x="16755639" y="4042510"/>
            <a:ext cx="6630249" cy="3977632"/>
          </a:xfrm>
          <a:prstGeom prst="rect">
            <a:avLst/>
          </a:prstGeom>
          <a:solidFill>
            <a:schemeClr val="tx2"/>
          </a:solidFill>
        </p:spPr>
        <p:txBody>
          <a:bodyPr/>
          <a:lstStyle>
            <a:lvl1pPr algn="ctr">
              <a:defRPr sz="2400">
                <a:solidFill>
                  <a:schemeClr val="bg2"/>
                </a:solidFill>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endParaRPr lang="en-US" dirty="0"/>
          </a:p>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icon below to add photo</a:t>
            </a:r>
          </a:p>
        </p:txBody>
      </p:sp>
      <p:sp>
        <p:nvSpPr>
          <p:cNvPr id="26" name="Text Placeholder 5">
            <a:extLst>
              <a:ext uri="{FF2B5EF4-FFF2-40B4-BE49-F238E27FC236}">
                <a16:creationId xmlns:a16="http://schemas.microsoft.com/office/drawing/2014/main" id="{E11FE26A-5C25-5699-C66F-0EFDF15DFAC7}"/>
              </a:ext>
            </a:extLst>
          </p:cNvPr>
          <p:cNvSpPr>
            <a:spLocks noGrp="1"/>
          </p:cNvSpPr>
          <p:nvPr>
            <p:ph type="body" sz="quarter" idx="21" hasCustomPrompt="1"/>
          </p:nvPr>
        </p:nvSpPr>
        <p:spPr>
          <a:xfrm>
            <a:off x="8921531" y="8299842"/>
            <a:ext cx="6630249" cy="172198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Short picture caption here.</a:t>
            </a:r>
          </a:p>
        </p:txBody>
      </p:sp>
      <p:sp>
        <p:nvSpPr>
          <p:cNvPr id="27" name="Text Placeholder 5">
            <a:extLst>
              <a:ext uri="{FF2B5EF4-FFF2-40B4-BE49-F238E27FC236}">
                <a16:creationId xmlns:a16="http://schemas.microsoft.com/office/drawing/2014/main" id="{D5F0B547-7B9A-AB01-7E03-51889A2ECCEC}"/>
              </a:ext>
            </a:extLst>
          </p:cNvPr>
          <p:cNvSpPr>
            <a:spLocks noGrp="1"/>
          </p:cNvSpPr>
          <p:nvPr>
            <p:ph type="body" sz="quarter" idx="22" hasCustomPrompt="1"/>
          </p:nvPr>
        </p:nvSpPr>
        <p:spPr>
          <a:xfrm>
            <a:off x="16738218" y="8302818"/>
            <a:ext cx="6630249" cy="172198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Short picture caption here.</a:t>
            </a:r>
          </a:p>
        </p:txBody>
      </p:sp>
      <p:sp>
        <p:nvSpPr>
          <p:cNvPr id="2" name="Title 1">
            <a:extLst>
              <a:ext uri="{FF2B5EF4-FFF2-40B4-BE49-F238E27FC236}">
                <a16:creationId xmlns:a16="http://schemas.microsoft.com/office/drawing/2014/main" id="{774FB7F2-6C75-377F-FB74-7B1B8A928424}"/>
              </a:ext>
            </a:extLst>
          </p:cNvPr>
          <p:cNvSpPr>
            <a:spLocks noGrp="1"/>
          </p:cNvSpPr>
          <p:nvPr>
            <p:ph type="title" hasCustomPrompt="1"/>
          </p:nvPr>
        </p:nvSpPr>
        <p:spPr>
          <a:xfrm>
            <a:off x="1087425" y="1479002"/>
            <a:ext cx="18257630"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pic>
        <p:nvPicPr>
          <p:cNvPr id="9" name="Picture 8" descr="A black screen with a black background&#10;&#10;Description automatically generated">
            <a:extLst>
              <a:ext uri="{FF2B5EF4-FFF2-40B4-BE49-F238E27FC236}">
                <a16:creationId xmlns:a16="http://schemas.microsoft.com/office/drawing/2014/main" id="{19DA5B71-5314-0C20-B47D-4FCBA9311FAC}"/>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6723643" y="1"/>
            <a:ext cx="7663532" cy="3759833"/>
          </a:xfrm>
          <a:prstGeom prst="rect">
            <a:avLst/>
          </a:prstGeom>
        </p:spPr>
      </p:pic>
    </p:spTree>
    <p:extLst>
      <p:ext uri="{BB962C8B-B14F-4D97-AF65-F5344CB8AC3E}">
        <p14:creationId xmlns:p14="http://schemas.microsoft.com/office/powerpoint/2010/main" val="1850957332"/>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with Title-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87423" y="3901442"/>
            <a:ext cx="9841834" cy="8339328"/>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2" name="Text Placeholder 5">
            <a:extLst>
              <a:ext uri="{FF2B5EF4-FFF2-40B4-BE49-F238E27FC236}">
                <a16:creationId xmlns:a16="http://schemas.microsoft.com/office/drawing/2014/main" id="{9893F68C-B00F-5B35-B12C-7650E4327105}"/>
              </a:ext>
            </a:extLst>
          </p:cNvPr>
          <p:cNvSpPr>
            <a:spLocks noGrp="1"/>
          </p:cNvSpPr>
          <p:nvPr>
            <p:ph type="body" sz="quarter" idx="19" hasCustomPrompt="1"/>
          </p:nvPr>
        </p:nvSpPr>
        <p:spPr>
          <a:xfrm>
            <a:off x="13526636" y="3898201"/>
            <a:ext cx="9841833" cy="8335556"/>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endParaRPr lang="en-US" dirty="0"/>
          </a:p>
        </p:txBody>
      </p:sp>
      <p:sp>
        <p:nvSpPr>
          <p:cNvPr id="6" name="Title 1">
            <a:extLst>
              <a:ext uri="{FF2B5EF4-FFF2-40B4-BE49-F238E27FC236}">
                <a16:creationId xmlns:a16="http://schemas.microsoft.com/office/drawing/2014/main" id="{EC2226A2-AFC6-AF6C-8E85-9AAC27FD5D72}"/>
              </a:ext>
            </a:extLst>
          </p:cNvPr>
          <p:cNvSpPr>
            <a:spLocks noGrp="1"/>
          </p:cNvSpPr>
          <p:nvPr>
            <p:ph type="title" hasCustomPrompt="1"/>
          </p:nvPr>
        </p:nvSpPr>
        <p:spPr>
          <a:xfrm>
            <a:off x="1087425" y="1479002"/>
            <a:ext cx="18202061"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pic>
        <p:nvPicPr>
          <p:cNvPr id="4" name="Picture 3" descr="A black background with a black corner&#10;&#10;Description automatically generated">
            <a:extLst>
              <a:ext uri="{FF2B5EF4-FFF2-40B4-BE49-F238E27FC236}">
                <a16:creationId xmlns:a16="http://schemas.microsoft.com/office/drawing/2014/main" id="{5D3823C3-61D5-634E-5A3D-EBBFDE229CD4}"/>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6633371" y="0"/>
            <a:ext cx="7753804" cy="3442777"/>
          </a:xfrm>
          <a:prstGeom prst="rect">
            <a:avLst/>
          </a:prstGeom>
        </p:spPr>
      </p:pic>
    </p:spTree>
    <p:extLst>
      <p:ext uri="{BB962C8B-B14F-4D97-AF65-F5344CB8AC3E}">
        <p14:creationId xmlns:p14="http://schemas.microsoft.com/office/powerpoint/2010/main" val="295169484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Sub-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87426" y="5207727"/>
            <a:ext cx="10608417" cy="7029270"/>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Body Copy here. Oracle Sans 28 </a:t>
            </a:r>
            <a:r>
              <a:rPr lang="en-US" dirty="0" err="1"/>
              <a:t>pt</a:t>
            </a:r>
            <a:endParaRPr lang="en-US" dirty="0"/>
          </a:p>
        </p:txBody>
      </p:sp>
      <p:sp>
        <p:nvSpPr>
          <p:cNvPr id="2" name="Text Placeholder 5">
            <a:extLst>
              <a:ext uri="{FF2B5EF4-FFF2-40B4-BE49-F238E27FC236}">
                <a16:creationId xmlns:a16="http://schemas.microsoft.com/office/drawing/2014/main" id="{9893F68C-B00F-5B35-B12C-7650E4327105}"/>
              </a:ext>
            </a:extLst>
          </p:cNvPr>
          <p:cNvSpPr>
            <a:spLocks noGrp="1"/>
          </p:cNvSpPr>
          <p:nvPr>
            <p:ph type="body" sz="quarter" idx="19" hasCustomPrompt="1"/>
          </p:nvPr>
        </p:nvSpPr>
        <p:spPr>
          <a:xfrm>
            <a:off x="12751008" y="5207726"/>
            <a:ext cx="10617458" cy="7029272"/>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Body Copy here. Oracle Sans 28 </a:t>
            </a:r>
            <a:r>
              <a:rPr lang="en-US" dirty="0" err="1"/>
              <a:t>pt</a:t>
            </a:r>
            <a:endParaRPr lang="en-US" dirty="0"/>
          </a:p>
        </p:txBody>
      </p:sp>
      <p:sp>
        <p:nvSpPr>
          <p:cNvPr id="8" name="Text Placeholder 5">
            <a:extLst>
              <a:ext uri="{FF2B5EF4-FFF2-40B4-BE49-F238E27FC236}">
                <a16:creationId xmlns:a16="http://schemas.microsoft.com/office/drawing/2014/main" id="{A9D2E015-EA86-3077-5BC4-32FDBA5ECC0B}"/>
              </a:ext>
            </a:extLst>
          </p:cNvPr>
          <p:cNvSpPr>
            <a:spLocks noGrp="1"/>
          </p:cNvSpPr>
          <p:nvPr>
            <p:ph type="body" sz="quarter" idx="20" hasCustomPrompt="1"/>
          </p:nvPr>
        </p:nvSpPr>
        <p:spPr>
          <a:xfrm>
            <a:off x="1087424" y="3866498"/>
            <a:ext cx="10608417" cy="1055280"/>
          </a:xfrm>
          <a:prstGeom prst="rect">
            <a:avLst/>
          </a:prstGeom>
        </p:spPr>
        <p:txBody>
          <a:bodyPr anchor="ctr"/>
          <a:lstStyle>
            <a:lvl1pPr>
              <a:defRPr sz="40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Left is better than right. 40 </a:t>
            </a:r>
            <a:r>
              <a:rPr lang="en-US" dirty="0" err="1"/>
              <a:t>pt</a:t>
            </a:r>
            <a:endParaRPr lang="en-US" dirty="0"/>
          </a:p>
        </p:txBody>
      </p:sp>
      <p:sp>
        <p:nvSpPr>
          <p:cNvPr id="9" name="Text Placeholder 5">
            <a:extLst>
              <a:ext uri="{FF2B5EF4-FFF2-40B4-BE49-F238E27FC236}">
                <a16:creationId xmlns:a16="http://schemas.microsoft.com/office/drawing/2014/main" id="{EE2C3B23-8445-B19E-AAD6-9A26D0A6FD90}"/>
              </a:ext>
            </a:extLst>
          </p:cNvPr>
          <p:cNvSpPr>
            <a:spLocks noGrp="1"/>
          </p:cNvSpPr>
          <p:nvPr>
            <p:ph type="body" sz="quarter" idx="21" hasCustomPrompt="1"/>
          </p:nvPr>
        </p:nvSpPr>
        <p:spPr>
          <a:xfrm>
            <a:off x="12783264" y="3866498"/>
            <a:ext cx="10585202" cy="1055280"/>
          </a:xfrm>
          <a:prstGeom prst="rect">
            <a:avLst/>
          </a:prstGeom>
        </p:spPr>
        <p:txBody>
          <a:bodyPr anchor="ctr"/>
          <a:lstStyle>
            <a:lvl1pPr>
              <a:defRPr sz="40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Right is better than left. 40 </a:t>
            </a:r>
            <a:r>
              <a:rPr lang="en-US" dirty="0" err="1"/>
              <a:t>pt</a:t>
            </a:r>
            <a:endParaRPr lang="en-US" dirty="0"/>
          </a:p>
        </p:txBody>
      </p:sp>
      <p:cxnSp>
        <p:nvCxnSpPr>
          <p:cNvPr id="6" name="Straight Connector 5">
            <a:extLst>
              <a:ext uri="{FF2B5EF4-FFF2-40B4-BE49-F238E27FC236}">
                <a16:creationId xmlns:a16="http://schemas.microsoft.com/office/drawing/2014/main" id="{9856BC33-FDCA-9F88-E927-361444F56AEB}"/>
              </a:ext>
            </a:extLst>
          </p:cNvPr>
          <p:cNvCxnSpPr/>
          <p:nvPr userDrawn="1"/>
        </p:nvCxnSpPr>
        <p:spPr>
          <a:xfrm>
            <a:off x="12193587" y="3866498"/>
            <a:ext cx="0" cy="8370499"/>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1CB930FC-0929-4159-BC40-E09C8FA7E5F2}"/>
              </a:ext>
            </a:extLst>
          </p:cNvPr>
          <p:cNvSpPr>
            <a:spLocks noGrp="1"/>
          </p:cNvSpPr>
          <p:nvPr>
            <p:ph type="title" hasCustomPrompt="1"/>
          </p:nvPr>
        </p:nvSpPr>
        <p:spPr>
          <a:xfrm>
            <a:off x="1087425" y="1479002"/>
            <a:ext cx="18257630"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pic>
        <p:nvPicPr>
          <p:cNvPr id="12" name="Picture 11" descr="A black background with orange and white curved lines&#10;&#10;Description automatically generated">
            <a:extLst>
              <a:ext uri="{FF2B5EF4-FFF2-40B4-BE49-F238E27FC236}">
                <a16:creationId xmlns:a16="http://schemas.microsoft.com/office/drawing/2014/main" id="{7915BFDF-1791-88BA-AF0D-1FBE98BC47F8}"/>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38368" b="66554"/>
          <a:stretch/>
        </p:blipFill>
        <p:spPr>
          <a:xfrm>
            <a:off x="17308287" y="1"/>
            <a:ext cx="7078888" cy="3866498"/>
          </a:xfrm>
          <a:prstGeom prst="rect">
            <a:avLst/>
          </a:prstGeom>
        </p:spPr>
      </p:pic>
    </p:spTree>
    <p:extLst>
      <p:ext uri="{BB962C8B-B14F-4D97-AF65-F5344CB8AC3E}">
        <p14:creationId xmlns:p14="http://schemas.microsoft.com/office/powerpoint/2010/main" val="34847000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with Statement-Dark">
    <p:bg>
      <p:bgPr>
        <a:solidFill>
          <a:schemeClr val="accent6"/>
        </a:solidFill>
        <a:effectLst/>
      </p:bgPr>
    </p:bg>
    <p:spTree>
      <p:nvGrpSpPr>
        <p:cNvPr id="1" name=""/>
        <p:cNvGrpSpPr/>
        <p:nvPr/>
      </p:nvGrpSpPr>
      <p:grpSpPr>
        <a:xfrm>
          <a:off x="0" y="0"/>
          <a:ext cx="0" cy="0"/>
          <a:chOff x="0" y="0"/>
          <a:chExt cx="0" cy="0"/>
        </a:xfrm>
      </p:grpSpPr>
      <p:sp>
        <p:nvSpPr>
          <p:cNvPr id="12" name="Picture Placeholder 6">
            <a:extLst>
              <a:ext uri="{FF2B5EF4-FFF2-40B4-BE49-F238E27FC236}">
                <a16:creationId xmlns:a16="http://schemas.microsoft.com/office/drawing/2014/main" id="{FA1ED43C-6ED8-49A7-FAAD-195A91239FCC}"/>
              </a:ext>
            </a:extLst>
          </p:cNvPr>
          <p:cNvSpPr>
            <a:spLocks noGrp="1"/>
          </p:cNvSpPr>
          <p:nvPr>
            <p:ph type="pic" sz="quarter" idx="10" hasCustomPrompt="1"/>
          </p:nvPr>
        </p:nvSpPr>
        <p:spPr>
          <a:xfrm>
            <a:off x="0" y="0"/>
            <a:ext cx="12181394" cy="13716000"/>
          </a:xfrm>
          <a:prstGeom prst="rect">
            <a:avLst/>
          </a:prstGeom>
          <a:solidFill>
            <a:schemeClr val="tx2"/>
          </a:solidFill>
        </p:spPr>
        <p:txBody>
          <a:bodyPr anchor="t"/>
          <a:lstStyle>
            <a:lvl1pPr algn="ctr">
              <a:defRPr sz="2400">
                <a:solidFill>
                  <a:schemeClr val="bg2"/>
                </a:solidFill>
              </a:defRPr>
            </a:lvl1pPr>
          </a:lstStyle>
          <a:p>
            <a:pPr marL="0" marR="0" lvl="0" indent="0" algn="ctr" defTabSz="914400" rtl="0" eaLnBrk="1" fontAlgn="auto" latinLnBrk="0" hangingPunct="1">
              <a:lnSpc>
                <a:spcPct val="95000"/>
              </a:lnSpc>
              <a:spcBef>
                <a:spcPts val="600"/>
              </a:spcBef>
              <a:spcAft>
                <a:spcPts val="0"/>
              </a:spcAft>
              <a:buClrTx/>
              <a:buSzTx/>
              <a:buFont typeface="System Font Regular"/>
              <a:buNone/>
              <a:tabLst/>
              <a:defRPr/>
            </a:pPr>
            <a:r>
              <a:rPr lang="en-US" dirty="0"/>
              <a:t>Click icon below to add photo</a:t>
            </a:r>
          </a:p>
        </p:txBody>
      </p:sp>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0458167"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3" name="Text Placeholder 5">
            <a:extLst>
              <a:ext uri="{FF2B5EF4-FFF2-40B4-BE49-F238E27FC236}">
                <a16:creationId xmlns:a16="http://schemas.microsoft.com/office/drawing/2014/main" id="{9F24C913-5011-1204-C47B-48BB78E50CE5}"/>
              </a:ext>
            </a:extLst>
          </p:cNvPr>
          <p:cNvSpPr>
            <a:spLocks noGrp="1"/>
          </p:cNvSpPr>
          <p:nvPr>
            <p:ph type="body" sz="quarter" idx="18" hasCustomPrompt="1"/>
          </p:nvPr>
        </p:nvSpPr>
        <p:spPr>
          <a:xfrm>
            <a:off x="13239868" y="7437742"/>
            <a:ext cx="9391532" cy="1911228"/>
          </a:xfrm>
          <a:prstGeom prst="rect">
            <a:avLst/>
          </a:prstGeom>
        </p:spPr>
        <p:txBody>
          <a:bodyPr/>
          <a:lstStyle>
            <a:lvl1pPr>
              <a:defRPr sz="4000" b="0" i="0">
                <a:solidFill>
                  <a:schemeClr val="bg1"/>
                </a:solidFill>
                <a:latin typeface="Oracle Sans Light" panose="020B0403020204020204" pitchFamily="34" charset="0"/>
                <a:cs typeface="Oracle Sans Light" panose="020B04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Subtitle copy here Oracle Sans 20 </a:t>
            </a:r>
            <a:r>
              <a:rPr lang="en-US" dirty="0" err="1"/>
              <a:t>pt</a:t>
            </a:r>
            <a:endParaRPr lang="en-US" dirty="0"/>
          </a:p>
        </p:txBody>
      </p:sp>
      <p:sp>
        <p:nvSpPr>
          <p:cNvPr id="4" name="Title 1">
            <a:extLst>
              <a:ext uri="{FF2B5EF4-FFF2-40B4-BE49-F238E27FC236}">
                <a16:creationId xmlns:a16="http://schemas.microsoft.com/office/drawing/2014/main" id="{D67A220D-A176-26D6-DA1C-83D2F9B19023}"/>
              </a:ext>
            </a:extLst>
          </p:cNvPr>
          <p:cNvSpPr>
            <a:spLocks noGrp="1"/>
          </p:cNvSpPr>
          <p:nvPr>
            <p:ph type="title" hasCustomPrompt="1"/>
          </p:nvPr>
        </p:nvSpPr>
        <p:spPr>
          <a:xfrm>
            <a:off x="13239868" y="4098471"/>
            <a:ext cx="9391532" cy="3040693"/>
          </a:xfrm>
          <a:prstGeom prst="rect">
            <a:avLst/>
          </a:prstGeom>
        </p:spPr>
        <p:txBody>
          <a:bodyPr anchor="b"/>
          <a:lstStyle>
            <a:lvl1pPr>
              <a:lnSpc>
                <a:spcPct val="100000"/>
              </a:lnSpc>
              <a:defRPr sz="6600" b="1" i="0">
                <a:solidFill>
                  <a:schemeClr val="bg1"/>
                </a:solidFill>
                <a:latin typeface="Oracle Sans Semi Bold" panose="020B0503020204020204" pitchFamily="34" charset="0"/>
                <a:cs typeface="Oracle Sans Semi Bold" panose="020B0503020204020204" pitchFamily="34" charset="0"/>
              </a:defRPr>
            </a:lvl1pPr>
          </a:lstStyle>
          <a:p>
            <a:r>
              <a:rPr lang="en-US" dirty="0"/>
              <a:t>This slide is for a bold statement with a photo</a:t>
            </a:r>
            <a:br>
              <a:rPr lang="en-US" dirty="0"/>
            </a:br>
            <a:r>
              <a:rPr lang="en-US" dirty="0"/>
              <a:t>on half the page.</a:t>
            </a:r>
          </a:p>
        </p:txBody>
      </p:sp>
      <p:pic>
        <p:nvPicPr>
          <p:cNvPr id="5" name="Picture 4" descr="A black background with a black square&#10;&#10;Description automatically generated with medium confidence">
            <a:extLst>
              <a:ext uri="{FF2B5EF4-FFF2-40B4-BE49-F238E27FC236}">
                <a16:creationId xmlns:a16="http://schemas.microsoft.com/office/drawing/2014/main" id="{D08453A8-D6AD-46BF-389B-CA08CB4942AD}"/>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2912"/>
          <a:stretch/>
        </p:blipFill>
        <p:spPr>
          <a:xfrm rot="16200000" flipV="1">
            <a:off x="17862121" y="-3484360"/>
            <a:ext cx="3040694" cy="10009414"/>
          </a:xfrm>
          <a:prstGeom prst="rect">
            <a:avLst/>
          </a:prstGeom>
        </p:spPr>
      </p:pic>
    </p:spTree>
    <p:extLst>
      <p:ext uri="{BB962C8B-B14F-4D97-AF65-F5344CB8AC3E}">
        <p14:creationId xmlns:p14="http://schemas.microsoft.com/office/powerpoint/2010/main" val="673985872"/>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head and Content-Dark">
    <p:bg>
      <p:bgPr>
        <a:solidFill>
          <a:schemeClr val="accent6"/>
        </a:solidFill>
        <a:effectLst/>
      </p:bgPr>
    </p:bg>
    <p:spTree>
      <p:nvGrpSpPr>
        <p:cNvPr id="1" name=""/>
        <p:cNvGrpSpPr/>
        <p:nvPr/>
      </p:nvGrpSpPr>
      <p:grpSpPr>
        <a:xfrm>
          <a:off x="0" y="0"/>
          <a:ext cx="0" cy="0"/>
          <a:chOff x="0" y="0"/>
          <a:chExt cx="0" cy="0"/>
        </a:xfrm>
      </p:grpSpPr>
      <p:pic>
        <p:nvPicPr>
          <p:cNvPr id="7" name="Picture 6" descr="A black background with a white border&#10;&#10;Description automatically generated">
            <a:extLst>
              <a:ext uri="{FF2B5EF4-FFF2-40B4-BE49-F238E27FC236}">
                <a16:creationId xmlns:a16="http://schemas.microsoft.com/office/drawing/2014/main" id="{D28A9AB2-4CF3-CDE3-4F55-8BDF3A07F37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75" y="0"/>
            <a:ext cx="24384000" cy="13716000"/>
          </a:xfrm>
          <a:prstGeom prst="rect">
            <a:avLst/>
          </a:prstGeom>
        </p:spPr>
      </p:pic>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4" name="Title 1">
            <a:extLst>
              <a:ext uri="{FF2B5EF4-FFF2-40B4-BE49-F238E27FC236}">
                <a16:creationId xmlns:a16="http://schemas.microsoft.com/office/drawing/2014/main" id="{D67A220D-A176-26D6-DA1C-83D2F9B19023}"/>
              </a:ext>
            </a:extLst>
          </p:cNvPr>
          <p:cNvSpPr>
            <a:spLocks noGrp="1"/>
          </p:cNvSpPr>
          <p:nvPr>
            <p:ph type="title" hasCustomPrompt="1"/>
          </p:nvPr>
        </p:nvSpPr>
        <p:spPr>
          <a:xfrm>
            <a:off x="1087425" y="1479002"/>
            <a:ext cx="16256901"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87427" y="5207727"/>
            <a:ext cx="16256901" cy="7029270"/>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sp>
        <p:nvSpPr>
          <p:cNvPr id="8" name="Text Placeholder 5">
            <a:extLst>
              <a:ext uri="{FF2B5EF4-FFF2-40B4-BE49-F238E27FC236}">
                <a16:creationId xmlns:a16="http://schemas.microsoft.com/office/drawing/2014/main" id="{A9D2E015-EA86-3077-5BC4-32FDBA5ECC0B}"/>
              </a:ext>
            </a:extLst>
          </p:cNvPr>
          <p:cNvSpPr>
            <a:spLocks noGrp="1"/>
          </p:cNvSpPr>
          <p:nvPr>
            <p:ph type="body" sz="quarter" idx="20" hasCustomPrompt="1"/>
          </p:nvPr>
        </p:nvSpPr>
        <p:spPr>
          <a:xfrm>
            <a:off x="1087422" y="3624489"/>
            <a:ext cx="16256903" cy="972278"/>
          </a:xfrm>
          <a:prstGeom prst="rect">
            <a:avLst/>
          </a:prstGeom>
        </p:spPr>
        <p:txBody>
          <a:bodyPr anchor="ctr"/>
          <a:lstStyle>
            <a:lvl1pPr>
              <a:defRPr sz="40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Subtitle Here</a:t>
            </a:r>
          </a:p>
        </p:txBody>
      </p:sp>
    </p:spTree>
    <p:extLst>
      <p:ext uri="{BB962C8B-B14F-4D97-AF65-F5344CB8AC3E}">
        <p14:creationId xmlns:p14="http://schemas.microsoft.com/office/powerpoint/2010/main" val="3459718989"/>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Alt-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4" name="Title 1">
            <a:extLst>
              <a:ext uri="{FF2B5EF4-FFF2-40B4-BE49-F238E27FC236}">
                <a16:creationId xmlns:a16="http://schemas.microsoft.com/office/drawing/2014/main" id="{D67A220D-A176-26D6-DA1C-83D2F9B19023}"/>
              </a:ext>
            </a:extLst>
          </p:cNvPr>
          <p:cNvSpPr>
            <a:spLocks noGrp="1"/>
          </p:cNvSpPr>
          <p:nvPr>
            <p:ph type="title" hasCustomPrompt="1"/>
          </p:nvPr>
        </p:nvSpPr>
        <p:spPr>
          <a:xfrm>
            <a:off x="1087424" y="1479002"/>
            <a:ext cx="16928727"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sp>
        <p:nvSpPr>
          <p:cNvPr id="11" name="Text Placeholder 5">
            <a:extLst>
              <a:ext uri="{FF2B5EF4-FFF2-40B4-BE49-F238E27FC236}">
                <a16:creationId xmlns:a16="http://schemas.microsoft.com/office/drawing/2014/main" id="{4A84908C-5C3E-42CF-BA30-AAE4D9ED58FD}"/>
              </a:ext>
            </a:extLst>
          </p:cNvPr>
          <p:cNvSpPr>
            <a:spLocks noGrp="1"/>
          </p:cNvSpPr>
          <p:nvPr>
            <p:ph type="body" sz="quarter" idx="18" hasCustomPrompt="1"/>
          </p:nvPr>
        </p:nvSpPr>
        <p:spPr>
          <a:xfrm>
            <a:off x="1087427" y="3623855"/>
            <a:ext cx="21453291" cy="8613142"/>
          </a:xfrm>
          <a:prstGeom prst="rect">
            <a:avLst/>
          </a:prstGeom>
        </p:spPr>
        <p:txBody>
          <a:bodyPr/>
          <a:lstStyle>
            <a:lvl1pPr>
              <a:defRPr sz="3600" b="0" i="0">
                <a:solidFill>
                  <a:schemeClr val="accent4"/>
                </a:solidFill>
                <a:latin typeface="Oracle Sans" panose="020B0503020204020204" pitchFamily="34" charset="0"/>
                <a:cs typeface="Oracle Sans" panose="020B0503020204020204" pitchFamily="34" charset="0"/>
                <a:sym typeface="Wingdings" pitchFamily="2" charset="2"/>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labore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Duis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dolore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sunt in culpa qui </a:t>
            </a:r>
            <a:r>
              <a:rPr lang="en-US" dirty="0" err="1"/>
              <a:t>officia</a:t>
            </a:r>
            <a:r>
              <a:rPr lang="en-US" dirty="0"/>
              <a:t> </a:t>
            </a:r>
            <a:r>
              <a:rPr lang="en-US" dirty="0" err="1"/>
              <a:t>deserunt</a:t>
            </a:r>
            <a:r>
              <a:rPr lang="en-US" dirty="0"/>
              <a:t> </a:t>
            </a:r>
            <a:r>
              <a:rPr lang="en-US" dirty="0" err="1"/>
              <a:t>mollit</a:t>
            </a:r>
            <a:r>
              <a:rPr lang="en-US" dirty="0"/>
              <a:t> </a:t>
            </a:r>
            <a:r>
              <a:rPr lang="en-US" dirty="0" err="1"/>
              <a:t>anim</a:t>
            </a:r>
            <a:r>
              <a:rPr lang="en-US" dirty="0"/>
              <a:t> id </a:t>
            </a:r>
            <a:r>
              <a:rPr lang="en-US" dirty="0" err="1"/>
              <a:t>est</a:t>
            </a:r>
            <a:r>
              <a:rPr lang="en-US" dirty="0"/>
              <a:t> </a:t>
            </a:r>
            <a:r>
              <a:rPr lang="en-US" dirty="0" err="1"/>
              <a:t>laborum</a:t>
            </a:r>
            <a:r>
              <a:rPr lang="en-US" dirty="0"/>
              <a:t>.</a:t>
            </a:r>
          </a:p>
        </p:txBody>
      </p:sp>
      <p:pic>
        <p:nvPicPr>
          <p:cNvPr id="3" name="Picture 2" descr="A black background with a gold and silver object&#10;&#10;Description automatically generated">
            <a:extLst>
              <a:ext uri="{FF2B5EF4-FFF2-40B4-BE49-F238E27FC236}">
                <a16:creationId xmlns:a16="http://schemas.microsoft.com/office/drawing/2014/main" id="{1E88CEF1-E23E-8516-BDF9-FBAF95C80180}"/>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4956241" y="0"/>
            <a:ext cx="9430934" cy="5943600"/>
          </a:xfrm>
          <a:prstGeom prst="rect">
            <a:avLst/>
          </a:prstGeom>
        </p:spPr>
      </p:pic>
    </p:spTree>
    <p:extLst>
      <p:ext uri="{BB962C8B-B14F-4D97-AF65-F5344CB8AC3E}">
        <p14:creationId xmlns:p14="http://schemas.microsoft.com/office/powerpoint/2010/main" val="49244332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ld Statement (No Quotes)-Dark">
    <p:bg>
      <p:bgPr>
        <a:solidFill>
          <a:schemeClr val="accent6"/>
        </a:solidFill>
        <a:effectLst/>
      </p:bgPr>
    </p:bg>
    <p:spTree>
      <p:nvGrpSpPr>
        <p:cNvPr id="1" name=""/>
        <p:cNvGrpSpPr/>
        <p:nvPr/>
      </p:nvGrpSpPr>
      <p:grpSpPr>
        <a:xfrm>
          <a:off x="0" y="0"/>
          <a:ext cx="0" cy="0"/>
          <a:chOff x="0" y="0"/>
          <a:chExt cx="0" cy="0"/>
        </a:xfrm>
      </p:grpSpPr>
      <p:pic>
        <p:nvPicPr>
          <p:cNvPr id="7" name="Picture 6" descr="A colorful art piece on a black background&#10;&#10;Description automatically generated">
            <a:extLst>
              <a:ext uri="{FF2B5EF4-FFF2-40B4-BE49-F238E27FC236}">
                <a16:creationId xmlns:a16="http://schemas.microsoft.com/office/drawing/2014/main" id="{A938B380-1138-D868-E12A-D43226D805C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r="6852"/>
          <a:stretch/>
        </p:blipFill>
        <p:spPr>
          <a:xfrm>
            <a:off x="1901966" y="0"/>
            <a:ext cx="22485209" cy="13578207"/>
          </a:xfrm>
          <a:prstGeom prst="rect">
            <a:avLst/>
          </a:prstGeom>
        </p:spPr>
      </p:pic>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4" name="Title 1">
            <a:extLst>
              <a:ext uri="{FF2B5EF4-FFF2-40B4-BE49-F238E27FC236}">
                <a16:creationId xmlns:a16="http://schemas.microsoft.com/office/drawing/2014/main" id="{D67A220D-A176-26D6-DA1C-83D2F9B19023}"/>
              </a:ext>
            </a:extLst>
          </p:cNvPr>
          <p:cNvSpPr>
            <a:spLocks noGrp="1"/>
          </p:cNvSpPr>
          <p:nvPr>
            <p:ph type="title" hasCustomPrompt="1"/>
          </p:nvPr>
        </p:nvSpPr>
        <p:spPr>
          <a:xfrm>
            <a:off x="1016001" y="856034"/>
            <a:ext cx="10423727" cy="6420255"/>
          </a:xfrm>
          <a:prstGeom prst="rect">
            <a:avLst/>
          </a:prstGeom>
        </p:spPr>
        <p:txBody>
          <a:bodyPr anchor="b"/>
          <a:lstStyle>
            <a:lvl1pPr>
              <a:lnSpc>
                <a:spcPct val="90000"/>
              </a:lnSpc>
              <a:defRPr sz="72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A bold statement that doesn’t require quotation marks</a:t>
            </a:r>
          </a:p>
        </p:txBody>
      </p:sp>
    </p:spTree>
    <p:extLst>
      <p:ext uri="{BB962C8B-B14F-4D97-AF65-F5344CB8AC3E}">
        <p14:creationId xmlns:p14="http://schemas.microsoft.com/office/powerpoint/2010/main" val="2604382144"/>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Light">
    <p:bg>
      <p:bgPr>
        <a:solidFill>
          <a:schemeClr val="accent4"/>
        </a:solidFill>
        <a:effectLst/>
      </p:bgPr>
    </p:bg>
    <p:spTree>
      <p:nvGrpSpPr>
        <p:cNvPr id="1" name=""/>
        <p:cNvGrpSpPr/>
        <p:nvPr/>
      </p:nvGrpSpPr>
      <p:grpSpPr>
        <a:xfrm>
          <a:off x="0" y="0"/>
          <a:ext cx="0" cy="0"/>
          <a:chOff x="0" y="0"/>
          <a:chExt cx="0" cy="0"/>
        </a:xfrm>
      </p:grpSpPr>
      <p:pic>
        <p:nvPicPr>
          <p:cNvPr id="12" name="Picture 11" descr="A close up of a black and white object&#10;&#10;Description automatically generated">
            <a:extLst>
              <a:ext uri="{FF2B5EF4-FFF2-40B4-BE49-F238E27FC236}">
                <a16:creationId xmlns:a16="http://schemas.microsoft.com/office/drawing/2014/main" id="{5128BE29-3769-09F8-50A0-5DBA2025254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1" name="Picture 10">
            <a:extLst>
              <a:ext uri="{FF2B5EF4-FFF2-40B4-BE49-F238E27FC236}">
                <a16:creationId xmlns:a16="http://schemas.microsoft.com/office/drawing/2014/main" id="{1D24E1A6-C6C9-3840-BCD7-B6A6B8D94B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4" name="Slide Number">
            <a:extLst>
              <a:ext uri="{FF2B5EF4-FFF2-40B4-BE49-F238E27FC236}">
                <a16:creationId xmlns:a16="http://schemas.microsoft.com/office/drawing/2014/main" id="{BEE03DAC-0A15-F145-BFFD-9C3729C5081D}"/>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631A94-29BA-2345-92A1-116AD16221F2}"/>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sp>
        <p:nvSpPr>
          <p:cNvPr id="8" name="Text Placeholder 19">
            <a:extLst>
              <a:ext uri="{FF2B5EF4-FFF2-40B4-BE49-F238E27FC236}">
                <a16:creationId xmlns:a16="http://schemas.microsoft.com/office/drawing/2014/main" id="{7F2A8144-E580-676D-DDCE-5130ABF75223}"/>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accent6">
                    <a:lumMod val="75000"/>
                  </a:schemeClr>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Section Title </a:t>
            </a:r>
            <a:br>
              <a:rPr lang="en-US" dirty="0"/>
            </a:br>
            <a:r>
              <a:rPr lang="en-US" dirty="0"/>
              <a:t>Broken on Two Lines</a:t>
            </a:r>
          </a:p>
        </p:txBody>
      </p:sp>
      <p:sp>
        <p:nvSpPr>
          <p:cNvPr id="9" name="Text Placeholder 19">
            <a:extLst>
              <a:ext uri="{FF2B5EF4-FFF2-40B4-BE49-F238E27FC236}">
                <a16:creationId xmlns:a16="http://schemas.microsoft.com/office/drawing/2014/main" id="{12FC2BEE-A43E-BC6D-B6E8-A6C79978D429}"/>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10" name="Text Placeholder 19">
            <a:extLst>
              <a:ext uri="{FF2B5EF4-FFF2-40B4-BE49-F238E27FC236}">
                <a16:creationId xmlns:a16="http://schemas.microsoft.com/office/drawing/2014/main" id="{7899B440-915F-B7A8-E3D2-9857EFB86D0D}"/>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spTree>
    <p:extLst>
      <p:ext uri="{BB962C8B-B14F-4D97-AF65-F5344CB8AC3E}">
        <p14:creationId xmlns:p14="http://schemas.microsoft.com/office/powerpoint/2010/main" val="161436346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 Logo Wall-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34" name="Picture Placeholder 33">
            <a:extLst>
              <a:ext uri="{FF2B5EF4-FFF2-40B4-BE49-F238E27FC236}">
                <a16:creationId xmlns:a16="http://schemas.microsoft.com/office/drawing/2014/main" id="{07753DCF-8F63-912D-67D5-2B1A18300394}"/>
              </a:ext>
            </a:extLst>
          </p:cNvPr>
          <p:cNvSpPr>
            <a:spLocks noGrp="1"/>
          </p:cNvSpPr>
          <p:nvPr>
            <p:ph type="pic" sz="quarter" idx="10" hasCustomPrompt="1"/>
          </p:nvPr>
        </p:nvSpPr>
        <p:spPr>
          <a:xfrm>
            <a:off x="1016000" y="4417280"/>
            <a:ext cx="3927987" cy="3366512"/>
          </a:xfrm>
          <a:prstGeom prst="rect">
            <a:avLst/>
          </a:prstGeom>
          <a:noFill/>
        </p:spPr>
        <p:txBody>
          <a:bodyPr/>
          <a:lstStyle>
            <a:lvl1pPr algn="ctr">
              <a:defRPr>
                <a:solidFill>
                  <a:schemeClr val="bg1"/>
                </a:solidFill>
              </a:defRPr>
            </a:lvl1pPr>
          </a:lstStyle>
          <a:p>
            <a:r>
              <a:rPr lang="en-US" dirty="0"/>
              <a:t>Logo</a:t>
            </a:r>
          </a:p>
        </p:txBody>
      </p:sp>
      <p:sp>
        <p:nvSpPr>
          <p:cNvPr id="35" name="Picture Placeholder 33">
            <a:extLst>
              <a:ext uri="{FF2B5EF4-FFF2-40B4-BE49-F238E27FC236}">
                <a16:creationId xmlns:a16="http://schemas.microsoft.com/office/drawing/2014/main" id="{C83B936E-9C1A-1301-31A0-9CE0A3AC79EA}"/>
              </a:ext>
            </a:extLst>
          </p:cNvPr>
          <p:cNvSpPr>
            <a:spLocks noGrp="1"/>
          </p:cNvSpPr>
          <p:nvPr>
            <p:ph type="pic" sz="quarter" idx="11" hasCustomPrompt="1"/>
          </p:nvPr>
        </p:nvSpPr>
        <p:spPr>
          <a:xfrm>
            <a:off x="5529746" y="4417280"/>
            <a:ext cx="3927987" cy="3366512"/>
          </a:xfrm>
          <a:prstGeom prst="rect">
            <a:avLst/>
          </a:prstGeom>
          <a:noFill/>
        </p:spPr>
        <p:txBody>
          <a:bodyPr/>
          <a:lstStyle>
            <a:lvl1pPr algn="ctr">
              <a:defRPr>
                <a:solidFill>
                  <a:schemeClr val="bg1"/>
                </a:solidFill>
              </a:defRPr>
            </a:lvl1pPr>
          </a:lstStyle>
          <a:p>
            <a:r>
              <a:rPr lang="en-US" dirty="0"/>
              <a:t>Logo</a:t>
            </a:r>
          </a:p>
        </p:txBody>
      </p:sp>
      <p:sp>
        <p:nvSpPr>
          <p:cNvPr id="36" name="Picture Placeholder 33">
            <a:extLst>
              <a:ext uri="{FF2B5EF4-FFF2-40B4-BE49-F238E27FC236}">
                <a16:creationId xmlns:a16="http://schemas.microsoft.com/office/drawing/2014/main" id="{B122E120-501E-05BE-C89D-63157D03A40C}"/>
              </a:ext>
            </a:extLst>
          </p:cNvPr>
          <p:cNvSpPr>
            <a:spLocks noGrp="1"/>
          </p:cNvSpPr>
          <p:nvPr>
            <p:ph type="pic" sz="quarter" idx="12" hasCustomPrompt="1"/>
          </p:nvPr>
        </p:nvSpPr>
        <p:spPr>
          <a:xfrm>
            <a:off x="10043492" y="4417280"/>
            <a:ext cx="3927987" cy="3366512"/>
          </a:xfrm>
          <a:prstGeom prst="rect">
            <a:avLst/>
          </a:prstGeom>
          <a:noFill/>
        </p:spPr>
        <p:txBody>
          <a:bodyPr/>
          <a:lstStyle>
            <a:lvl1pPr algn="ctr">
              <a:defRPr>
                <a:solidFill>
                  <a:schemeClr val="bg1"/>
                </a:solidFill>
              </a:defRPr>
            </a:lvl1pPr>
          </a:lstStyle>
          <a:p>
            <a:r>
              <a:rPr lang="en-US" dirty="0"/>
              <a:t>Logo</a:t>
            </a:r>
          </a:p>
        </p:txBody>
      </p:sp>
      <p:sp>
        <p:nvSpPr>
          <p:cNvPr id="37" name="Picture Placeholder 33">
            <a:extLst>
              <a:ext uri="{FF2B5EF4-FFF2-40B4-BE49-F238E27FC236}">
                <a16:creationId xmlns:a16="http://schemas.microsoft.com/office/drawing/2014/main" id="{3D09DA03-74A0-CEA7-7224-917E0A53BFCE}"/>
              </a:ext>
            </a:extLst>
          </p:cNvPr>
          <p:cNvSpPr>
            <a:spLocks noGrp="1"/>
          </p:cNvSpPr>
          <p:nvPr>
            <p:ph type="pic" sz="quarter" idx="13" hasCustomPrompt="1"/>
          </p:nvPr>
        </p:nvSpPr>
        <p:spPr>
          <a:xfrm>
            <a:off x="14557237" y="4417280"/>
            <a:ext cx="3927987" cy="3366512"/>
          </a:xfrm>
          <a:prstGeom prst="rect">
            <a:avLst/>
          </a:prstGeom>
          <a:noFill/>
        </p:spPr>
        <p:txBody>
          <a:bodyPr/>
          <a:lstStyle>
            <a:lvl1pPr algn="ctr">
              <a:defRPr>
                <a:solidFill>
                  <a:schemeClr val="bg1"/>
                </a:solidFill>
              </a:defRPr>
            </a:lvl1pPr>
          </a:lstStyle>
          <a:p>
            <a:r>
              <a:rPr lang="en-US" dirty="0"/>
              <a:t>Logo</a:t>
            </a:r>
          </a:p>
        </p:txBody>
      </p:sp>
      <p:sp>
        <p:nvSpPr>
          <p:cNvPr id="38" name="Picture Placeholder 33">
            <a:extLst>
              <a:ext uri="{FF2B5EF4-FFF2-40B4-BE49-F238E27FC236}">
                <a16:creationId xmlns:a16="http://schemas.microsoft.com/office/drawing/2014/main" id="{AAC4FB70-0E74-881C-ADE6-EC1BA7A3068F}"/>
              </a:ext>
            </a:extLst>
          </p:cNvPr>
          <p:cNvSpPr>
            <a:spLocks noGrp="1"/>
          </p:cNvSpPr>
          <p:nvPr>
            <p:ph type="pic" sz="quarter" idx="14" hasCustomPrompt="1"/>
          </p:nvPr>
        </p:nvSpPr>
        <p:spPr>
          <a:xfrm>
            <a:off x="19070983" y="4417280"/>
            <a:ext cx="3927987" cy="3366512"/>
          </a:xfrm>
          <a:prstGeom prst="rect">
            <a:avLst/>
          </a:prstGeom>
          <a:noFill/>
        </p:spPr>
        <p:txBody>
          <a:bodyPr/>
          <a:lstStyle>
            <a:lvl1pPr algn="ctr">
              <a:defRPr>
                <a:solidFill>
                  <a:schemeClr val="bg1"/>
                </a:solidFill>
              </a:defRPr>
            </a:lvl1pPr>
          </a:lstStyle>
          <a:p>
            <a:r>
              <a:rPr lang="en-US" dirty="0"/>
              <a:t>Logo</a:t>
            </a:r>
          </a:p>
        </p:txBody>
      </p:sp>
      <p:sp>
        <p:nvSpPr>
          <p:cNvPr id="39" name="Picture Placeholder 33">
            <a:extLst>
              <a:ext uri="{FF2B5EF4-FFF2-40B4-BE49-F238E27FC236}">
                <a16:creationId xmlns:a16="http://schemas.microsoft.com/office/drawing/2014/main" id="{C6FC292F-2109-0FF3-A418-F17DEB7B133E}"/>
              </a:ext>
            </a:extLst>
          </p:cNvPr>
          <p:cNvSpPr>
            <a:spLocks noGrp="1"/>
          </p:cNvSpPr>
          <p:nvPr>
            <p:ph type="pic" sz="quarter" idx="15" hasCustomPrompt="1"/>
          </p:nvPr>
        </p:nvSpPr>
        <p:spPr>
          <a:xfrm>
            <a:off x="1016000" y="8198794"/>
            <a:ext cx="3927987" cy="3366512"/>
          </a:xfrm>
          <a:prstGeom prst="rect">
            <a:avLst/>
          </a:prstGeom>
          <a:noFill/>
        </p:spPr>
        <p:txBody>
          <a:bodyPr/>
          <a:lstStyle>
            <a:lvl1pPr algn="ctr">
              <a:defRPr>
                <a:solidFill>
                  <a:schemeClr val="bg1"/>
                </a:solidFill>
              </a:defRPr>
            </a:lvl1pPr>
          </a:lstStyle>
          <a:p>
            <a:r>
              <a:rPr lang="en-US" dirty="0"/>
              <a:t>Logo</a:t>
            </a:r>
          </a:p>
        </p:txBody>
      </p:sp>
      <p:sp>
        <p:nvSpPr>
          <p:cNvPr id="40" name="Picture Placeholder 33">
            <a:extLst>
              <a:ext uri="{FF2B5EF4-FFF2-40B4-BE49-F238E27FC236}">
                <a16:creationId xmlns:a16="http://schemas.microsoft.com/office/drawing/2014/main" id="{639EE234-95A9-17AE-99DB-A731B6553A1F}"/>
              </a:ext>
            </a:extLst>
          </p:cNvPr>
          <p:cNvSpPr>
            <a:spLocks noGrp="1"/>
          </p:cNvSpPr>
          <p:nvPr>
            <p:ph type="pic" sz="quarter" idx="16" hasCustomPrompt="1"/>
          </p:nvPr>
        </p:nvSpPr>
        <p:spPr>
          <a:xfrm>
            <a:off x="5529746" y="8198794"/>
            <a:ext cx="3927987" cy="3366512"/>
          </a:xfrm>
          <a:prstGeom prst="rect">
            <a:avLst/>
          </a:prstGeom>
          <a:noFill/>
        </p:spPr>
        <p:txBody>
          <a:bodyPr/>
          <a:lstStyle>
            <a:lvl1pPr algn="ctr">
              <a:defRPr>
                <a:solidFill>
                  <a:schemeClr val="bg1"/>
                </a:solidFill>
              </a:defRPr>
            </a:lvl1pPr>
          </a:lstStyle>
          <a:p>
            <a:r>
              <a:rPr lang="en-US" dirty="0"/>
              <a:t>Logo</a:t>
            </a:r>
          </a:p>
        </p:txBody>
      </p:sp>
      <p:sp>
        <p:nvSpPr>
          <p:cNvPr id="41" name="Picture Placeholder 33">
            <a:extLst>
              <a:ext uri="{FF2B5EF4-FFF2-40B4-BE49-F238E27FC236}">
                <a16:creationId xmlns:a16="http://schemas.microsoft.com/office/drawing/2014/main" id="{E4E50FA1-3DFC-75AA-1077-8DDD7A7835D7}"/>
              </a:ext>
            </a:extLst>
          </p:cNvPr>
          <p:cNvSpPr>
            <a:spLocks noGrp="1"/>
          </p:cNvSpPr>
          <p:nvPr>
            <p:ph type="pic" sz="quarter" idx="17" hasCustomPrompt="1"/>
          </p:nvPr>
        </p:nvSpPr>
        <p:spPr>
          <a:xfrm>
            <a:off x="10043492" y="8198794"/>
            <a:ext cx="3927987" cy="3366512"/>
          </a:xfrm>
          <a:prstGeom prst="rect">
            <a:avLst/>
          </a:prstGeom>
          <a:noFill/>
        </p:spPr>
        <p:txBody>
          <a:bodyPr/>
          <a:lstStyle>
            <a:lvl1pPr algn="ctr">
              <a:defRPr>
                <a:solidFill>
                  <a:schemeClr val="bg1"/>
                </a:solidFill>
              </a:defRPr>
            </a:lvl1pPr>
          </a:lstStyle>
          <a:p>
            <a:r>
              <a:rPr lang="en-US" dirty="0"/>
              <a:t>Logo</a:t>
            </a:r>
          </a:p>
        </p:txBody>
      </p:sp>
      <p:sp>
        <p:nvSpPr>
          <p:cNvPr id="42" name="Picture Placeholder 33">
            <a:extLst>
              <a:ext uri="{FF2B5EF4-FFF2-40B4-BE49-F238E27FC236}">
                <a16:creationId xmlns:a16="http://schemas.microsoft.com/office/drawing/2014/main" id="{8EB4A2F4-003A-80C1-102D-A49366A4C474}"/>
              </a:ext>
            </a:extLst>
          </p:cNvPr>
          <p:cNvSpPr>
            <a:spLocks noGrp="1"/>
          </p:cNvSpPr>
          <p:nvPr>
            <p:ph type="pic" sz="quarter" idx="18" hasCustomPrompt="1"/>
          </p:nvPr>
        </p:nvSpPr>
        <p:spPr>
          <a:xfrm>
            <a:off x="14557237" y="8198794"/>
            <a:ext cx="3927987" cy="3366512"/>
          </a:xfrm>
          <a:prstGeom prst="rect">
            <a:avLst/>
          </a:prstGeom>
          <a:noFill/>
        </p:spPr>
        <p:txBody>
          <a:bodyPr/>
          <a:lstStyle>
            <a:lvl1pPr algn="ctr">
              <a:defRPr>
                <a:solidFill>
                  <a:schemeClr val="bg1"/>
                </a:solidFill>
              </a:defRPr>
            </a:lvl1pPr>
          </a:lstStyle>
          <a:p>
            <a:r>
              <a:rPr lang="en-US" dirty="0"/>
              <a:t>Logo</a:t>
            </a:r>
          </a:p>
        </p:txBody>
      </p:sp>
      <p:sp>
        <p:nvSpPr>
          <p:cNvPr id="43" name="Picture Placeholder 33">
            <a:extLst>
              <a:ext uri="{FF2B5EF4-FFF2-40B4-BE49-F238E27FC236}">
                <a16:creationId xmlns:a16="http://schemas.microsoft.com/office/drawing/2014/main" id="{9B2E8E8D-01DF-406C-DD26-3AA54ECB8CB3}"/>
              </a:ext>
            </a:extLst>
          </p:cNvPr>
          <p:cNvSpPr>
            <a:spLocks noGrp="1"/>
          </p:cNvSpPr>
          <p:nvPr>
            <p:ph type="pic" sz="quarter" idx="19" hasCustomPrompt="1"/>
          </p:nvPr>
        </p:nvSpPr>
        <p:spPr>
          <a:xfrm>
            <a:off x="19070983" y="8198794"/>
            <a:ext cx="3927987" cy="3366512"/>
          </a:xfrm>
          <a:prstGeom prst="rect">
            <a:avLst/>
          </a:prstGeom>
          <a:noFill/>
        </p:spPr>
        <p:txBody>
          <a:bodyPr/>
          <a:lstStyle>
            <a:lvl1pPr algn="ctr">
              <a:defRPr>
                <a:solidFill>
                  <a:schemeClr val="bg1"/>
                </a:solidFill>
              </a:defRPr>
            </a:lvl1pPr>
          </a:lstStyle>
          <a:p>
            <a:r>
              <a:rPr lang="en-US" dirty="0"/>
              <a:t>Logo</a:t>
            </a:r>
          </a:p>
        </p:txBody>
      </p:sp>
      <p:sp>
        <p:nvSpPr>
          <p:cNvPr id="2" name="Title 1">
            <a:extLst>
              <a:ext uri="{FF2B5EF4-FFF2-40B4-BE49-F238E27FC236}">
                <a16:creationId xmlns:a16="http://schemas.microsoft.com/office/drawing/2014/main" id="{B12E7A18-93BF-F5E6-75C9-7886A129F9EC}"/>
              </a:ext>
            </a:extLst>
          </p:cNvPr>
          <p:cNvSpPr>
            <a:spLocks noGrp="1"/>
          </p:cNvSpPr>
          <p:nvPr>
            <p:ph type="title" hasCustomPrompt="1"/>
          </p:nvPr>
        </p:nvSpPr>
        <p:spPr>
          <a:xfrm>
            <a:off x="1087425" y="1479002"/>
            <a:ext cx="15763661"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A logo wall title goes here</a:t>
            </a:r>
          </a:p>
        </p:txBody>
      </p:sp>
      <p:pic>
        <p:nvPicPr>
          <p:cNvPr id="4" name="Picture 3" descr="A black and gold pattern&#10;&#10;Description automatically generated">
            <a:extLst>
              <a:ext uri="{FF2B5EF4-FFF2-40B4-BE49-F238E27FC236}">
                <a16:creationId xmlns:a16="http://schemas.microsoft.com/office/drawing/2014/main" id="{7FE8BD0F-7767-8562-0B93-7E60C868879A}"/>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a:stretch/>
        </p:blipFill>
        <p:spPr>
          <a:xfrm rot="5400000" flipH="1">
            <a:off x="16306772" y="-3366632"/>
            <a:ext cx="4713774" cy="11447031"/>
          </a:xfrm>
          <a:prstGeom prst="rect">
            <a:avLst/>
          </a:prstGeom>
        </p:spPr>
      </p:pic>
      <p:grpSp>
        <p:nvGrpSpPr>
          <p:cNvPr id="3" name="Group 2">
            <a:extLst>
              <a:ext uri="{FF2B5EF4-FFF2-40B4-BE49-F238E27FC236}">
                <a16:creationId xmlns:a16="http://schemas.microsoft.com/office/drawing/2014/main" id="{4AB5DD2A-59FE-DD87-F196-D1185F245C8D}"/>
              </a:ext>
            </a:extLst>
          </p:cNvPr>
          <p:cNvGrpSpPr/>
          <p:nvPr userDrawn="1"/>
        </p:nvGrpSpPr>
        <p:grpSpPr>
          <a:xfrm>
            <a:off x="18950097" y="0"/>
            <a:ext cx="5437078" cy="3623944"/>
            <a:chOff x="16909472" y="-81962"/>
            <a:chExt cx="6154593" cy="4102185"/>
          </a:xfrm>
        </p:grpSpPr>
        <p:pic>
          <p:nvPicPr>
            <p:cNvPr id="7" name="Graphic 6">
              <a:extLst>
                <a:ext uri="{FF2B5EF4-FFF2-40B4-BE49-F238E27FC236}">
                  <a16:creationId xmlns:a16="http://schemas.microsoft.com/office/drawing/2014/main" id="{3AB27B58-3062-8319-C3A0-B049653A3755}"/>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7523" r="15722"/>
            <a:stretch/>
          </p:blipFill>
          <p:spPr>
            <a:xfrm>
              <a:off x="16909472" y="-81962"/>
              <a:ext cx="6154593" cy="4102185"/>
            </a:xfrm>
            <a:prstGeom prst="rect">
              <a:avLst/>
            </a:prstGeom>
          </p:spPr>
        </p:pic>
        <p:pic>
          <p:nvPicPr>
            <p:cNvPr id="8" name="Picture 7" descr="A black background with a black square&#10;&#10;Description automatically generated with medium confidence">
              <a:extLst>
                <a:ext uri="{FF2B5EF4-FFF2-40B4-BE49-F238E27FC236}">
                  <a16:creationId xmlns:a16="http://schemas.microsoft.com/office/drawing/2014/main" id="{FC1B42C0-AE83-14B1-F511-E6BF784F4D93}"/>
                </a:ext>
              </a:extLst>
            </p:cNvPr>
            <p:cNvPicPr>
              <a:picLocks noChangeAspect="1"/>
            </p:cNvPicPr>
            <p:nvPr userDrawn="1"/>
          </p:nvPicPr>
          <p:blipFill rotWithShape="1">
            <a:blip r:embed="rId6">
              <a:alphaModFix amt="20000"/>
              <a:extLst>
                <a:ext uri="{28A0092B-C50C-407E-A947-70E740481C1C}">
                  <a14:useLocalDpi xmlns:a14="http://schemas.microsoft.com/office/drawing/2010/main"/>
                </a:ext>
              </a:extLst>
            </a:blip>
            <a:srcRect/>
            <a:stretch/>
          </p:blipFill>
          <p:spPr>
            <a:xfrm>
              <a:off x="16909472" y="-81962"/>
              <a:ext cx="6154593" cy="4102185"/>
            </a:xfrm>
            <a:prstGeom prst="rect">
              <a:avLst/>
            </a:prstGeom>
          </p:spPr>
        </p:pic>
      </p:grpSp>
    </p:spTree>
    <p:extLst>
      <p:ext uri="{BB962C8B-B14F-4D97-AF65-F5344CB8AC3E}">
        <p14:creationId xmlns:p14="http://schemas.microsoft.com/office/powerpoint/2010/main" val="248888454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 Logo Wall-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34" name="Picture Placeholder 33">
            <a:extLst>
              <a:ext uri="{FF2B5EF4-FFF2-40B4-BE49-F238E27FC236}">
                <a16:creationId xmlns:a16="http://schemas.microsoft.com/office/drawing/2014/main" id="{07753DCF-8F63-912D-67D5-2B1A18300394}"/>
              </a:ext>
            </a:extLst>
          </p:cNvPr>
          <p:cNvSpPr>
            <a:spLocks noGrp="1"/>
          </p:cNvSpPr>
          <p:nvPr>
            <p:ph type="pic" sz="quarter" idx="10" hasCustomPrompt="1"/>
          </p:nvPr>
        </p:nvSpPr>
        <p:spPr>
          <a:xfrm>
            <a:off x="1016001" y="4131521"/>
            <a:ext cx="3258730" cy="1754930"/>
          </a:xfrm>
          <a:prstGeom prst="rect">
            <a:avLst/>
          </a:prstGeom>
          <a:noFill/>
        </p:spPr>
        <p:txBody>
          <a:bodyPr/>
          <a:lstStyle>
            <a:lvl1pPr algn="ctr">
              <a:defRPr>
                <a:solidFill>
                  <a:schemeClr val="bg1"/>
                </a:solidFill>
              </a:defRPr>
            </a:lvl1pPr>
          </a:lstStyle>
          <a:p>
            <a:r>
              <a:rPr lang="en-US" dirty="0"/>
              <a:t>Logo</a:t>
            </a:r>
          </a:p>
        </p:txBody>
      </p:sp>
      <p:sp>
        <p:nvSpPr>
          <p:cNvPr id="35" name="Picture Placeholder 33">
            <a:extLst>
              <a:ext uri="{FF2B5EF4-FFF2-40B4-BE49-F238E27FC236}">
                <a16:creationId xmlns:a16="http://schemas.microsoft.com/office/drawing/2014/main" id="{C83B936E-9C1A-1301-31A0-9CE0A3AC79EA}"/>
              </a:ext>
            </a:extLst>
          </p:cNvPr>
          <p:cNvSpPr>
            <a:spLocks noGrp="1"/>
          </p:cNvSpPr>
          <p:nvPr>
            <p:ph type="pic" sz="quarter" idx="11" hasCustomPrompt="1"/>
          </p:nvPr>
        </p:nvSpPr>
        <p:spPr>
          <a:xfrm>
            <a:off x="5529747" y="4131521"/>
            <a:ext cx="3258730" cy="1754930"/>
          </a:xfrm>
          <a:prstGeom prst="rect">
            <a:avLst/>
          </a:prstGeom>
          <a:noFill/>
        </p:spPr>
        <p:txBody>
          <a:bodyPr/>
          <a:lstStyle>
            <a:lvl1pPr algn="ctr">
              <a:defRPr>
                <a:solidFill>
                  <a:schemeClr val="bg1"/>
                </a:solidFill>
              </a:defRPr>
            </a:lvl1pPr>
          </a:lstStyle>
          <a:p>
            <a:r>
              <a:rPr lang="en-US" dirty="0"/>
              <a:t>Logo</a:t>
            </a:r>
          </a:p>
        </p:txBody>
      </p:sp>
      <p:sp>
        <p:nvSpPr>
          <p:cNvPr id="36" name="Picture Placeholder 33">
            <a:extLst>
              <a:ext uri="{FF2B5EF4-FFF2-40B4-BE49-F238E27FC236}">
                <a16:creationId xmlns:a16="http://schemas.microsoft.com/office/drawing/2014/main" id="{B122E120-501E-05BE-C89D-63157D03A40C}"/>
              </a:ext>
            </a:extLst>
          </p:cNvPr>
          <p:cNvSpPr>
            <a:spLocks noGrp="1"/>
          </p:cNvSpPr>
          <p:nvPr>
            <p:ph type="pic" sz="quarter" idx="12" hasCustomPrompt="1"/>
          </p:nvPr>
        </p:nvSpPr>
        <p:spPr>
          <a:xfrm>
            <a:off x="10043493" y="4131521"/>
            <a:ext cx="3258730" cy="1754930"/>
          </a:xfrm>
          <a:prstGeom prst="rect">
            <a:avLst/>
          </a:prstGeom>
          <a:noFill/>
        </p:spPr>
        <p:txBody>
          <a:bodyPr/>
          <a:lstStyle>
            <a:lvl1pPr algn="ctr">
              <a:defRPr>
                <a:solidFill>
                  <a:schemeClr val="bg1"/>
                </a:solidFill>
              </a:defRPr>
            </a:lvl1pPr>
          </a:lstStyle>
          <a:p>
            <a:r>
              <a:rPr lang="en-US" dirty="0"/>
              <a:t>Logo</a:t>
            </a:r>
          </a:p>
        </p:txBody>
      </p:sp>
      <p:sp>
        <p:nvSpPr>
          <p:cNvPr id="37" name="Picture Placeholder 33">
            <a:extLst>
              <a:ext uri="{FF2B5EF4-FFF2-40B4-BE49-F238E27FC236}">
                <a16:creationId xmlns:a16="http://schemas.microsoft.com/office/drawing/2014/main" id="{3D09DA03-74A0-CEA7-7224-917E0A53BFCE}"/>
              </a:ext>
            </a:extLst>
          </p:cNvPr>
          <p:cNvSpPr>
            <a:spLocks noGrp="1"/>
          </p:cNvSpPr>
          <p:nvPr>
            <p:ph type="pic" sz="quarter" idx="13" hasCustomPrompt="1"/>
          </p:nvPr>
        </p:nvSpPr>
        <p:spPr>
          <a:xfrm>
            <a:off x="14557238" y="4131521"/>
            <a:ext cx="3258730" cy="1754930"/>
          </a:xfrm>
          <a:prstGeom prst="rect">
            <a:avLst/>
          </a:prstGeom>
          <a:noFill/>
        </p:spPr>
        <p:txBody>
          <a:bodyPr/>
          <a:lstStyle>
            <a:lvl1pPr algn="ctr">
              <a:defRPr>
                <a:solidFill>
                  <a:schemeClr val="bg1"/>
                </a:solidFill>
              </a:defRPr>
            </a:lvl1pPr>
          </a:lstStyle>
          <a:p>
            <a:r>
              <a:rPr lang="en-US" dirty="0"/>
              <a:t>Logo</a:t>
            </a:r>
          </a:p>
        </p:txBody>
      </p:sp>
      <p:sp>
        <p:nvSpPr>
          <p:cNvPr id="47" name="Picture Placeholder 33">
            <a:extLst>
              <a:ext uri="{FF2B5EF4-FFF2-40B4-BE49-F238E27FC236}">
                <a16:creationId xmlns:a16="http://schemas.microsoft.com/office/drawing/2014/main" id="{6092B112-CAA6-D420-3AE3-B4C4665DF7D6}"/>
              </a:ext>
            </a:extLst>
          </p:cNvPr>
          <p:cNvSpPr>
            <a:spLocks noGrp="1"/>
          </p:cNvSpPr>
          <p:nvPr>
            <p:ph type="pic" sz="quarter" idx="15" hasCustomPrompt="1"/>
          </p:nvPr>
        </p:nvSpPr>
        <p:spPr>
          <a:xfrm>
            <a:off x="1016001" y="6209359"/>
            <a:ext cx="3258730" cy="1754930"/>
          </a:xfrm>
          <a:prstGeom prst="rect">
            <a:avLst/>
          </a:prstGeom>
          <a:noFill/>
        </p:spPr>
        <p:txBody>
          <a:bodyPr/>
          <a:lstStyle>
            <a:lvl1pPr algn="ctr">
              <a:defRPr>
                <a:solidFill>
                  <a:schemeClr val="bg1"/>
                </a:solidFill>
              </a:defRPr>
            </a:lvl1pPr>
          </a:lstStyle>
          <a:p>
            <a:r>
              <a:rPr lang="en-US" dirty="0"/>
              <a:t>Logo</a:t>
            </a:r>
          </a:p>
        </p:txBody>
      </p:sp>
      <p:sp>
        <p:nvSpPr>
          <p:cNvPr id="48" name="Picture Placeholder 33">
            <a:extLst>
              <a:ext uri="{FF2B5EF4-FFF2-40B4-BE49-F238E27FC236}">
                <a16:creationId xmlns:a16="http://schemas.microsoft.com/office/drawing/2014/main" id="{1BC36B33-35C1-867C-D5BA-14AA8CC5ED31}"/>
              </a:ext>
            </a:extLst>
          </p:cNvPr>
          <p:cNvSpPr>
            <a:spLocks noGrp="1"/>
          </p:cNvSpPr>
          <p:nvPr>
            <p:ph type="pic" sz="quarter" idx="16" hasCustomPrompt="1"/>
          </p:nvPr>
        </p:nvSpPr>
        <p:spPr>
          <a:xfrm>
            <a:off x="5529747" y="6209359"/>
            <a:ext cx="3258730" cy="1754930"/>
          </a:xfrm>
          <a:prstGeom prst="rect">
            <a:avLst/>
          </a:prstGeom>
          <a:noFill/>
        </p:spPr>
        <p:txBody>
          <a:bodyPr/>
          <a:lstStyle>
            <a:lvl1pPr algn="ctr">
              <a:defRPr>
                <a:solidFill>
                  <a:schemeClr val="bg1"/>
                </a:solidFill>
              </a:defRPr>
            </a:lvl1pPr>
          </a:lstStyle>
          <a:p>
            <a:r>
              <a:rPr lang="en-US" dirty="0"/>
              <a:t>Logo</a:t>
            </a:r>
          </a:p>
        </p:txBody>
      </p:sp>
      <p:sp>
        <p:nvSpPr>
          <p:cNvPr id="49" name="Picture Placeholder 33">
            <a:extLst>
              <a:ext uri="{FF2B5EF4-FFF2-40B4-BE49-F238E27FC236}">
                <a16:creationId xmlns:a16="http://schemas.microsoft.com/office/drawing/2014/main" id="{D7D18277-23AE-299F-411F-D0CE39CA00F8}"/>
              </a:ext>
            </a:extLst>
          </p:cNvPr>
          <p:cNvSpPr>
            <a:spLocks noGrp="1"/>
          </p:cNvSpPr>
          <p:nvPr>
            <p:ph type="pic" sz="quarter" idx="17" hasCustomPrompt="1"/>
          </p:nvPr>
        </p:nvSpPr>
        <p:spPr>
          <a:xfrm>
            <a:off x="10043493" y="6209359"/>
            <a:ext cx="3258730" cy="1754930"/>
          </a:xfrm>
          <a:prstGeom prst="rect">
            <a:avLst/>
          </a:prstGeom>
          <a:noFill/>
        </p:spPr>
        <p:txBody>
          <a:bodyPr/>
          <a:lstStyle>
            <a:lvl1pPr algn="ctr">
              <a:defRPr>
                <a:solidFill>
                  <a:schemeClr val="bg1"/>
                </a:solidFill>
              </a:defRPr>
            </a:lvl1pPr>
          </a:lstStyle>
          <a:p>
            <a:r>
              <a:rPr lang="en-US" dirty="0"/>
              <a:t>Logo</a:t>
            </a:r>
          </a:p>
        </p:txBody>
      </p:sp>
      <p:sp>
        <p:nvSpPr>
          <p:cNvPr id="50" name="Picture Placeholder 33">
            <a:extLst>
              <a:ext uri="{FF2B5EF4-FFF2-40B4-BE49-F238E27FC236}">
                <a16:creationId xmlns:a16="http://schemas.microsoft.com/office/drawing/2014/main" id="{0F049E0C-109B-D552-C7A5-460A3BD1774A}"/>
              </a:ext>
            </a:extLst>
          </p:cNvPr>
          <p:cNvSpPr>
            <a:spLocks noGrp="1"/>
          </p:cNvSpPr>
          <p:nvPr>
            <p:ph type="pic" sz="quarter" idx="18" hasCustomPrompt="1"/>
          </p:nvPr>
        </p:nvSpPr>
        <p:spPr>
          <a:xfrm>
            <a:off x="14557238" y="6209359"/>
            <a:ext cx="3258730" cy="1754930"/>
          </a:xfrm>
          <a:prstGeom prst="rect">
            <a:avLst/>
          </a:prstGeom>
          <a:noFill/>
        </p:spPr>
        <p:txBody>
          <a:bodyPr/>
          <a:lstStyle>
            <a:lvl1pPr algn="ctr">
              <a:defRPr>
                <a:solidFill>
                  <a:schemeClr val="bg1"/>
                </a:solidFill>
              </a:defRPr>
            </a:lvl1pPr>
          </a:lstStyle>
          <a:p>
            <a:r>
              <a:rPr lang="en-US" dirty="0"/>
              <a:t>Logo</a:t>
            </a:r>
          </a:p>
        </p:txBody>
      </p:sp>
      <p:sp>
        <p:nvSpPr>
          <p:cNvPr id="53" name="Picture Placeholder 33">
            <a:extLst>
              <a:ext uri="{FF2B5EF4-FFF2-40B4-BE49-F238E27FC236}">
                <a16:creationId xmlns:a16="http://schemas.microsoft.com/office/drawing/2014/main" id="{3DDE1BFA-D67A-1301-FAAA-0FF7DBA6DE10}"/>
              </a:ext>
            </a:extLst>
          </p:cNvPr>
          <p:cNvSpPr>
            <a:spLocks noGrp="1"/>
          </p:cNvSpPr>
          <p:nvPr>
            <p:ph type="pic" sz="quarter" idx="20" hasCustomPrompt="1"/>
          </p:nvPr>
        </p:nvSpPr>
        <p:spPr>
          <a:xfrm>
            <a:off x="1016001" y="8260629"/>
            <a:ext cx="3258730" cy="1754930"/>
          </a:xfrm>
          <a:prstGeom prst="rect">
            <a:avLst/>
          </a:prstGeom>
          <a:noFill/>
        </p:spPr>
        <p:txBody>
          <a:bodyPr/>
          <a:lstStyle>
            <a:lvl1pPr algn="ctr">
              <a:defRPr>
                <a:solidFill>
                  <a:schemeClr val="bg1"/>
                </a:solidFill>
              </a:defRPr>
            </a:lvl1pPr>
          </a:lstStyle>
          <a:p>
            <a:r>
              <a:rPr lang="en-US" dirty="0"/>
              <a:t>Logo</a:t>
            </a:r>
          </a:p>
        </p:txBody>
      </p:sp>
      <p:sp>
        <p:nvSpPr>
          <p:cNvPr id="54" name="Picture Placeholder 33">
            <a:extLst>
              <a:ext uri="{FF2B5EF4-FFF2-40B4-BE49-F238E27FC236}">
                <a16:creationId xmlns:a16="http://schemas.microsoft.com/office/drawing/2014/main" id="{DEFCE7F5-3B26-9850-246D-CD67B73495E8}"/>
              </a:ext>
            </a:extLst>
          </p:cNvPr>
          <p:cNvSpPr>
            <a:spLocks noGrp="1"/>
          </p:cNvSpPr>
          <p:nvPr>
            <p:ph type="pic" sz="quarter" idx="21" hasCustomPrompt="1"/>
          </p:nvPr>
        </p:nvSpPr>
        <p:spPr>
          <a:xfrm>
            <a:off x="5529747" y="8260629"/>
            <a:ext cx="3258730" cy="1754930"/>
          </a:xfrm>
          <a:prstGeom prst="rect">
            <a:avLst/>
          </a:prstGeom>
          <a:noFill/>
        </p:spPr>
        <p:txBody>
          <a:bodyPr/>
          <a:lstStyle>
            <a:lvl1pPr algn="ctr">
              <a:defRPr>
                <a:solidFill>
                  <a:schemeClr val="bg1"/>
                </a:solidFill>
              </a:defRPr>
            </a:lvl1pPr>
          </a:lstStyle>
          <a:p>
            <a:r>
              <a:rPr lang="en-US" dirty="0"/>
              <a:t>Logo</a:t>
            </a:r>
          </a:p>
        </p:txBody>
      </p:sp>
      <p:sp>
        <p:nvSpPr>
          <p:cNvPr id="55" name="Picture Placeholder 33">
            <a:extLst>
              <a:ext uri="{FF2B5EF4-FFF2-40B4-BE49-F238E27FC236}">
                <a16:creationId xmlns:a16="http://schemas.microsoft.com/office/drawing/2014/main" id="{EAB1C124-3E4E-9180-7BCB-D2CE29088D17}"/>
              </a:ext>
            </a:extLst>
          </p:cNvPr>
          <p:cNvSpPr>
            <a:spLocks noGrp="1"/>
          </p:cNvSpPr>
          <p:nvPr>
            <p:ph type="pic" sz="quarter" idx="22" hasCustomPrompt="1"/>
          </p:nvPr>
        </p:nvSpPr>
        <p:spPr>
          <a:xfrm>
            <a:off x="10043493" y="8260629"/>
            <a:ext cx="3258730" cy="1754930"/>
          </a:xfrm>
          <a:prstGeom prst="rect">
            <a:avLst/>
          </a:prstGeom>
          <a:noFill/>
        </p:spPr>
        <p:txBody>
          <a:bodyPr/>
          <a:lstStyle>
            <a:lvl1pPr algn="ctr">
              <a:defRPr>
                <a:solidFill>
                  <a:schemeClr val="bg1"/>
                </a:solidFill>
              </a:defRPr>
            </a:lvl1pPr>
          </a:lstStyle>
          <a:p>
            <a:r>
              <a:rPr lang="en-US" dirty="0"/>
              <a:t>Logo</a:t>
            </a:r>
          </a:p>
        </p:txBody>
      </p:sp>
      <p:sp>
        <p:nvSpPr>
          <p:cNvPr id="56" name="Picture Placeholder 33">
            <a:extLst>
              <a:ext uri="{FF2B5EF4-FFF2-40B4-BE49-F238E27FC236}">
                <a16:creationId xmlns:a16="http://schemas.microsoft.com/office/drawing/2014/main" id="{93A62690-EB1A-B211-7AE7-A6C574D87F03}"/>
              </a:ext>
            </a:extLst>
          </p:cNvPr>
          <p:cNvSpPr>
            <a:spLocks noGrp="1"/>
          </p:cNvSpPr>
          <p:nvPr>
            <p:ph type="pic" sz="quarter" idx="23" hasCustomPrompt="1"/>
          </p:nvPr>
        </p:nvSpPr>
        <p:spPr>
          <a:xfrm>
            <a:off x="14557238" y="8260629"/>
            <a:ext cx="3258730" cy="1754930"/>
          </a:xfrm>
          <a:prstGeom prst="rect">
            <a:avLst/>
          </a:prstGeom>
          <a:noFill/>
        </p:spPr>
        <p:txBody>
          <a:bodyPr/>
          <a:lstStyle>
            <a:lvl1pPr algn="ctr">
              <a:defRPr>
                <a:solidFill>
                  <a:schemeClr val="bg1"/>
                </a:solidFill>
              </a:defRPr>
            </a:lvl1pPr>
          </a:lstStyle>
          <a:p>
            <a:r>
              <a:rPr lang="en-US" dirty="0"/>
              <a:t>Logo</a:t>
            </a:r>
          </a:p>
        </p:txBody>
      </p:sp>
      <p:sp>
        <p:nvSpPr>
          <p:cNvPr id="59" name="Picture Placeholder 33">
            <a:extLst>
              <a:ext uri="{FF2B5EF4-FFF2-40B4-BE49-F238E27FC236}">
                <a16:creationId xmlns:a16="http://schemas.microsoft.com/office/drawing/2014/main" id="{E9FCC26B-BD60-889D-01E5-5EDD00E0FE86}"/>
              </a:ext>
            </a:extLst>
          </p:cNvPr>
          <p:cNvSpPr>
            <a:spLocks noGrp="1"/>
          </p:cNvSpPr>
          <p:nvPr>
            <p:ph type="pic" sz="quarter" idx="25" hasCustomPrompt="1"/>
          </p:nvPr>
        </p:nvSpPr>
        <p:spPr>
          <a:xfrm>
            <a:off x="1016001" y="10380177"/>
            <a:ext cx="3258730" cy="1754930"/>
          </a:xfrm>
          <a:prstGeom prst="rect">
            <a:avLst/>
          </a:prstGeom>
          <a:noFill/>
        </p:spPr>
        <p:txBody>
          <a:bodyPr/>
          <a:lstStyle>
            <a:lvl1pPr algn="ctr">
              <a:defRPr>
                <a:solidFill>
                  <a:schemeClr val="bg1"/>
                </a:solidFill>
              </a:defRPr>
            </a:lvl1pPr>
          </a:lstStyle>
          <a:p>
            <a:r>
              <a:rPr lang="en-US" dirty="0"/>
              <a:t>Logo</a:t>
            </a:r>
          </a:p>
        </p:txBody>
      </p:sp>
      <p:sp>
        <p:nvSpPr>
          <p:cNvPr id="60" name="Picture Placeholder 33">
            <a:extLst>
              <a:ext uri="{FF2B5EF4-FFF2-40B4-BE49-F238E27FC236}">
                <a16:creationId xmlns:a16="http://schemas.microsoft.com/office/drawing/2014/main" id="{8BB6C04A-5B66-3B6E-2D38-A562A3ED3451}"/>
              </a:ext>
            </a:extLst>
          </p:cNvPr>
          <p:cNvSpPr>
            <a:spLocks noGrp="1"/>
          </p:cNvSpPr>
          <p:nvPr>
            <p:ph type="pic" sz="quarter" idx="26" hasCustomPrompt="1"/>
          </p:nvPr>
        </p:nvSpPr>
        <p:spPr>
          <a:xfrm>
            <a:off x="5529747" y="10380177"/>
            <a:ext cx="3258730" cy="1754930"/>
          </a:xfrm>
          <a:prstGeom prst="rect">
            <a:avLst/>
          </a:prstGeom>
          <a:noFill/>
        </p:spPr>
        <p:txBody>
          <a:bodyPr/>
          <a:lstStyle>
            <a:lvl1pPr algn="ctr">
              <a:defRPr>
                <a:solidFill>
                  <a:schemeClr val="bg1"/>
                </a:solidFill>
              </a:defRPr>
            </a:lvl1pPr>
          </a:lstStyle>
          <a:p>
            <a:r>
              <a:rPr lang="en-US" dirty="0"/>
              <a:t>Logo</a:t>
            </a:r>
          </a:p>
        </p:txBody>
      </p:sp>
      <p:sp>
        <p:nvSpPr>
          <p:cNvPr id="61" name="Picture Placeholder 33">
            <a:extLst>
              <a:ext uri="{FF2B5EF4-FFF2-40B4-BE49-F238E27FC236}">
                <a16:creationId xmlns:a16="http://schemas.microsoft.com/office/drawing/2014/main" id="{DE12FE28-2B1C-5163-A522-3238BC9E8175}"/>
              </a:ext>
            </a:extLst>
          </p:cNvPr>
          <p:cNvSpPr>
            <a:spLocks noGrp="1"/>
          </p:cNvSpPr>
          <p:nvPr>
            <p:ph type="pic" sz="quarter" idx="27" hasCustomPrompt="1"/>
          </p:nvPr>
        </p:nvSpPr>
        <p:spPr>
          <a:xfrm>
            <a:off x="10043493" y="10380177"/>
            <a:ext cx="3258730" cy="1754930"/>
          </a:xfrm>
          <a:prstGeom prst="rect">
            <a:avLst/>
          </a:prstGeom>
          <a:noFill/>
        </p:spPr>
        <p:txBody>
          <a:bodyPr/>
          <a:lstStyle>
            <a:lvl1pPr algn="ctr">
              <a:defRPr>
                <a:solidFill>
                  <a:schemeClr val="bg1"/>
                </a:solidFill>
              </a:defRPr>
            </a:lvl1pPr>
          </a:lstStyle>
          <a:p>
            <a:r>
              <a:rPr lang="en-US" dirty="0"/>
              <a:t>Logo</a:t>
            </a:r>
          </a:p>
        </p:txBody>
      </p:sp>
      <p:sp>
        <p:nvSpPr>
          <p:cNvPr id="62" name="Picture Placeholder 33">
            <a:extLst>
              <a:ext uri="{FF2B5EF4-FFF2-40B4-BE49-F238E27FC236}">
                <a16:creationId xmlns:a16="http://schemas.microsoft.com/office/drawing/2014/main" id="{EF3C9333-4AAE-20AE-0161-9F08827B6E9F}"/>
              </a:ext>
            </a:extLst>
          </p:cNvPr>
          <p:cNvSpPr>
            <a:spLocks noGrp="1"/>
          </p:cNvSpPr>
          <p:nvPr>
            <p:ph type="pic" sz="quarter" idx="28" hasCustomPrompt="1"/>
          </p:nvPr>
        </p:nvSpPr>
        <p:spPr>
          <a:xfrm>
            <a:off x="14557238" y="10380177"/>
            <a:ext cx="3258730" cy="1754930"/>
          </a:xfrm>
          <a:prstGeom prst="rect">
            <a:avLst/>
          </a:prstGeom>
          <a:noFill/>
        </p:spPr>
        <p:txBody>
          <a:bodyPr/>
          <a:lstStyle>
            <a:lvl1pPr algn="ctr">
              <a:defRPr>
                <a:solidFill>
                  <a:schemeClr val="bg1"/>
                </a:solidFill>
              </a:defRPr>
            </a:lvl1pPr>
          </a:lstStyle>
          <a:p>
            <a:r>
              <a:rPr lang="en-US" dirty="0"/>
              <a:t>Logo</a:t>
            </a:r>
          </a:p>
        </p:txBody>
      </p:sp>
      <p:sp>
        <p:nvSpPr>
          <p:cNvPr id="5" name="Picture Placeholder 33">
            <a:extLst>
              <a:ext uri="{FF2B5EF4-FFF2-40B4-BE49-F238E27FC236}">
                <a16:creationId xmlns:a16="http://schemas.microsoft.com/office/drawing/2014/main" id="{EBD425E0-0EE1-6F6E-7621-0E9782E51E71}"/>
              </a:ext>
            </a:extLst>
          </p:cNvPr>
          <p:cNvSpPr>
            <a:spLocks noGrp="1"/>
          </p:cNvSpPr>
          <p:nvPr>
            <p:ph type="pic" sz="quarter" idx="30" hasCustomPrompt="1"/>
          </p:nvPr>
        </p:nvSpPr>
        <p:spPr>
          <a:xfrm>
            <a:off x="19070984" y="4131521"/>
            <a:ext cx="3258730" cy="1754930"/>
          </a:xfrm>
          <a:prstGeom prst="rect">
            <a:avLst/>
          </a:prstGeom>
          <a:noFill/>
        </p:spPr>
        <p:txBody>
          <a:bodyPr/>
          <a:lstStyle>
            <a:lvl1pPr algn="ctr">
              <a:defRPr>
                <a:solidFill>
                  <a:schemeClr val="bg1"/>
                </a:solidFill>
              </a:defRPr>
            </a:lvl1pPr>
          </a:lstStyle>
          <a:p>
            <a:r>
              <a:rPr lang="en-US" dirty="0"/>
              <a:t>Logo</a:t>
            </a:r>
          </a:p>
        </p:txBody>
      </p:sp>
      <p:sp>
        <p:nvSpPr>
          <p:cNvPr id="8" name="Picture Placeholder 33">
            <a:extLst>
              <a:ext uri="{FF2B5EF4-FFF2-40B4-BE49-F238E27FC236}">
                <a16:creationId xmlns:a16="http://schemas.microsoft.com/office/drawing/2014/main" id="{C242C3A1-0410-41A5-9418-B7AF9BCB7C0F}"/>
              </a:ext>
            </a:extLst>
          </p:cNvPr>
          <p:cNvSpPr>
            <a:spLocks noGrp="1"/>
          </p:cNvSpPr>
          <p:nvPr>
            <p:ph type="pic" sz="quarter" idx="32" hasCustomPrompt="1"/>
          </p:nvPr>
        </p:nvSpPr>
        <p:spPr>
          <a:xfrm>
            <a:off x="19070984" y="6209359"/>
            <a:ext cx="3258730" cy="1754930"/>
          </a:xfrm>
          <a:prstGeom prst="rect">
            <a:avLst/>
          </a:prstGeom>
          <a:noFill/>
        </p:spPr>
        <p:txBody>
          <a:bodyPr/>
          <a:lstStyle>
            <a:lvl1pPr algn="ctr">
              <a:defRPr>
                <a:solidFill>
                  <a:schemeClr val="bg1"/>
                </a:solidFill>
              </a:defRPr>
            </a:lvl1pPr>
          </a:lstStyle>
          <a:p>
            <a:r>
              <a:rPr lang="en-US" dirty="0"/>
              <a:t>Logo</a:t>
            </a:r>
          </a:p>
        </p:txBody>
      </p:sp>
      <p:sp>
        <p:nvSpPr>
          <p:cNvPr id="11" name="Picture Placeholder 33">
            <a:extLst>
              <a:ext uri="{FF2B5EF4-FFF2-40B4-BE49-F238E27FC236}">
                <a16:creationId xmlns:a16="http://schemas.microsoft.com/office/drawing/2014/main" id="{E535375C-7744-6C8D-1751-870BC7728C0B}"/>
              </a:ext>
            </a:extLst>
          </p:cNvPr>
          <p:cNvSpPr>
            <a:spLocks noGrp="1"/>
          </p:cNvSpPr>
          <p:nvPr>
            <p:ph type="pic" sz="quarter" idx="34" hasCustomPrompt="1"/>
          </p:nvPr>
        </p:nvSpPr>
        <p:spPr>
          <a:xfrm>
            <a:off x="19070984" y="8260629"/>
            <a:ext cx="3258730" cy="1754930"/>
          </a:xfrm>
          <a:prstGeom prst="rect">
            <a:avLst/>
          </a:prstGeom>
          <a:noFill/>
        </p:spPr>
        <p:txBody>
          <a:bodyPr/>
          <a:lstStyle>
            <a:lvl1pPr algn="ctr">
              <a:defRPr>
                <a:solidFill>
                  <a:schemeClr val="bg1"/>
                </a:solidFill>
              </a:defRPr>
            </a:lvl1pPr>
          </a:lstStyle>
          <a:p>
            <a:r>
              <a:rPr lang="en-US" dirty="0"/>
              <a:t>Logo</a:t>
            </a:r>
          </a:p>
        </p:txBody>
      </p:sp>
      <p:sp>
        <p:nvSpPr>
          <p:cNvPr id="13" name="Picture Placeholder 33">
            <a:extLst>
              <a:ext uri="{FF2B5EF4-FFF2-40B4-BE49-F238E27FC236}">
                <a16:creationId xmlns:a16="http://schemas.microsoft.com/office/drawing/2014/main" id="{408ED02A-01CA-DBAC-67E0-14CA6A54F8A9}"/>
              </a:ext>
            </a:extLst>
          </p:cNvPr>
          <p:cNvSpPr>
            <a:spLocks noGrp="1"/>
          </p:cNvSpPr>
          <p:nvPr>
            <p:ph type="pic" sz="quarter" idx="36" hasCustomPrompt="1"/>
          </p:nvPr>
        </p:nvSpPr>
        <p:spPr>
          <a:xfrm>
            <a:off x="19070984" y="10380177"/>
            <a:ext cx="3258730" cy="1754930"/>
          </a:xfrm>
          <a:prstGeom prst="rect">
            <a:avLst/>
          </a:prstGeom>
          <a:noFill/>
        </p:spPr>
        <p:txBody>
          <a:bodyPr/>
          <a:lstStyle>
            <a:lvl1pPr algn="ctr">
              <a:defRPr>
                <a:solidFill>
                  <a:schemeClr val="bg1"/>
                </a:solidFill>
              </a:defRPr>
            </a:lvl1pPr>
          </a:lstStyle>
          <a:p>
            <a:r>
              <a:rPr lang="en-US" dirty="0"/>
              <a:t>Logo</a:t>
            </a:r>
          </a:p>
        </p:txBody>
      </p:sp>
      <p:sp>
        <p:nvSpPr>
          <p:cNvPr id="2" name="Title 1">
            <a:extLst>
              <a:ext uri="{FF2B5EF4-FFF2-40B4-BE49-F238E27FC236}">
                <a16:creationId xmlns:a16="http://schemas.microsoft.com/office/drawing/2014/main" id="{AE58C2BE-2AF4-39BD-5F82-0FB2F7970C17}"/>
              </a:ext>
            </a:extLst>
          </p:cNvPr>
          <p:cNvSpPr>
            <a:spLocks noGrp="1"/>
          </p:cNvSpPr>
          <p:nvPr>
            <p:ph type="title" hasCustomPrompt="1"/>
          </p:nvPr>
        </p:nvSpPr>
        <p:spPr>
          <a:xfrm>
            <a:off x="1087425" y="1479002"/>
            <a:ext cx="15763661"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A logo wall title goes here</a:t>
            </a:r>
          </a:p>
        </p:txBody>
      </p:sp>
      <p:pic>
        <p:nvPicPr>
          <p:cNvPr id="3" name="Picture 2" descr="A black and gold pattern&#10;&#10;Description automatically generated">
            <a:extLst>
              <a:ext uri="{FF2B5EF4-FFF2-40B4-BE49-F238E27FC236}">
                <a16:creationId xmlns:a16="http://schemas.microsoft.com/office/drawing/2014/main" id="{7B97BBC2-87E3-7872-569C-E24BE7E91C65}"/>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a:stretch/>
        </p:blipFill>
        <p:spPr>
          <a:xfrm rot="5400000" flipH="1">
            <a:off x="16306772" y="-3366632"/>
            <a:ext cx="4713774" cy="11447031"/>
          </a:xfrm>
          <a:prstGeom prst="rect">
            <a:avLst/>
          </a:prstGeom>
        </p:spPr>
      </p:pic>
      <p:grpSp>
        <p:nvGrpSpPr>
          <p:cNvPr id="7" name="Group 6">
            <a:extLst>
              <a:ext uri="{FF2B5EF4-FFF2-40B4-BE49-F238E27FC236}">
                <a16:creationId xmlns:a16="http://schemas.microsoft.com/office/drawing/2014/main" id="{AC5CAB1A-FE94-ED67-4D0B-2E9DB0B78D68}"/>
              </a:ext>
            </a:extLst>
          </p:cNvPr>
          <p:cNvGrpSpPr/>
          <p:nvPr userDrawn="1"/>
        </p:nvGrpSpPr>
        <p:grpSpPr>
          <a:xfrm>
            <a:off x="18950097" y="0"/>
            <a:ext cx="5437078" cy="3623944"/>
            <a:chOff x="16909472" y="-81962"/>
            <a:chExt cx="6154593" cy="4102185"/>
          </a:xfrm>
        </p:grpSpPr>
        <p:pic>
          <p:nvPicPr>
            <p:cNvPr id="4" name="Graphic 3">
              <a:extLst>
                <a:ext uri="{FF2B5EF4-FFF2-40B4-BE49-F238E27FC236}">
                  <a16:creationId xmlns:a16="http://schemas.microsoft.com/office/drawing/2014/main" id="{79118553-2291-C54B-52FA-DC2799A839FC}"/>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7523" r="15722"/>
            <a:stretch/>
          </p:blipFill>
          <p:spPr>
            <a:xfrm>
              <a:off x="16909472" y="-81962"/>
              <a:ext cx="6154593" cy="4102185"/>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3256D44A-1DEC-C701-5435-16C15581A0FB}"/>
                </a:ext>
              </a:extLst>
            </p:cNvPr>
            <p:cNvPicPr>
              <a:picLocks noChangeAspect="1"/>
            </p:cNvPicPr>
            <p:nvPr userDrawn="1"/>
          </p:nvPicPr>
          <p:blipFill rotWithShape="1">
            <a:blip r:embed="rId6">
              <a:alphaModFix amt="20000"/>
              <a:extLst>
                <a:ext uri="{28A0092B-C50C-407E-A947-70E740481C1C}">
                  <a14:useLocalDpi xmlns:a14="http://schemas.microsoft.com/office/drawing/2010/main"/>
                </a:ext>
              </a:extLst>
            </a:blip>
            <a:srcRect/>
            <a:stretch/>
          </p:blipFill>
          <p:spPr>
            <a:xfrm>
              <a:off x="16909472" y="-81962"/>
              <a:ext cx="6154593" cy="4102185"/>
            </a:xfrm>
            <a:prstGeom prst="rect">
              <a:avLst/>
            </a:prstGeom>
          </p:spPr>
        </p:pic>
      </p:grpSp>
    </p:spTree>
    <p:extLst>
      <p:ext uri="{BB962C8B-B14F-4D97-AF65-F5344CB8AC3E}">
        <p14:creationId xmlns:p14="http://schemas.microsoft.com/office/powerpoint/2010/main" val="323513089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 Logo Wall-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34" name="Picture Placeholder 33">
            <a:extLst>
              <a:ext uri="{FF2B5EF4-FFF2-40B4-BE49-F238E27FC236}">
                <a16:creationId xmlns:a16="http://schemas.microsoft.com/office/drawing/2014/main" id="{07753DCF-8F63-912D-67D5-2B1A18300394}"/>
              </a:ext>
            </a:extLst>
          </p:cNvPr>
          <p:cNvSpPr>
            <a:spLocks noGrp="1"/>
          </p:cNvSpPr>
          <p:nvPr>
            <p:ph type="pic" sz="quarter" idx="10" hasCustomPrompt="1"/>
          </p:nvPr>
        </p:nvSpPr>
        <p:spPr>
          <a:xfrm>
            <a:off x="1015999" y="4417281"/>
            <a:ext cx="3734836" cy="1958806"/>
          </a:xfrm>
          <a:prstGeom prst="rect">
            <a:avLst/>
          </a:prstGeom>
          <a:noFill/>
        </p:spPr>
        <p:txBody>
          <a:bodyPr/>
          <a:lstStyle>
            <a:lvl1pPr algn="ctr">
              <a:defRPr>
                <a:solidFill>
                  <a:schemeClr val="bg1"/>
                </a:solidFill>
              </a:defRPr>
            </a:lvl1pPr>
          </a:lstStyle>
          <a:p>
            <a:r>
              <a:rPr lang="en-US" dirty="0"/>
              <a:t>Logo</a:t>
            </a:r>
          </a:p>
        </p:txBody>
      </p:sp>
      <p:sp>
        <p:nvSpPr>
          <p:cNvPr id="35" name="Picture Placeholder 33">
            <a:extLst>
              <a:ext uri="{FF2B5EF4-FFF2-40B4-BE49-F238E27FC236}">
                <a16:creationId xmlns:a16="http://schemas.microsoft.com/office/drawing/2014/main" id="{C83B936E-9C1A-1301-31A0-9CE0A3AC79EA}"/>
              </a:ext>
            </a:extLst>
          </p:cNvPr>
          <p:cNvSpPr>
            <a:spLocks noGrp="1"/>
          </p:cNvSpPr>
          <p:nvPr>
            <p:ph type="pic" sz="quarter" idx="11" hasCustomPrompt="1"/>
          </p:nvPr>
        </p:nvSpPr>
        <p:spPr>
          <a:xfrm>
            <a:off x="5529745" y="4417281"/>
            <a:ext cx="3734836" cy="1958806"/>
          </a:xfrm>
          <a:prstGeom prst="rect">
            <a:avLst/>
          </a:prstGeom>
          <a:noFill/>
        </p:spPr>
        <p:txBody>
          <a:bodyPr/>
          <a:lstStyle>
            <a:lvl1pPr algn="ctr">
              <a:defRPr>
                <a:solidFill>
                  <a:schemeClr val="bg1"/>
                </a:solidFill>
              </a:defRPr>
            </a:lvl1pPr>
          </a:lstStyle>
          <a:p>
            <a:r>
              <a:rPr lang="en-US" dirty="0"/>
              <a:t>Logo</a:t>
            </a:r>
          </a:p>
        </p:txBody>
      </p:sp>
      <p:sp>
        <p:nvSpPr>
          <p:cNvPr id="36" name="Picture Placeholder 33">
            <a:extLst>
              <a:ext uri="{FF2B5EF4-FFF2-40B4-BE49-F238E27FC236}">
                <a16:creationId xmlns:a16="http://schemas.microsoft.com/office/drawing/2014/main" id="{B122E120-501E-05BE-C89D-63157D03A40C}"/>
              </a:ext>
            </a:extLst>
          </p:cNvPr>
          <p:cNvSpPr>
            <a:spLocks noGrp="1"/>
          </p:cNvSpPr>
          <p:nvPr>
            <p:ph type="pic" sz="quarter" idx="12" hasCustomPrompt="1"/>
          </p:nvPr>
        </p:nvSpPr>
        <p:spPr>
          <a:xfrm>
            <a:off x="10043491" y="4417281"/>
            <a:ext cx="3734836" cy="1958806"/>
          </a:xfrm>
          <a:prstGeom prst="rect">
            <a:avLst/>
          </a:prstGeom>
          <a:noFill/>
        </p:spPr>
        <p:txBody>
          <a:bodyPr/>
          <a:lstStyle>
            <a:lvl1pPr algn="ctr">
              <a:defRPr>
                <a:solidFill>
                  <a:schemeClr val="bg1"/>
                </a:solidFill>
              </a:defRPr>
            </a:lvl1pPr>
          </a:lstStyle>
          <a:p>
            <a:r>
              <a:rPr lang="en-US" dirty="0"/>
              <a:t>Logo</a:t>
            </a:r>
          </a:p>
        </p:txBody>
      </p:sp>
      <p:sp>
        <p:nvSpPr>
          <p:cNvPr id="37" name="Picture Placeholder 33">
            <a:extLst>
              <a:ext uri="{FF2B5EF4-FFF2-40B4-BE49-F238E27FC236}">
                <a16:creationId xmlns:a16="http://schemas.microsoft.com/office/drawing/2014/main" id="{3D09DA03-74A0-CEA7-7224-917E0A53BFCE}"/>
              </a:ext>
            </a:extLst>
          </p:cNvPr>
          <p:cNvSpPr>
            <a:spLocks noGrp="1"/>
          </p:cNvSpPr>
          <p:nvPr>
            <p:ph type="pic" sz="quarter" idx="13" hasCustomPrompt="1"/>
          </p:nvPr>
        </p:nvSpPr>
        <p:spPr>
          <a:xfrm>
            <a:off x="14557236" y="4417281"/>
            <a:ext cx="3734836" cy="1958806"/>
          </a:xfrm>
          <a:prstGeom prst="rect">
            <a:avLst/>
          </a:prstGeom>
          <a:noFill/>
        </p:spPr>
        <p:txBody>
          <a:bodyPr/>
          <a:lstStyle>
            <a:lvl1pPr algn="ctr">
              <a:defRPr>
                <a:solidFill>
                  <a:schemeClr val="bg1"/>
                </a:solidFill>
              </a:defRPr>
            </a:lvl1pPr>
          </a:lstStyle>
          <a:p>
            <a:r>
              <a:rPr lang="en-US" dirty="0"/>
              <a:t>Logo</a:t>
            </a:r>
          </a:p>
        </p:txBody>
      </p:sp>
      <p:sp>
        <p:nvSpPr>
          <p:cNvPr id="38" name="Picture Placeholder 33">
            <a:extLst>
              <a:ext uri="{FF2B5EF4-FFF2-40B4-BE49-F238E27FC236}">
                <a16:creationId xmlns:a16="http://schemas.microsoft.com/office/drawing/2014/main" id="{AAC4FB70-0E74-881C-ADE6-EC1BA7A3068F}"/>
              </a:ext>
            </a:extLst>
          </p:cNvPr>
          <p:cNvSpPr>
            <a:spLocks noGrp="1"/>
          </p:cNvSpPr>
          <p:nvPr>
            <p:ph type="pic" sz="quarter" idx="14" hasCustomPrompt="1"/>
          </p:nvPr>
        </p:nvSpPr>
        <p:spPr>
          <a:xfrm>
            <a:off x="19070982" y="4417281"/>
            <a:ext cx="3734836" cy="1958806"/>
          </a:xfrm>
          <a:prstGeom prst="rect">
            <a:avLst/>
          </a:prstGeom>
          <a:noFill/>
        </p:spPr>
        <p:txBody>
          <a:bodyPr/>
          <a:lstStyle>
            <a:lvl1pPr algn="ctr">
              <a:defRPr>
                <a:solidFill>
                  <a:schemeClr val="bg1"/>
                </a:solidFill>
              </a:defRPr>
            </a:lvl1pPr>
          </a:lstStyle>
          <a:p>
            <a:r>
              <a:rPr lang="en-US" dirty="0"/>
              <a:t>Logo</a:t>
            </a:r>
          </a:p>
        </p:txBody>
      </p:sp>
      <p:sp>
        <p:nvSpPr>
          <p:cNvPr id="2" name="Picture Placeholder 33">
            <a:extLst>
              <a:ext uri="{FF2B5EF4-FFF2-40B4-BE49-F238E27FC236}">
                <a16:creationId xmlns:a16="http://schemas.microsoft.com/office/drawing/2014/main" id="{159BB0BA-9C04-0C9A-3BF9-B86760985EB2}"/>
              </a:ext>
            </a:extLst>
          </p:cNvPr>
          <p:cNvSpPr>
            <a:spLocks noGrp="1"/>
          </p:cNvSpPr>
          <p:nvPr>
            <p:ph type="pic" sz="quarter" idx="15" hasCustomPrompt="1"/>
          </p:nvPr>
        </p:nvSpPr>
        <p:spPr>
          <a:xfrm>
            <a:off x="1083232" y="6858001"/>
            <a:ext cx="3734836" cy="1958806"/>
          </a:xfrm>
          <a:prstGeom prst="rect">
            <a:avLst/>
          </a:prstGeom>
          <a:noFill/>
        </p:spPr>
        <p:txBody>
          <a:bodyPr/>
          <a:lstStyle>
            <a:lvl1pPr algn="ctr">
              <a:defRPr>
                <a:solidFill>
                  <a:schemeClr val="bg1"/>
                </a:solidFill>
              </a:defRPr>
            </a:lvl1pPr>
          </a:lstStyle>
          <a:p>
            <a:r>
              <a:rPr lang="en-US" dirty="0"/>
              <a:t>Logo</a:t>
            </a:r>
          </a:p>
        </p:txBody>
      </p:sp>
      <p:sp>
        <p:nvSpPr>
          <p:cNvPr id="3" name="Picture Placeholder 33">
            <a:extLst>
              <a:ext uri="{FF2B5EF4-FFF2-40B4-BE49-F238E27FC236}">
                <a16:creationId xmlns:a16="http://schemas.microsoft.com/office/drawing/2014/main" id="{9A43FA01-F9FC-179A-CEEE-3F966738F388}"/>
              </a:ext>
            </a:extLst>
          </p:cNvPr>
          <p:cNvSpPr>
            <a:spLocks noGrp="1"/>
          </p:cNvSpPr>
          <p:nvPr>
            <p:ph type="pic" sz="quarter" idx="16" hasCustomPrompt="1"/>
          </p:nvPr>
        </p:nvSpPr>
        <p:spPr>
          <a:xfrm>
            <a:off x="5596978" y="6858001"/>
            <a:ext cx="3734836" cy="1958806"/>
          </a:xfrm>
          <a:prstGeom prst="rect">
            <a:avLst/>
          </a:prstGeom>
          <a:noFill/>
        </p:spPr>
        <p:txBody>
          <a:bodyPr/>
          <a:lstStyle>
            <a:lvl1pPr algn="ctr">
              <a:defRPr>
                <a:solidFill>
                  <a:schemeClr val="bg1"/>
                </a:solidFill>
              </a:defRPr>
            </a:lvl1pPr>
          </a:lstStyle>
          <a:p>
            <a:r>
              <a:rPr lang="en-US" dirty="0"/>
              <a:t>Logo</a:t>
            </a:r>
          </a:p>
        </p:txBody>
      </p:sp>
      <p:sp>
        <p:nvSpPr>
          <p:cNvPr id="5" name="Picture Placeholder 33">
            <a:extLst>
              <a:ext uri="{FF2B5EF4-FFF2-40B4-BE49-F238E27FC236}">
                <a16:creationId xmlns:a16="http://schemas.microsoft.com/office/drawing/2014/main" id="{DF2B971B-B9D2-0CBD-52CD-11E7AEDB0BE3}"/>
              </a:ext>
            </a:extLst>
          </p:cNvPr>
          <p:cNvSpPr>
            <a:spLocks noGrp="1"/>
          </p:cNvSpPr>
          <p:nvPr>
            <p:ph type="pic" sz="quarter" idx="17" hasCustomPrompt="1"/>
          </p:nvPr>
        </p:nvSpPr>
        <p:spPr>
          <a:xfrm>
            <a:off x="10110723" y="6858001"/>
            <a:ext cx="3734836" cy="1958806"/>
          </a:xfrm>
          <a:prstGeom prst="rect">
            <a:avLst/>
          </a:prstGeom>
          <a:noFill/>
        </p:spPr>
        <p:txBody>
          <a:bodyPr/>
          <a:lstStyle>
            <a:lvl1pPr algn="ctr">
              <a:defRPr>
                <a:solidFill>
                  <a:schemeClr val="bg1"/>
                </a:solidFill>
              </a:defRPr>
            </a:lvl1pPr>
          </a:lstStyle>
          <a:p>
            <a:r>
              <a:rPr lang="en-US" dirty="0"/>
              <a:t>Logo</a:t>
            </a:r>
          </a:p>
        </p:txBody>
      </p:sp>
      <p:sp>
        <p:nvSpPr>
          <p:cNvPr id="7" name="Picture Placeholder 33">
            <a:extLst>
              <a:ext uri="{FF2B5EF4-FFF2-40B4-BE49-F238E27FC236}">
                <a16:creationId xmlns:a16="http://schemas.microsoft.com/office/drawing/2014/main" id="{3FE3D6F2-31DB-0CB6-4926-189A07CAD408}"/>
              </a:ext>
            </a:extLst>
          </p:cNvPr>
          <p:cNvSpPr>
            <a:spLocks noGrp="1"/>
          </p:cNvSpPr>
          <p:nvPr>
            <p:ph type="pic" sz="quarter" idx="18" hasCustomPrompt="1"/>
          </p:nvPr>
        </p:nvSpPr>
        <p:spPr>
          <a:xfrm>
            <a:off x="14624469" y="6858001"/>
            <a:ext cx="3734836" cy="1958806"/>
          </a:xfrm>
          <a:prstGeom prst="rect">
            <a:avLst/>
          </a:prstGeom>
          <a:noFill/>
        </p:spPr>
        <p:txBody>
          <a:bodyPr/>
          <a:lstStyle>
            <a:lvl1pPr algn="ctr">
              <a:defRPr>
                <a:solidFill>
                  <a:schemeClr val="bg1"/>
                </a:solidFill>
              </a:defRPr>
            </a:lvl1pPr>
          </a:lstStyle>
          <a:p>
            <a:r>
              <a:rPr lang="en-US" dirty="0"/>
              <a:t>Logo</a:t>
            </a:r>
          </a:p>
        </p:txBody>
      </p:sp>
      <p:sp>
        <p:nvSpPr>
          <p:cNvPr id="8" name="Picture Placeholder 33">
            <a:extLst>
              <a:ext uri="{FF2B5EF4-FFF2-40B4-BE49-F238E27FC236}">
                <a16:creationId xmlns:a16="http://schemas.microsoft.com/office/drawing/2014/main" id="{5B325C53-D4ED-A7B3-5B61-A44EA8063FBF}"/>
              </a:ext>
            </a:extLst>
          </p:cNvPr>
          <p:cNvSpPr>
            <a:spLocks noGrp="1"/>
          </p:cNvSpPr>
          <p:nvPr>
            <p:ph type="pic" sz="quarter" idx="19" hasCustomPrompt="1"/>
          </p:nvPr>
        </p:nvSpPr>
        <p:spPr>
          <a:xfrm>
            <a:off x="19138215" y="6858001"/>
            <a:ext cx="3734836" cy="1958806"/>
          </a:xfrm>
          <a:prstGeom prst="rect">
            <a:avLst/>
          </a:prstGeom>
          <a:noFill/>
        </p:spPr>
        <p:txBody>
          <a:bodyPr/>
          <a:lstStyle>
            <a:lvl1pPr algn="ctr">
              <a:defRPr>
                <a:solidFill>
                  <a:schemeClr val="bg1"/>
                </a:solidFill>
              </a:defRPr>
            </a:lvl1pPr>
          </a:lstStyle>
          <a:p>
            <a:r>
              <a:rPr lang="en-US" dirty="0"/>
              <a:t>Logo</a:t>
            </a:r>
          </a:p>
        </p:txBody>
      </p:sp>
      <p:sp>
        <p:nvSpPr>
          <p:cNvPr id="9" name="Picture Placeholder 33">
            <a:extLst>
              <a:ext uri="{FF2B5EF4-FFF2-40B4-BE49-F238E27FC236}">
                <a16:creationId xmlns:a16="http://schemas.microsoft.com/office/drawing/2014/main" id="{E2E96A5D-4013-5DB3-9714-52B4D401B7F6}"/>
              </a:ext>
            </a:extLst>
          </p:cNvPr>
          <p:cNvSpPr>
            <a:spLocks noGrp="1"/>
          </p:cNvSpPr>
          <p:nvPr>
            <p:ph type="pic" sz="quarter" idx="20" hasCustomPrompt="1"/>
          </p:nvPr>
        </p:nvSpPr>
        <p:spPr>
          <a:xfrm>
            <a:off x="1150465" y="9298721"/>
            <a:ext cx="3734836" cy="1958806"/>
          </a:xfrm>
          <a:prstGeom prst="rect">
            <a:avLst/>
          </a:prstGeom>
          <a:noFill/>
        </p:spPr>
        <p:txBody>
          <a:bodyPr/>
          <a:lstStyle>
            <a:lvl1pPr algn="ctr">
              <a:defRPr>
                <a:solidFill>
                  <a:schemeClr val="bg1"/>
                </a:solidFill>
              </a:defRPr>
            </a:lvl1pPr>
          </a:lstStyle>
          <a:p>
            <a:r>
              <a:rPr lang="en-US" dirty="0"/>
              <a:t>Logo</a:t>
            </a:r>
          </a:p>
        </p:txBody>
      </p:sp>
      <p:sp>
        <p:nvSpPr>
          <p:cNvPr id="11" name="Picture Placeholder 33">
            <a:extLst>
              <a:ext uri="{FF2B5EF4-FFF2-40B4-BE49-F238E27FC236}">
                <a16:creationId xmlns:a16="http://schemas.microsoft.com/office/drawing/2014/main" id="{6BB08AF9-9558-A2F5-4359-4AA2B63023D6}"/>
              </a:ext>
            </a:extLst>
          </p:cNvPr>
          <p:cNvSpPr>
            <a:spLocks noGrp="1"/>
          </p:cNvSpPr>
          <p:nvPr>
            <p:ph type="pic" sz="quarter" idx="21" hasCustomPrompt="1"/>
          </p:nvPr>
        </p:nvSpPr>
        <p:spPr>
          <a:xfrm>
            <a:off x="5664211" y="9298721"/>
            <a:ext cx="3734836" cy="1958806"/>
          </a:xfrm>
          <a:prstGeom prst="rect">
            <a:avLst/>
          </a:prstGeom>
          <a:noFill/>
        </p:spPr>
        <p:txBody>
          <a:bodyPr/>
          <a:lstStyle>
            <a:lvl1pPr algn="ctr">
              <a:defRPr>
                <a:solidFill>
                  <a:schemeClr val="bg1"/>
                </a:solidFill>
              </a:defRPr>
            </a:lvl1pPr>
          </a:lstStyle>
          <a:p>
            <a:r>
              <a:rPr lang="en-US" dirty="0"/>
              <a:t>Logo</a:t>
            </a:r>
          </a:p>
        </p:txBody>
      </p:sp>
      <p:sp>
        <p:nvSpPr>
          <p:cNvPr id="12" name="Picture Placeholder 33">
            <a:extLst>
              <a:ext uri="{FF2B5EF4-FFF2-40B4-BE49-F238E27FC236}">
                <a16:creationId xmlns:a16="http://schemas.microsoft.com/office/drawing/2014/main" id="{94355C77-74C4-F9D8-9238-5F8060748DC3}"/>
              </a:ext>
            </a:extLst>
          </p:cNvPr>
          <p:cNvSpPr>
            <a:spLocks noGrp="1"/>
          </p:cNvSpPr>
          <p:nvPr>
            <p:ph type="pic" sz="quarter" idx="22" hasCustomPrompt="1"/>
          </p:nvPr>
        </p:nvSpPr>
        <p:spPr>
          <a:xfrm>
            <a:off x="10177956" y="9298721"/>
            <a:ext cx="3734836" cy="1958806"/>
          </a:xfrm>
          <a:prstGeom prst="rect">
            <a:avLst/>
          </a:prstGeom>
          <a:noFill/>
        </p:spPr>
        <p:txBody>
          <a:bodyPr/>
          <a:lstStyle>
            <a:lvl1pPr algn="ctr">
              <a:defRPr>
                <a:solidFill>
                  <a:schemeClr val="bg1"/>
                </a:solidFill>
              </a:defRPr>
            </a:lvl1pPr>
          </a:lstStyle>
          <a:p>
            <a:r>
              <a:rPr lang="en-US" dirty="0"/>
              <a:t>Logo</a:t>
            </a:r>
          </a:p>
        </p:txBody>
      </p:sp>
      <p:sp>
        <p:nvSpPr>
          <p:cNvPr id="13" name="Picture Placeholder 33">
            <a:extLst>
              <a:ext uri="{FF2B5EF4-FFF2-40B4-BE49-F238E27FC236}">
                <a16:creationId xmlns:a16="http://schemas.microsoft.com/office/drawing/2014/main" id="{3F0C87E3-4961-5C1C-AFBE-DF7CF1610A35}"/>
              </a:ext>
            </a:extLst>
          </p:cNvPr>
          <p:cNvSpPr>
            <a:spLocks noGrp="1"/>
          </p:cNvSpPr>
          <p:nvPr>
            <p:ph type="pic" sz="quarter" idx="23" hasCustomPrompt="1"/>
          </p:nvPr>
        </p:nvSpPr>
        <p:spPr>
          <a:xfrm>
            <a:off x="14691702" y="9298721"/>
            <a:ext cx="3734836" cy="1958806"/>
          </a:xfrm>
          <a:prstGeom prst="rect">
            <a:avLst/>
          </a:prstGeom>
          <a:noFill/>
        </p:spPr>
        <p:txBody>
          <a:bodyPr/>
          <a:lstStyle>
            <a:lvl1pPr algn="ctr">
              <a:defRPr>
                <a:solidFill>
                  <a:schemeClr val="bg1"/>
                </a:solidFill>
              </a:defRPr>
            </a:lvl1pPr>
          </a:lstStyle>
          <a:p>
            <a:r>
              <a:rPr lang="en-US" dirty="0"/>
              <a:t>Logo</a:t>
            </a:r>
          </a:p>
        </p:txBody>
      </p:sp>
      <p:sp>
        <p:nvSpPr>
          <p:cNvPr id="14" name="Picture Placeholder 33">
            <a:extLst>
              <a:ext uri="{FF2B5EF4-FFF2-40B4-BE49-F238E27FC236}">
                <a16:creationId xmlns:a16="http://schemas.microsoft.com/office/drawing/2014/main" id="{E01A3E90-80E4-7FC0-9C8A-C778972E821D}"/>
              </a:ext>
            </a:extLst>
          </p:cNvPr>
          <p:cNvSpPr>
            <a:spLocks noGrp="1"/>
          </p:cNvSpPr>
          <p:nvPr>
            <p:ph type="pic" sz="quarter" idx="24" hasCustomPrompt="1"/>
          </p:nvPr>
        </p:nvSpPr>
        <p:spPr>
          <a:xfrm>
            <a:off x="19205448" y="9298721"/>
            <a:ext cx="3734836" cy="1958806"/>
          </a:xfrm>
          <a:prstGeom prst="rect">
            <a:avLst/>
          </a:prstGeom>
          <a:noFill/>
        </p:spPr>
        <p:txBody>
          <a:bodyPr/>
          <a:lstStyle>
            <a:lvl1pPr algn="ctr">
              <a:defRPr>
                <a:solidFill>
                  <a:schemeClr val="bg1"/>
                </a:solidFill>
              </a:defRPr>
            </a:lvl1pPr>
          </a:lstStyle>
          <a:p>
            <a:r>
              <a:rPr lang="en-US" dirty="0"/>
              <a:t>Logo</a:t>
            </a:r>
          </a:p>
        </p:txBody>
      </p:sp>
      <p:sp>
        <p:nvSpPr>
          <p:cNvPr id="19" name="Title 1">
            <a:extLst>
              <a:ext uri="{FF2B5EF4-FFF2-40B4-BE49-F238E27FC236}">
                <a16:creationId xmlns:a16="http://schemas.microsoft.com/office/drawing/2014/main" id="{7CEB13B1-FB87-FD79-4051-5F21627DFECC}"/>
              </a:ext>
            </a:extLst>
          </p:cNvPr>
          <p:cNvSpPr>
            <a:spLocks noGrp="1"/>
          </p:cNvSpPr>
          <p:nvPr>
            <p:ph type="title" hasCustomPrompt="1"/>
          </p:nvPr>
        </p:nvSpPr>
        <p:spPr>
          <a:xfrm>
            <a:off x="1087425" y="1479002"/>
            <a:ext cx="15763661"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A logo wall title goes here</a:t>
            </a:r>
          </a:p>
        </p:txBody>
      </p:sp>
      <p:pic>
        <p:nvPicPr>
          <p:cNvPr id="4" name="Picture 3" descr="A black and gold pattern&#10;&#10;Description automatically generated">
            <a:extLst>
              <a:ext uri="{FF2B5EF4-FFF2-40B4-BE49-F238E27FC236}">
                <a16:creationId xmlns:a16="http://schemas.microsoft.com/office/drawing/2014/main" id="{A2913418-E517-DDC5-642E-DF83F1B7BAA4}"/>
              </a:ext>
            </a:extLst>
          </p:cNvPr>
          <p:cNvPicPr>
            <a:picLocks noChangeAspect="1"/>
          </p:cNvPicPr>
          <p:nvPr userDrawn="1"/>
        </p:nvPicPr>
        <p:blipFill rotWithShape="1">
          <a:blip r:embed="rId3">
            <a:alphaModFix amt="20000"/>
            <a:extLst>
              <a:ext uri="{28A0092B-C50C-407E-A947-70E740481C1C}">
                <a14:useLocalDpi xmlns:a14="http://schemas.microsoft.com/office/drawing/2010/main"/>
              </a:ext>
            </a:extLst>
          </a:blip>
          <a:srcRect/>
          <a:stretch/>
        </p:blipFill>
        <p:spPr>
          <a:xfrm rot="5400000" flipH="1">
            <a:off x="16306772" y="-3366632"/>
            <a:ext cx="4713774" cy="11447031"/>
          </a:xfrm>
          <a:prstGeom prst="rect">
            <a:avLst/>
          </a:prstGeom>
        </p:spPr>
      </p:pic>
      <p:grpSp>
        <p:nvGrpSpPr>
          <p:cNvPr id="20" name="Group 19">
            <a:extLst>
              <a:ext uri="{FF2B5EF4-FFF2-40B4-BE49-F238E27FC236}">
                <a16:creationId xmlns:a16="http://schemas.microsoft.com/office/drawing/2014/main" id="{6419C3AA-C3BE-DE80-184C-9E677AC8C0E7}"/>
              </a:ext>
            </a:extLst>
          </p:cNvPr>
          <p:cNvGrpSpPr/>
          <p:nvPr userDrawn="1"/>
        </p:nvGrpSpPr>
        <p:grpSpPr>
          <a:xfrm>
            <a:off x="18950097" y="0"/>
            <a:ext cx="5437078" cy="3623944"/>
            <a:chOff x="16909472" y="-81962"/>
            <a:chExt cx="6154593" cy="4102185"/>
          </a:xfrm>
        </p:grpSpPr>
        <p:pic>
          <p:nvPicPr>
            <p:cNvPr id="21" name="Graphic 20">
              <a:extLst>
                <a:ext uri="{FF2B5EF4-FFF2-40B4-BE49-F238E27FC236}">
                  <a16:creationId xmlns:a16="http://schemas.microsoft.com/office/drawing/2014/main" id="{CB216C9B-17D9-3D74-A2DC-C68BEEA7C9F3}"/>
                </a:ext>
              </a:extLst>
            </p:cNvPr>
            <p:cNvPicPr>
              <a:picLocks noChangeAspect="1"/>
            </p:cNvPicPr>
            <p:nvPr userDrawn="1"/>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t="37523" r="15722"/>
            <a:stretch/>
          </p:blipFill>
          <p:spPr>
            <a:xfrm>
              <a:off x="16909472" y="-81962"/>
              <a:ext cx="6154593" cy="4102185"/>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54AB7A3E-48FC-31B1-265D-430DFA3A57D3}"/>
                </a:ext>
              </a:extLst>
            </p:cNvPr>
            <p:cNvPicPr>
              <a:picLocks noChangeAspect="1"/>
            </p:cNvPicPr>
            <p:nvPr userDrawn="1"/>
          </p:nvPicPr>
          <p:blipFill rotWithShape="1">
            <a:blip r:embed="rId6">
              <a:alphaModFix amt="20000"/>
              <a:extLst>
                <a:ext uri="{28A0092B-C50C-407E-A947-70E740481C1C}">
                  <a14:useLocalDpi xmlns:a14="http://schemas.microsoft.com/office/drawing/2010/main"/>
                </a:ext>
              </a:extLst>
            </a:blip>
            <a:srcRect/>
            <a:stretch/>
          </p:blipFill>
          <p:spPr>
            <a:xfrm>
              <a:off x="16909472" y="-81962"/>
              <a:ext cx="6154593" cy="4102185"/>
            </a:xfrm>
            <a:prstGeom prst="rect">
              <a:avLst/>
            </a:prstGeom>
          </p:spPr>
        </p:pic>
      </p:grpSp>
    </p:spTree>
    <p:extLst>
      <p:ext uri="{BB962C8B-B14F-4D97-AF65-F5344CB8AC3E}">
        <p14:creationId xmlns:p14="http://schemas.microsoft.com/office/powerpoint/2010/main" val="1349356132"/>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Dark">
    <p:bg>
      <p:bgPr>
        <a:solidFill>
          <a:schemeClr val="accent6"/>
        </a:solidFill>
        <a:effectLst/>
      </p:bgPr>
    </p:bg>
    <p:spTree>
      <p:nvGrpSpPr>
        <p:cNvPr id="1" name=""/>
        <p:cNvGrpSpPr/>
        <p:nvPr/>
      </p:nvGrpSpPr>
      <p:grpSpPr>
        <a:xfrm>
          <a:off x="0" y="0"/>
          <a:ext cx="0" cy="0"/>
          <a:chOff x="0" y="0"/>
          <a:chExt cx="0" cy="0"/>
        </a:xfrm>
      </p:grpSpPr>
      <p:pic>
        <p:nvPicPr>
          <p:cNvPr id="7" name="Picture 6" descr="A close up of a colorful background&#10;&#10;Description automatically generated">
            <a:extLst>
              <a:ext uri="{FF2B5EF4-FFF2-40B4-BE49-F238E27FC236}">
                <a16:creationId xmlns:a16="http://schemas.microsoft.com/office/drawing/2014/main" id="{B91EE30D-155F-C8A6-79AF-6B8C7AB85AA1}"/>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92"/>
          <a:stretch/>
        </p:blipFill>
        <p:spPr>
          <a:xfrm>
            <a:off x="0" y="0"/>
            <a:ext cx="23605615" cy="13716000"/>
          </a:xfrm>
          <a:prstGeom prst="rect">
            <a:avLst/>
          </a:prstGeom>
        </p:spPr>
      </p:pic>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10" name="Picture 9">
            <a:extLst>
              <a:ext uri="{FF2B5EF4-FFF2-40B4-BE49-F238E27FC236}">
                <a16:creationId xmlns:a16="http://schemas.microsoft.com/office/drawing/2014/main" id="{9482A7D0-3C0E-3549-B81A-7B7BAB2A57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2" name="Text Placeholder 5">
            <a:extLst>
              <a:ext uri="{FF2B5EF4-FFF2-40B4-BE49-F238E27FC236}">
                <a16:creationId xmlns:a16="http://schemas.microsoft.com/office/drawing/2014/main" id="{0E233095-ED8C-236A-CA87-08F5A8EC1A51}"/>
              </a:ext>
            </a:extLst>
          </p:cNvPr>
          <p:cNvSpPr>
            <a:spLocks noGrp="1"/>
          </p:cNvSpPr>
          <p:nvPr>
            <p:ph type="body" sz="quarter" idx="18" hasCustomPrompt="1"/>
          </p:nvPr>
        </p:nvSpPr>
        <p:spPr>
          <a:xfrm>
            <a:off x="1016000" y="7573929"/>
            <a:ext cx="10608419" cy="1911228"/>
          </a:xfrm>
          <a:prstGeom prst="rect">
            <a:avLst/>
          </a:prstGeom>
        </p:spPr>
        <p:txBody>
          <a:bodyPr/>
          <a:lstStyle>
            <a:lvl1pPr>
              <a:defRPr sz="3600" b="0" i="0">
                <a:solidFill>
                  <a:schemeClr val="bg1"/>
                </a:solidFill>
                <a:latin typeface="Oracle Sans Light" panose="020B0403020204020204" pitchFamily="34" charset="0"/>
                <a:cs typeface="Oracle Sans Light" panose="020B04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FirstName Last Name, Position</a:t>
            </a:r>
            <a:br>
              <a:rPr lang="en-US" dirty="0"/>
            </a:br>
            <a:r>
              <a:rPr lang="en-US" dirty="0" err="1"/>
              <a:t>cookiemonster@oracle.com</a:t>
            </a:r>
            <a:endParaRPr lang="en-US" dirty="0"/>
          </a:p>
          <a:p>
            <a:pPr lvl="0"/>
            <a:endParaRPr lang="en-US" dirty="0"/>
          </a:p>
        </p:txBody>
      </p:sp>
      <p:sp>
        <p:nvSpPr>
          <p:cNvPr id="3" name="Title 1">
            <a:extLst>
              <a:ext uri="{FF2B5EF4-FFF2-40B4-BE49-F238E27FC236}">
                <a16:creationId xmlns:a16="http://schemas.microsoft.com/office/drawing/2014/main" id="{0FB35EC5-77A4-00A3-3B62-3F28C12D4476}"/>
              </a:ext>
            </a:extLst>
          </p:cNvPr>
          <p:cNvSpPr>
            <a:spLocks noGrp="1"/>
          </p:cNvSpPr>
          <p:nvPr>
            <p:ph type="title" hasCustomPrompt="1"/>
          </p:nvPr>
        </p:nvSpPr>
        <p:spPr>
          <a:xfrm>
            <a:off x="1016001" y="4503851"/>
            <a:ext cx="10608417" cy="2771500"/>
          </a:xfrm>
          <a:prstGeom prst="rect">
            <a:avLst/>
          </a:prstGeom>
        </p:spPr>
        <p:txBody>
          <a:bodyPr anchor="b"/>
          <a:lstStyle>
            <a:lvl1pPr>
              <a:lnSpc>
                <a:spcPct val="100000"/>
              </a:lnSpc>
              <a:defRPr sz="7200" b="0" i="0">
                <a:solidFill>
                  <a:schemeClr val="bg1"/>
                </a:solidFill>
                <a:latin typeface="Oracle Sans Light" panose="020B0403020204020204" pitchFamily="34" charset="0"/>
                <a:cs typeface="Oracle Sans Light" panose="020B0403020204020204" pitchFamily="34" charset="0"/>
              </a:defRPr>
            </a:lvl1pPr>
          </a:lstStyle>
          <a:p>
            <a:r>
              <a:rPr lang="en-US" dirty="0"/>
              <a:t>Thank you</a:t>
            </a:r>
          </a:p>
        </p:txBody>
      </p:sp>
    </p:spTree>
    <p:extLst>
      <p:ext uri="{BB962C8B-B14F-4D97-AF65-F5344CB8AC3E}">
        <p14:creationId xmlns:p14="http://schemas.microsoft.com/office/powerpoint/2010/main" val="1589647341"/>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hank You-Dark">
    <p:bg>
      <p:bgPr>
        <a:solidFill>
          <a:schemeClr val="accent2"/>
        </a:solidFill>
        <a:effectLst/>
      </p:bgPr>
    </p:bg>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68CD8324-2B5D-1788-D6E2-C50A64FF89E7}"/>
              </a:ext>
            </a:extLst>
          </p:cNvPr>
          <p:cNvSpPr>
            <a:spLocks noGrp="1"/>
          </p:cNvSpPr>
          <p:nvPr>
            <p:ph type="pic" sz="quarter" idx="10"/>
          </p:nvPr>
        </p:nvSpPr>
        <p:spPr>
          <a:xfrm>
            <a:off x="-1" y="0"/>
            <a:ext cx="24387176" cy="13716000"/>
          </a:xfrm>
          <a:custGeom>
            <a:avLst/>
            <a:gdLst>
              <a:gd name="connsiteX0" fmla="*/ 0 w 24387176"/>
              <a:gd name="connsiteY0" fmla="*/ 0 h 13716000"/>
              <a:gd name="connsiteX1" fmla="*/ 24387176 w 24387176"/>
              <a:gd name="connsiteY1" fmla="*/ 0 h 13716000"/>
              <a:gd name="connsiteX2" fmla="*/ 24387176 w 24387176"/>
              <a:gd name="connsiteY2" fmla="*/ 13716000 h 13716000"/>
              <a:gd name="connsiteX3" fmla="*/ 23368468 w 24387176"/>
              <a:gd name="connsiteY3" fmla="*/ 13716000 h 13716000"/>
              <a:gd name="connsiteX4" fmla="*/ 23368468 w 24387176"/>
              <a:gd name="connsiteY4" fmla="*/ 12689181 h 13716000"/>
              <a:gd name="connsiteX5" fmla="*/ 22329716 w 24387176"/>
              <a:gd name="connsiteY5" fmla="*/ 12689181 h 13716000"/>
              <a:gd name="connsiteX6" fmla="*/ 22329716 w 24387176"/>
              <a:gd name="connsiteY6" fmla="*/ 13716000 h 13716000"/>
              <a:gd name="connsiteX7" fmla="*/ 0 w 24387176"/>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87176" h="13716000">
                <a:moveTo>
                  <a:pt x="0" y="0"/>
                </a:moveTo>
                <a:lnTo>
                  <a:pt x="24387176" y="0"/>
                </a:lnTo>
                <a:lnTo>
                  <a:pt x="24387176" y="13716000"/>
                </a:lnTo>
                <a:lnTo>
                  <a:pt x="23368468" y="13716000"/>
                </a:lnTo>
                <a:lnTo>
                  <a:pt x="23368468" y="12689181"/>
                </a:lnTo>
                <a:lnTo>
                  <a:pt x="22329716" y="12689181"/>
                </a:lnTo>
                <a:lnTo>
                  <a:pt x="22329716" y="13716000"/>
                </a:lnTo>
                <a:lnTo>
                  <a:pt x="0" y="13716000"/>
                </a:lnTo>
                <a:close/>
              </a:path>
            </a:pathLst>
          </a:custGeom>
          <a:solidFill>
            <a:schemeClr val="tx2"/>
          </a:solidFill>
        </p:spPr>
        <p:txBody>
          <a:bodyPr wrap="square">
            <a:noAutofit/>
          </a:bodyPr>
          <a:lstStyle>
            <a:lvl1pPr algn="ctr">
              <a:defRPr sz="4000">
                <a:solidFill>
                  <a:schemeClr val="bg2"/>
                </a:solidFill>
              </a:defRPr>
            </a:lvl1pPr>
          </a:lstStyle>
          <a:p>
            <a:endParaRPr lang="en-US" dirty="0"/>
          </a:p>
          <a:p>
            <a:endParaRPr lang="en-US" dirty="0"/>
          </a:p>
          <a:p>
            <a:endParaRPr lang="en-US" dirty="0"/>
          </a:p>
          <a:p>
            <a:endParaRPr lang="en-US" dirty="0"/>
          </a:p>
          <a:p>
            <a:r>
              <a:rPr lang="en-US" dirty="0"/>
              <a:t>Click the icon below to add a full photo</a:t>
            </a:r>
          </a:p>
        </p:txBody>
      </p:sp>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Copyright © 2024, Oracle and/or its affiliates</a:t>
            </a:r>
          </a:p>
        </p:txBody>
      </p:sp>
      <p:pic>
        <p:nvPicPr>
          <p:cNvPr id="24" name="Picture 23">
            <a:extLst>
              <a:ext uri="{FF2B5EF4-FFF2-40B4-BE49-F238E27FC236}">
                <a16:creationId xmlns:a16="http://schemas.microsoft.com/office/drawing/2014/main" id="{18F5F949-D1B3-1097-822B-18BC34E7637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Tree>
    <p:extLst>
      <p:ext uri="{BB962C8B-B14F-4D97-AF65-F5344CB8AC3E}">
        <p14:creationId xmlns:p14="http://schemas.microsoft.com/office/powerpoint/2010/main" val="2621878899"/>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_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dirty="0"/>
              <a:t>[Date]</a:t>
            </a:r>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2024, Oracle and/or its affiliates</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56015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BDAE3-9B84-129B-C2B9-A2A8811B7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DC044-C139-E0E6-49D7-5EB9621184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14FEB-4988-F20F-75F6-D7D582232E13}"/>
              </a:ext>
            </a:extLst>
          </p:cNvPr>
          <p:cNvSpPr>
            <a:spLocks noGrp="1"/>
          </p:cNvSpPr>
          <p:nvPr>
            <p:ph type="dt" sz="half" idx="10"/>
          </p:nvPr>
        </p:nvSpPr>
        <p:spPr/>
        <p:txBody>
          <a:bodyPr/>
          <a:lstStyle/>
          <a:p>
            <a:fld id="{68FE6EE3-C7D0-482D-823A-917B1AE98F4E}" type="datetimeFigureOut">
              <a:rPr lang="en-US" smtClean="0"/>
              <a:t>6/18/24</a:t>
            </a:fld>
            <a:endParaRPr lang="en-US"/>
          </a:p>
        </p:txBody>
      </p:sp>
      <p:sp>
        <p:nvSpPr>
          <p:cNvPr id="5" name="Footer Placeholder 4">
            <a:extLst>
              <a:ext uri="{FF2B5EF4-FFF2-40B4-BE49-F238E27FC236}">
                <a16:creationId xmlns:a16="http://schemas.microsoft.com/office/drawing/2014/main" id="{5D2B788A-6276-940F-E5D6-3E33AFB6A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ABDA4E-B1B8-42B3-952F-C340E234804C}"/>
              </a:ext>
            </a:extLst>
          </p:cNvPr>
          <p:cNvSpPr>
            <a:spLocks noGrp="1"/>
          </p:cNvSpPr>
          <p:nvPr>
            <p:ph type="sldNum" sz="quarter" idx="12"/>
          </p:nvPr>
        </p:nvSpPr>
        <p:spPr/>
        <p:txBody>
          <a:bodyPr/>
          <a:lstStyle/>
          <a:p>
            <a:fld id="{EF089EB0-03CA-4309-B908-DF917D5B6B2E}" type="slidenum">
              <a:rPr lang="en-US" smtClean="0"/>
              <a:t>‹#›</a:t>
            </a:fld>
            <a:endParaRPr lang="en-US"/>
          </a:p>
        </p:txBody>
      </p:sp>
    </p:spTree>
    <p:extLst>
      <p:ext uri="{BB962C8B-B14F-4D97-AF65-F5344CB8AC3E}">
        <p14:creationId xmlns:p14="http://schemas.microsoft.com/office/powerpoint/2010/main" val="32599347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Light Sky-Divider">
    <p:bg>
      <p:bgPr>
        <a:solidFill>
          <a:schemeClr val="accent4"/>
        </a:solidFill>
        <a:effectLst/>
      </p:bgPr>
    </p:bg>
    <p:spTree>
      <p:nvGrpSpPr>
        <p:cNvPr id="1" name=""/>
        <p:cNvGrpSpPr/>
        <p:nvPr/>
      </p:nvGrpSpPr>
      <p:grpSpPr>
        <a:xfrm>
          <a:off x="0" y="0"/>
          <a:ext cx="0" cy="0"/>
          <a:chOff x="0" y="0"/>
          <a:chExt cx="0" cy="0"/>
        </a:xfrm>
      </p:grpSpPr>
      <p:pic>
        <p:nvPicPr>
          <p:cNvPr id="5" name="Picture 4" descr="A black and yellow background&#10;&#10;Description automatically generated">
            <a:extLst>
              <a:ext uri="{FF2B5EF4-FFF2-40B4-BE49-F238E27FC236}">
                <a16:creationId xmlns:a16="http://schemas.microsoft.com/office/drawing/2014/main" id="{05EFFFF4-4B3C-734B-8B76-DC31F207328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4000" cy="13716000"/>
          </a:xfrm>
          <a:prstGeom prst="rect">
            <a:avLst/>
          </a:prstGeom>
        </p:spPr>
      </p:pic>
      <p:sp>
        <p:nvSpPr>
          <p:cNvPr id="3" name="Text Placeholder 2">
            <a:extLst>
              <a:ext uri="{FF2B5EF4-FFF2-40B4-BE49-F238E27FC236}">
                <a16:creationId xmlns:a16="http://schemas.microsoft.com/office/drawing/2014/main" id="{DBE54B7B-C514-2146-BD26-90B2F59C45EB}"/>
              </a:ext>
            </a:extLst>
          </p:cNvPr>
          <p:cNvSpPr>
            <a:spLocks noGrp="1"/>
          </p:cNvSpPr>
          <p:nvPr>
            <p:ph type="body" sz="quarter" idx="17" hasCustomPrompt="1"/>
          </p:nvPr>
        </p:nvSpPr>
        <p:spPr>
          <a:xfrm>
            <a:off x="1087425" y="7082360"/>
            <a:ext cx="9799708" cy="1064156"/>
          </a:xfrm>
          <a:prstGeom prst="rect">
            <a:avLst/>
          </a:prstGeom>
        </p:spPr>
        <p:txBody>
          <a:bodyPr/>
          <a:lstStyle>
            <a:lvl1pPr marL="0" indent="0">
              <a:lnSpc>
                <a:spcPct val="100000"/>
              </a:lnSpc>
              <a:buNone/>
              <a:defRPr sz="3600" b="0" i="0" spc="50" baseline="0">
                <a:solidFill>
                  <a:schemeClr val="accent6">
                    <a:lumMod val="75000"/>
                  </a:schemeClr>
                </a:solidFill>
                <a:latin typeface="Oracle Sans" panose="020B0503020204020204" pitchFamily="34" charset="0"/>
                <a:cs typeface="Oracle Sans" panose="020B0503020204020204" pitchFamily="34" charset="0"/>
              </a:defRPr>
            </a:lvl1pPr>
          </a:lstStyle>
          <a:p>
            <a:pPr lvl="0"/>
            <a:r>
              <a:rPr lang="en-US" dirty="0"/>
              <a:t>Subhead for Divider</a:t>
            </a:r>
          </a:p>
        </p:txBody>
      </p:sp>
      <p:sp>
        <p:nvSpPr>
          <p:cNvPr id="10" name="Title 1">
            <a:extLst>
              <a:ext uri="{FF2B5EF4-FFF2-40B4-BE49-F238E27FC236}">
                <a16:creationId xmlns:a16="http://schemas.microsoft.com/office/drawing/2014/main" id="{C96BE7E7-7C35-8D4C-AB81-5EA2537F95BF}"/>
              </a:ext>
            </a:extLst>
          </p:cNvPr>
          <p:cNvSpPr>
            <a:spLocks noGrp="1"/>
          </p:cNvSpPr>
          <p:nvPr>
            <p:ph type="title" hasCustomPrompt="1"/>
          </p:nvPr>
        </p:nvSpPr>
        <p:spPr>
          <a:xfrm>
            <a:off x="1087261" y="3439886"/>
            <a:ext cx="9799872" cy="3642476"/>
          </a:xfrm>
          <a:prstGeom prst="rect">
            <a:avLst/>
          </a:prstGeom>
        </p:spPr>
        <p:txBody>
          <a:bodyPr anchor="b"/>
          <a:lstStyle>
            <a:lvl1pPr algn="l">
              <a:lnSpc>
                <a:spcPts val="3320"/>
              </a:lnSpc>
              <a:defRPr sz="7200" b="0" i="0">
                <a:solidFill>
                  <a:schemeClr val="accent6">
                    <a:lumMod val="75000"/>
                  </a:schemeClr>
                </a:solidFill>
                <a:latin typeface="Oracle Sans Light" panose="020B0403020204020204" pitchFamily="34" charset="0"/>
                <a:cs typeface="Oracle Sans Light" panose="020B0403020204020204" pitchFamily="34" charset="0"/>
              </a:defRPr>
            </a:lvl1pPr>
          </a:lstStyle>
          <a:p>
            <a:r>
              <a:rPr lang="en-US" dirty="0"/>
              <a:t>Section Divider</a:t>
            </a:r>
          </a:p>
        </p:txBody>
      </p:sp>
      <p:sp>
        <p:nvSpPr>
          <p:cNvPr id="15" name="Slide Number">
            <a:extLst>
              <a:ext uri="{FF2B5EF4-FFF2-40B4-BE49-F238E27FC236}">
                <a16:creationId xmlns:a16="http://schemas.microsoft.com/office/drawing/2014/main" id="{B1449D9D-8754-E94F-B546-E24F07D5A1ED}"/>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6" name="Footer">
            <a:extLst>
              <a:ext uri="{FF2B5EF4-FFF2-40B4-BE49-F238E27FC236}">
                <a16:creationId xmlns:a16="http://schemas.microsoft.com/office/drawing/2014/main" id="{3B19E121-31F7-4547-BDA0-B97AD66B4F18}"/>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pic>
        <p:nvPicPr>
          <p:cNvPr id="14" name="Picture 13">
            <a:extLst>
              <a:ext uri="{FF2B5EF4-FFF2-40B4-BE49-F238E27FC236}">
                <a16:creationId xmlns:a16="http://schemas.microsoft.com/office/drawing/2014/main" id="{61F49C95-8C91-6D4A-A12C-1865AF006B2D}"/>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Tree>
    <p:extLst>
      <p:ext uri="{BB962C8B-B14F-4D97-AF65-F5344CB8AC3E}">
        <p14:creationId xmlns:p14="http://schemas.microsoft.com/office/powerpoint/2010/main" val="2167189480"/>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Dark">
    <p:bg>
      <p:bgPr>
        <a:solidFill>
          <a:schemeClr val="accent6"/>
        </a:solidFill>
        <a:effectLst/>
      </p:bgPr>
    </p:bg>
    <p:spTree>
      <p:nvGrpSpPr>
        <p:cNvPr id="1" name=""/>
        <p:cNvGrpSpPr/>
        <p:nvPr/>
      </p:nvGrpSpPr>
      <p:grpSpPr>
        <a:xfrm>
          <a:off x="0" y="0"/>
          <a:ext cx="0" cy="0"/>
          <a:chOff x="0" y="0"/>
          <a:chExt cx="0" cy="0"/>
        </a:xfrm>
      </p:grpSpPr>
      <p:pic>
        <p:nvPicPr>
          <p:cNvPr id="12" name="Picture 11" descr="A close up of a black and white object&#10;&#10;Description automatically generated">
            <a:extLst>
              <a:ext uri="{FF2B5EF4-FFF2-40B4-BE49-F238E27FC236}">
                <a16:creationId xmlns:a16="http://schemas.microsoft.com/office/drawing/2014/main" id="{5128BE29-3769-09F8-50A0-5DBA2025254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1" name="Picture 10">
            <a:extLst>
              <a:ext uri="{FF2B5EF4-FFF2-40B4-BE49-F238E27FC236}">
                <a16:creationId xmlns:a16="http://schemas.microsoft.com/office/drawing/2014/main" id="{1D24E1A6-C6C9-3840-BCD7-B6A6B8D94B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4" name="Slide Number">
            <a:extLst>
              <a:ext uri="{FF2B5EF4-FFF2-40B4-BE49-F238E27FC236}">
                <a16:creationId xmlns:a16="http://schemas.microsoft.com/office/drawing/2014/main" id="{BEE03DAC-0A15-F145-BFFD-9C3729C5081D}"/>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631A94-29BA-2345-92A1-116AD16221F2}"/>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r>
              <a:rPr lang="en-US" dirty="0"/>
              <a:t>Confidential – © 2023 Oracle Restricted</a:t>
            </a:r>
          </a:p>
        </p:txBody>
      </p:sp>
      <p:sp>
        <p:nvSpPr>
          <p:cNvPr id="8" name="Text Placeholder 19">
            <a:extLst>
              <a:ext uri="{FF2B5EF4-FFF2-40B4-BE49-F238E27FC236}">
                <a16:creationId xmlns:a16="http://schemas.microsoft.com/office/drawing/2014/main" id="{7F2A8144-E580-676D-DDCE-5130ABF75223}"/>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tx2"/>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Section Title </a:t>
            </a:r>
            <a:br>
              <a:rPr lang="en-US" dirty="0"/>
            </a:br>
            <a:r>
              <a:rPr lang="en-US" dirty="0"/>
              <a:t>Broken on Two Lines</a:t>
            </a:r>
          </a:p>
        </p:txBody>
      </p:sp>
      <p:sp>
        <p:nvSpPr>
          <p:cNvPr id="9" name="Text Placeholder 19">
            <a:extLst>
              <a:ext uri="{FF2B5EF4-FFF2-40B4-BE49-F238E27FC236}">
                <a16:creationId xmlns:a16="http://schemas.microsoft.com/office/drawing/2014/main" id="{12FC2BEE-A43E-BC6D-B6E8-A6C79978D429}"/>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10" name="Text Placeholder 19">
            <a:extLst>
              <a:ext uri="{FF2B5EF4-FFF2-40B4-BE49-F238E27FC236}">
                <a16:creationId xmlns:a16="http://schemas.microsoft.com/office/drawing/2014/main" id="{7899B440-915F-B7A8-E3D2-9857EFB86D0D}"/>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tx2"/>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spTree>
    <p:extLst>
      <p:ext uri="{BB962C8B-B14F-4D97-AF65-F5344CB8AC3E}">
        <p14:creationId xmlns:p14="http://schemas.microsoft.com/office/powerpoint/2010/main" val="3707294000"/>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Light">
    <p:bg>
      <p:bgPr>
        <a:solidFill>
          <a:schemeClr val="accent4"/>
        </a:solidFill>
        <a:effectLst/>
      </p:bgPr>
    </p:bg>
    <p:spTree>
      <p:nvGrpSpPr>
        <p:cNvPr id="1" name=""/>
        <p:cNvGrpSpPr/>
        <p:nvPr/>
      </p:nvGrpSpPr>
      <p:grpSpPr>
        <a:xfrm>
          <a:off x="0" y="0"/>
          <a:ext cx="0" cy="0"/>
          <a:chOff x="0" y="0"/>
          <a:chExt cx="0" cy="0"/>
        </a:xfrm>
      </p:grpSpPr>
      <p:pic>
        <p:nvPicPr>
          <p:cNvPr id="12" name="Picture 11" descr="A close up of a black and white object&#10;&#10;Description automatically generated">
            <a:extLst>
              <a:ext uri="{FF2B5EF4-FFF2-40B4-BE49-F238E27FC236}">
                <a16:creationId xmlns:a16="http://schemas.microsoft.com/office/drawing/2014/main" id="{5128BE29-3769-09F8-50A0-5DBA2025254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1" name="Picture 10">
            <a:extLst>
              <a:ext uri="{FF2B5EF4-FFF2-40B4-BE49-F238E27FC236}">
                <a16:creationId xmlns:a16="http://schemas.microsoft.com/office/drawing/2014/main" id="{1D24E1A6-C6C9-3840-BCD7-B6A6B8D94B41}"/>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4" name="Slide Number">
            <a:extLst>
              <a:ext uri="{FF2B5EF4-FFF2-40B4-BE49-F238E27FC236}">
                <a16:creationId xmlns:a16="http://schemas.microsoft.com/office/drawing/2014/main" id="{BEE03DAC-0A15-F145-BFFD-9C3729C5081D}"/>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5" name="Footer">
            <a:extLst>
              <a:ext uri="{FF2B5EF4-FFF2-40B4-BE49-F238E27FC236}">
                <a16:creationId xmlns:a16="http://schemas.microsoft.com/office/drawing/2014/main" id="{AC631A94-29BA-2345-92A1-116AD16221F2}"/>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6"/>
                </a:solidFill>
                <a:latin typeface="Oracle Sans Light" panose="020B0403020204020204" pitchFamily="34" charset="0"/>
                <a:cs typeface="Oracle Sans Light" panose="020B0403020204020204" pitchFamily="34" charset="0"/>
              </a:defRPr>
            </a:lvl1pPr>
          </a:lstStyle>
          <a:p>
            <a:r>
              <a:rPr lang="en-US" dirty="0"/>
              <a:t>Confidential – © 2023 Oracle Restricted</a:t>
            </a:r>
          </a:p>
        </p:txBody>
      </p:sp>
      <p:sp>
        <p:nvSpPr>
          <p:cNvPr id="8" name="Text Placeholder 19">
            <a:extLst>
              <a:ext uri="{FF2B5EF4-FFF2-40B4-BE49-F238E27FC236}">
                <a16:creationId xmlns:a16="http://schemas.microsoft.com/office/drawing/2014/main" id="{7F2A8144-E580-676D-DDCE-5130ABF75223}"/>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accent6">
                    <a:lumMod val="75000"/>
                  </a:schemeClr>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Section Title </a:t>
            </a:r>
            <a:br>
              <a:rPr lang="en-US" dirty="0"/>
            </a:br>
            <a:r>
              <a:rPr lang="en-US" dirty="0"/>
              <a:t>Broken on Two Lines</a:t>
            </a:r>
          </a:p>
        </p:txBody>
      </p:sp>
      <p:sp>
        <p:nvSpPr>
          <p:cNvPr id="9" name="Text Placeholder 19">
            <a:extLst>
              <a:ext uri="{FF2B5EF4-FFF2-40B4-BE49-F238E27FC236}">
                <a16:creationId xmlns:a16="http://schemas.microsoft.com/office/drawing/2014/main" id="{12FC2BEE-A43E-BC6D-B6E8-A6C79978D429}"/>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10" name="Text Placeholder 19">
            <a:extLst>
              <a:ext uri="{FF2B5EF4-FFF2-40B4-BE49-F238E27FC236}">
                <a16:creationId xmlns:a16="http://schemas.microsoft.com/office/drawing/2014/main" id="{7899B440-915F-B7A8-E3D2-9857EFB86D0D}"/>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spTree>
    <p:extLst>
      <p:ext uri="{BB962C8B-B14F-4D97-AF65-F5344CB8AC3E}">
        <p14:creationId xmlns:p14="http://schemas.microsoft.com/office/powerpoint/2010/main" val="4214701267"/>
      </p:ext>
    </p:extLst>
  </p:cSld>
  <p:clrMapOvr>
    <a:overrideClrMapping bg1="dk1" tx1="lt1" bg2="dk2" tx2="lt2" accent1="accent1" accent2="accent2" accent3="accent3" accent4="accent4" accent5="accent5" accent6="accent6" hlink="hlink" folHlink="folHlink"/>
  </p:clrMapOvr>
  <p:transition advClick="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Dark">
    <p:bg>
      <p:bgPr>
        <a:gradFill>
          <a:gsLst>
            <a:gs pos="36000">
              <a:schemeClr val="accent6"/>
            </a:gs>
            <a:gs pos="99000">
              <a:schemeClr val="accent6">
                <a:lumMod val="93184"/>
              </a:schemeClr>
            </a:gs>
          </a:gsLst>
          <a:lin ang="0" scaled="0"/>
        </a:gradFill>
        <a:effectLst/>
      </p:bgPr>
    </p:bg>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2B9FB803-90ED-6F79-E47F-A5A58635309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2" name="Picture 11">
            <a:extLst>
              <a:ext uri="{FF2B5EF4-FFF2-40B4-BE49-F238E27FC236}">
                <a16:creationId xmlns:a16="http://schemas.microsoft.com/office/drawing/2014/main" id="{7142FE34-75F9-C246-8507-A243ACD31E8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9" name="Slide Number">
            <a:extLst>
              <a:ext uri="{FF2B5EF4-FFF2-40B4-BE49-F238E27FC236}">
                <a16:creationId xmlns:a16="http://schemas.microsoft.com/office/drawing/2014/main" id="{711C7428-2D24-A744-ABFA-BA09299BAE7A}"/>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97D7A0DD-1B94-6B4E-B4D1-D04C8D90BFB5}"/>
              </a:ext>
            </a:extLst>
          </p:cNvPr>
          <p:cNvSpPr>
            <a:spLocks noGrp="1"/>
          </p:cNvSpPr>
          <p:nvPr>
            <p:ph type="ftr" sz="quarter" idx="3"/>
          </p:nvPr>
        </p:nvSpPr>
        <p:spPr>
          <a:xfrm>
            <a:off x="1747615" y="12847957"/>
            <a:ext cx="4196760" cy="73025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2" name="Text Placeholder 19">
            <a:extLst>
              <a:ext uri="{FF2B5EF4-FFF2-40B4-BE49-F238E27FC236}">
                <a16:creationId xmlns:a16="http://schemas.microsoft.com/office/drawing/2014/main" id="{187C50B2-ECE9-84D9-2ECF-95EC71D5A06E}"/>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bg1"/>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Deck Title </a:t>
            </a:r>
            <a:br>
              <a:rPr lang="en-US" dirty="0"/>
            </a:br>
            <a:r>
              <a:rPr lang="en-US" dirty="0"/>
              <a:t>Broken on Two Lines</a:t>
            </a:r>
          </a:p>
        </p:txBody>
      </p:sp>
      <p:sp>
        <p:nvSpPr>
          <p:cNvPr id="3" name="Text Placeholder 19">
            <a:extLst>
              <a:ext uri="{FF2B5EF4-FFF2-40B4-BE49-F238E27FC236}">
                <a16:creationId xmlns:a16="http://schemas.microsoft.com/office/drawing/2014/main" id="{FD4D7C1A-224F-19D9-5B5A-A754D73214CA}"/>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4" name="Text Placeholder 19">
            <a:extLst>
              <a:ext uri="{FF2B5EF4-FFF2-40B4-BE49-F238E27FC236}">
                <a16:creationId xmlns:a16="http://schemas.microsoft.com/office/drawing/2014/main" id="{278584ED-43E2-B86B-34E0-F5E51FE60A84}"/>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pic>
        <p:nvPicPr>
          <p:cNvPr id="5" name="Oracle Logo" descr="Oracle Logo">
            <a:extLst>
              <a:ext uri="{FF2B5EF4-FFF2-40B4-BE49-F238E27FC236}">
                <a16:creationId xmlns:a16="http://schemas.microsoft.com/office/drawing/2014/main" id="{94FE376F-2342-54BD-BD5E-6E7DB44C8EE5}"/>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6598" y="1329127"/>
            <a:ext cx="3485465" cy="731519"/>
          </a:xfrm>
          <a:prstGeom prst="rect">
            <a:avLst/>
          </a:prstGeom>
        </p:spPr>
      </p:pic>
    </p:spTree>
    <p:extLst>
      <p:ext uri="{BB962C8B-B14F-4D97-AF65-F5344CB8AC3E}">
        <p14:creationId xmlns:p14="http://schemas.microsoft.com/office/powerpoint/2010/main" val="125787004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Dark">
    <p:bg>
      <p:bgPr>
        <a:gradFill>
          <a:gsLst>
            <a:gs pos="36000">
              <a:schemeClr val="accent6"/>
            </a:gs>
            <a:gs pos="99000">
              <a:schemeClr val="accent6">
                <a:lumMod val="93184"/>
              </a:schemeClr>
            </a:gs>
          </a:gsLst>
          <a:lin ang="0" scaled="0"/>
        </a:gradFill>
        <a:effectLst/>
      </p:bgPr>
    </p:bg>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2B9FB803-90ED-6F79-E47F-A5A586353099}"/>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2" name="Picture 11">
            <a:extLst>
              <a:ext uri="{FF2B5EF4-FFF2-40B4-BE49-F238E27FC236}">
                <a16:creationId xmlns:a16="http://schemas.microsoft.com/office/drawing/2014/main" id="{7142FE34-75F9-C246-8507-A243ACD31E8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9" name="Slide Number">
            <a:extLst>
              <a:ext uri="{FF2B5EF4-FFF2-40B4-BE49-F238E27FC236}">
                <a16:creationId xmlns:a16="http://schemas.microsoft.com/office/drawing/2014/main" id="{711C7428-2D24-A744-ABFA-BA09299BAE7A}"/>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97D7A0DD-1B94-6B4E-B4D1-D04C8D90BFB5}"/>
              </a:ext>
            </a:extLst>
          </p:cNvPr>
          <p:cNvSpPr>
            <a:spLocks noGrp="1"/>
          </p:cNvSpPr>
          <p:nvPr>
            <p:ph type="ftr" sz="quarter" idx="3"/>
          </p:nvPr>
        </p:nvSpPr>
        <p:spPr>
          <a:xfrm>
            <a:off x="1747615" y="12847957"/>
            <a:ext cx="4196760" cy="730250"/>
          </a:xfrm>
          <a:prstGeom prst="rect">
            <a:avLst/>
          </a:prstGeom>
        </p:spPr>
        <p:txBody>
          <a:bodyPr vert="horz" lIns="0" tIns="0" rIns="0" bIns="0" rtlCol="0" anchor="ctr"/>
          <a:lstStyle>
            <a:lvl1pPr algn="l">
              <a:defRPr sz="1200" b="0" i="0">
                <a:solidFill>
                  <a:schemeClr val="accent3"/>
                </a:solidFill>
                <a:latin typeface="Oracle Sans Light" panose="020B0403020204020204" pitchFamily="34" charset="0"/>
                <a:cs typeface="Oracle Sans Light" panose="020B0403020204020204" pitchFamily="34" charset="0"/>
              </a:defRPr>
            </a:lvl1pPr>
          </a:lstStyle>
          <a:p>
            <a:r>
              <a:rPr lang="en-US" dirty="0"/>
              <a:t>Confidential – © 2023 Oracle Restricted</a:t>
            </a:r>
          </a:p>
        </p:txBody>
      </p:sp>
      <p:sp>
        <p:nvSpPr>
          <p:cNvPr id="2" name="Text Placeholder 19">
            <a:extLst>
              <a:ext uri="{FF2B5EF4-FFF2-40B4-BE49-F238E27FC236}">
                <a16:creationId xmlns:a16="http://schemas.microsoft.com/office/drawing/2014/main" id="{187C50B2-ECE9-84D9-2ECF-95EC71D5A06E}"/>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bg1"/>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Deck Title </a:t>
            </a:r>
            <a:br>
              <a:rPr lang="en-US" dirty="0"/>
            </a:br>
            <a:r>
              <a:rPr lang="en-US" dirty="0"/>
              <a:t>Broken on Two Lines</a:t>
            </a:r>
          </a:p>
        </p:txBody>
      </p:sp>
      <p:sp>
        <p:nvSpPr>
          <p:cNvPr id="3" name="Text Placeholder 19">
            <a:extLst>
              <a:ext uri="{FF2B5EF4-FFF2-40B4-BE49-F238E27FC236}">
                <a16:creationId xmlns:a16="http://schemas.microsoft.com/office/drawing/2014/main" id="{FD4D7C1A-224F-19D9-5B5A-A754D73214CA}"/>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4" name="Text Placeholder 19">
            <a:extLst>
              <a:ext uri="{FF2B5EF4-FFF2-40B4-BE49-F238E27FC236}">
                <a16:creationId xmlns:a16="http://schemas.microsoft.com/office/drawing/2014/main" id="{278584ED-43E2-B86B-34E0-F5E51FE60A84}"/>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pic>
        <p:nvPicPr>
          <p:cNvPr id="5" name="Oracle Logo" descr="Oracle Logo">
            <a:extLst>
              <a:ext uri="{FF2B5EF4-FFF2-40B4-BE49-F238E27FC236}">
                <a16:creationId xmlns:a16="http://schemas.microsoft.com/office/drawing/2014/main" id="{94FE376F-2342-54BD-BD5E-6E7DB44C8EE5}"/>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6598" y="1329127"/>
            <a:ext cx="3485465" cy="731519"/>
          </a:xfrm>
          <a:prstGeom prst="rect">
            <a:avLst/>
          </a:prstGeom>
        </p:spPr>
      </p:pic>
    </p:spTree>
    <p:extLst>
      <p:ext uri="{BB962C8B-B14F-4D97-AF65-F5344CB8AC3E}">
        <p14:creationId xmlns:p14="http://schemas.microsoft.com/office/powerpoint/2010/main" val="698802845"/>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1_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dirty="0"/>
              <a:t>[Date]</a:t>
            </a:r>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t>Copyright © 2023, Oracle and/or its affiliates  |  Confidential: Internal/Restricted/Highly Restricted</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5096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cSld name="OOW Section Divider 1">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C0780927-9945-EF47-8AE5-C4DBCA3023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flipH="1">
            <a:off x="14528496" y="448947"/>
            <a:ext cx="9858678" cy="5224066"/>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1536392" y="1566053"/>
            <a:ext cx="13413194" cy="1688190"/>
          </a:xfrm>
        </p:spPr>
        <p:txBody>
          <a:bodyPr vert="horz" lIns="0" tIns="45720" rIns="0" bIns="45720" rtlCol="0" anchor="b">
            <a:normAutofit/>
          </a:bodyPr>
          <a:lstStyle>
            <a:lvl1pPr>
              <a:defRPr lang="en-US" sz="3200">
                <a:latin typeface="Oracle Sans Extra Bold" panose="020B0803020204020204" pitchFamily="34" charset="0"/>
                <a:ea typeface="+mn-ea"/>
                <a:cs typeface="Oracle Sans Extra Bold" panose="020B0803020204020204" pitchFamily="34" charset="0"/>
              </a:defRPr>
            </a:lvl1pPr>
          </a:lstStyle>
          <a:p>
            <a:pPr marL="0" lvl="0" indent="0">
              <a:spcBef>
                <a:spcPts val="2000"/>
              </a:spcBef>
              <a:buFont typeface="Arial" panose="020B0604020202020204" pitchFamily="34" charset="0"/>
            </a:pPr>
            <a:r>
              <a:rPr lang="en-US"/>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1536392" y="4577118"/>
            <a:ext cx="13413194" cy="6720744"/>
          </a:xfrm>
        </p:spPr>
        <p:txBody>
          <a:bodyPr lIns="0" rIns="0">
            <a:normAutofit/>
          </a:bodyPr>
          <a:lstStyle>
            <a:lvl1pPr marL="0" indent="0">
              <a:lnSpc>
                <a:spcPct val="100000"/>
              </a:lnSpc>
              <a:spcBef>
                <a:spcPct val="0"/>
              </a:spcBef>
              <a:buNone/>
              <a:defRPr lang="en-US" sz="6000" b="0" i="0" kern="1200" err="1" smtClean="0">
                <a:solidFill>
                  <a:schemeClr val="bg1">
                    <a:lumMod val="85000"/>
                  </a:schemeClr>
                </a:solidFill>
                <a:latin typeface="Oracle Sans Light" panose="020B0403020204020204" pitchFamily="34" charset="0"/>
                <a:ea typeface="Open Sans Light" panose="020B0306030504020204" pitchFamily="34" charset="0"/>
                <a:cs typeface="Oracle Sans Light" panose="020B0403020204020204" pitchFamily="34" charset="0"/>
              </a:defRPr>
            </a:lvl1pPr>
            <a:lvl2pPr marL="914400" indent="0">
              <a:buNone/>
              <a:defRPr sz="4000">
                <a:solidFill>
                  <a:schemeClr val="tx1">
                    <a:tint val="75000"/>
                  </a:schemeClr>
                </a:solidFill>
              </a:defRPr>
            </a:lvl2pPr>
            <a:lvl3pPr marL="1828800" indent="0">
              <a:buNone/>
              <a:defRPr sz="3600">
                <a:solidFill>
                  <a:schemeClr val="tx1">
                    <a:tint val="75000"/>
                  </a:schemeClr>
                </a:solidFill>
              </a:defRPr>
            </a:lvl3pPr>
            <a:lvl4pPr marL="2743200" indent="0">
              <a:buNone/>
              <a:defRPr sz="3200">
                <a:solidFill>
                  <a:schemeClr val="tx1">
                    <a:tint val="75000"/>
                  </a:schemeClr>
                </a:solidFill>
              </a:defRPr>
            </a:lvl4pPr>
            <a:lvl5pPr marL="3657600" indent="0">
              <a:buNone/>
              <a:defRPr sz="3200">
                <a:solidFill>
                  <a:schemeClr val="tx1">
                    <a:tint val="75000"/>
                  </a:schemeClr>
                </a:solidFill>
              </a:defRPr>
            </a:lvl5pPr>
            <a:lvl6pPr marL="4572000" indent="0">
              <a:buNone/>
              <a:defRPr sz="3200">
                <a:solidFill>
                  <a:schemeClr val="tx1">
                    <a:tint val="75000"/>
                  </a:schemeClr>
                </a:solidFill>
              </a:defRPr>
            </a:lvl6pPr>
            <a:lvl7pPr marL="5486400" indent="0">
              <a:buNone/>
              <a:defRPr sz="3200">
                <a:solidFill>
                  <a:schemeClr val="tx1">
                    <a:tint val="75000"/>
                  </a:schemeClr>
                </a:solidFill>
              </a:defRPr>
            </a:lvl7pPr>
            <a:lvl8pPr marL="6400800" indent="0">
              <a:buNone/>
              <a:defRPr sz="3200">
                <a:solidFill>
                  <a:schemeClr val="tx1">
                    <a:tint val="75000"/>
                  </a:schemeClr>
                </a:solidFill>
              </a:defRPr>
            </a:lvl8pPr>
            <a:lvl9pPr marL="7315200" indent="0">
              <a:buNone/>
              <a:defRPr sz="3200">
                <a:solidFill>
                  <a:schemeClr val="tx1">
                    <a:tint val="75000"/>
                  </a:schemeClr>
                </a:solidFill>
              </a:defRPr>
            </a:lvl9pPr>
          </a:lstStyle>
          <a:p>
            <a:r>
              <a:rPr lang="en-US"/>
              <a:t>Lorem ipsum dolor sit amet, consectetur adipiscing elit. Duis vitae interdum diam, non aliquet enim. Donec auctor metus sed velit imperdiet consectetur. Aenean et turpis sapien.</a:t>
            </a:r>
          </a:p>
        </p:txBody>
      </p:sp>
      <p:sp>
        <p:nvSpPr>
          <p:cNvPr id="14" name="Rectangle 13">
            <a:extLst>
              <a:ext uri="{FF2B5EF4-FFF2-40B4-BE49-F238E27FC236}">
                <a16:creationId xmlns:a16="http://schemas.microsoft.com/office/drawing/2014/main" id="{05D2C10D-F209-B443-9F3C-0B55EDFF601F}"/>
              </a:ext>
            </a:extLst>
          </p:cNvPr>
          <p:cNvSpPr/>
          <p:nvPr/>
        </p:nvSpPr>
        <p:spPr>
          <a:xfrm>
            <a:off x="1522772" y="3950854"/>
            <a:ext cx="621873" cy="73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pic>
        <p:nvPicPr>
          <p:cNvPr id="10" name="Picture 9" descr="A picture containing container, basket&#10;&#10;Description automatically generated">
            <a:extLst>
              <a:ext uri="{FF2B5EF4-FFF2-40B4-BE49-F238E27FC236}">
                <a16:creationId xmlns:a16="http://schemas.microsoft.com/office/drawing/2014/main" id="{FF3EB697-6920-4A80-8C62-F9CCDBC67C61}"/>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flipH="1">
            <a:off x="14528496" y="448947"/>
            <a:ext cx="9858678" cy="5224066"/>
          </a:xfrm>
          <a:prstGeom prst="rect">
            <a:avLst/>
          </a:prstGeom>
        </p:spPr>
      </p:pic>
      <p:sp>
        <p:nvSpPr>
          <p:cNvPr id="17" name="Rectangle 16">
            <a:extLst>
              <a:ext uri="{FF2B5EF4-FFF2-40B4-BE49-F238E27FC236}">
                <a16:creationId xmlns:a16="http://schemas.microsoft.com/office/drawing/2014/main" id="{3A115865-B68D-4907-87AE-25E4217E1983}"/>
              </a:ext>
            </a:extLst>
          </p:cNvPr>
          <p:cNvSpPr/>
          <p:nvPr userDrawn="1"/>
        </p:nvSpPr>
        <p:spPr>
          <a:xfrm>
            <a:off x="1522772" y="3950854"/>
            <a:ext cx="621873" cy="7315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dirty="0"/>
          </a:p>
        </p:txBody>
      </p:sp>
      <p:pic>
        <p:nvPicPr>
          <p:cNvPr id="19" name="Picture 18">
            <a:extLst>
              <a:ext uri="{FF2B5EF4-FFF2-40B4-BE49-F238E27FC236}">
                <a16:creationId xmlns:a16="http://schemas.microsoft.com/office/drawing/2014/main" id="{62C1D433-9FA7-854D-AB1F-5B986B9CFE7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87426" y="12712700"/>
            <a:ext cx="1003431" cy="1003300"/>
          </a:xfrm>
          <a:prstGeom prst="rect">
            <a:avLst/>
          </a:prstGeom>
        </p:spPr>
      </p:pic>
      <p:sp>
        <p:nvSpPr>
          <p:cNvPr id="18" name="Footer Placeholder 3">
            <a:extLst>
              <a:ext uri="{FF2B5EF4-FFF2-40B4-BE49-F238E27FC236}">
                <a16:creationId xmlns:a16="http://schemas.microsoft.com/office/drawing/2014/main" id="{F44B14EF-3861-1049-9954-B97CB6E168E8}"/>
              </a:ext>
            </a:extLst>
          </p:cNvPr>
          <p:cNvSpPr>
            <a:spLocks noGrp="1"/>
          </p:cNvSpPr>
          <p:nvPr>
            <p:ph type="ftr" sz="quarter" idx="3"/>
          </p:nvPr>
        </p:nvSpPr>
        <p:spPr>
          <a:xfrm>
            <a:off x="2503505" y="13029955"/>
            <a:ext cx="7586166" cy="730250"/>
          </a:xfrm>
          <a:prstGeom prst="rect">
            <a:avLst/>
          </a:prstGeom>
        </p:spPr>
        <p:txBody>
          <a:bodyPr anchor="ctr"/>
          <a:lstStyle>
            <a:lvl1pPr>
              <a:defRPr>
                <a:solidFill>
                  <a:schemeClr val="bg1">
                    <a:lumMod val="50000"/>
                  </a:schemeClr>
                </a:solidFill>
                <a:latin typeface="Oracle Sans" panose="020B0503020204020204" pitchFamily="34" charset="0"/>
                <a:cs typeface="Oracle Sans" panose="020B0503020204020204" pitchFamily="34" charset="0"/>
              </a:defRPr>
            </a:lvl1pPr>
          </a:lstStyle>
          <a:p>
            <a:r>
              <a:rPr lang="en-US" sz="1600" dirty="0"/>
              <a:t>Copyright © 2022, Oracle and/or its affiliates. All rights reserved.</a:t>
            </a:r>
          </a:p>
        </p:txBody>
      </p:sp>
      <p:sp>
        <p:nvSpPr>
          <p:cNvPr id="20" name="Slide Number Placeholder 3">
            <a:extLst>
              <a:ext uri="{FF2B5EF4-FFF2-40B4-BE49-F238E27FC236}">
                <a16:creationId xmlns:a16="http://schemas.microsoft.com/office/drawing/2014/main" id="{C6F2EB0B-EFB1-294F-AEC3-739CD776EE8D}"/>
              </a:ext>
            </a:extLst>
          </p:cNvPr>
          <p:cNvSpPr>
            <a:spLocks noGrp="1"/>
          </p:cNvSpPr>
          <p:nvPr>
            <p:ph type="sldNum" sz="quarter" idx="4"/>
          </p:nvPr>
        </p:nvSpPr>
        <p:spPr>
          <a:xfrm>
            <a:off x="1346228" y="13015247"/>
            <a:ext cx="1157277" cy="730250"/>
          </a:xfrm>
          <a:prstGeom prst="rect">
            <a:avLst/>
          </a:prstGeom>
        </p:spPr>
        <p:txBody>
          <a:bodyPr vert="horz" lIns="91440" tIns="45720" rIns="91440" bIns="45720" rtlCol="0" anchor="ctr"/>
          <a:lstStyle>
            <a:lvl1pPr marL="0" marR="0" indent="0" algn="l" defTabSz="1828800" rtl="0" eaLnBrk="1" fontAlgn="auto" latinLnBrk="0" hangingPunct="1">
              <a:lnSpc>
                <a:spcPct val="100000"/>
              </a:lnSpc>
              <a:spcBef>
                <a:spcPct val="0"/>
              </a:spcBef>
              <a:spcAft>
                <a:spcPct val="0"/>
              </a:spcAft>
              <a:buClrTx/>
              <a:buSzTx/>
              <a:buFontTx/>
              <a:buNone/>
              <a:defRPr sz="1600">
                <a:solidFill>
                  <a:schemeClr val="tx1">
                    <a:tint val="75000"/>
                  </a:schemeClr>
                </a:solidFill>
                <a:latin typeface="Oracle Sans" panose="020B0503020204020204" pitchFamily="34" charset="0"/>
                <a:cs typeface="Oracle Sans" panose="020B0503020204020204" pitchFamily="34" charset="0"/>
              </a:defRPr>
            </a:lvl1pPr>
          </a:lstStyle>
          <a:p>
            <a:fld id="{D440507A-669E-A943-A4A7-E531D638091A}" type="slidenum">
              <a:rPr lang="en-US" smtClean="0">
                <a:solidFill>
                  <a:srgbClr val="4E3629">
                    <a:tint val="75000"/>
                  </a:srgbClr>
                </a:solidFill>
              </a:rPr>
              <a:t>‹#›</a:t>
            </a:fld>
            <a:endParaRPr lang="en-US" dirty="0">
              <a:solidFill>
                <a:srgbClr val="4E3629">
                  <a:tint val="75000"/>
                </a:srgbClr>
              </a:solidFill>
            </a:endParaRPr>
          </a:p>
        </p:txBody>
      </p:sp>
    </p:spTree>
    <p:extLst>
      <p:ext uri="{BB962C8B-B14F-4D97-AF65-F5344CB8AC3E}">
        <p14:creationId xmlns:p14="http://schemas.microsoft.com/office/powerpoint/2010/main" val="2132327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nodeType="afterGroup">
                            <p:stCondLst>
                              <p:cond delay="500"/>
                            </p:stCondLst>
                            <p:childTnLst>
                              <p:par>
                                <p:cTn id="9" presetID="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3 Main Points">
    <p:bg>
      <p:bgPr>
        <a:solidFill>
          <a:schemeClr val="accent6"/>
        </a:solidFill>
        <a:effectLst/>
      </p:bgPr>
    </p:bg>
    <p:spTree>
      <p:nvGrpSpPr>
        <p:cNvPr id="1" name=""/>
        <p:cNvGrpSpPr/>
        <p:nvPr/>
      </p:nvGrpSpPr>
      <p:grpSpPr>
        <a:xfrm>
          <a:off x="0" y="0"/>
          <a:ext cx="0" cy="0"/>
          <a:chOff x="0" y="0"/>
          <a:chExt cx="0" cy="0"/>
        </a:xfrm>
      </p:grpSpPr>
      <p:pic>
        <p:nvPicPr>
          <p:cNvPr id="30" name="Picture 29" descr="A black and yellow background&#10;&#10;Description automatically generated">
            <a:extLst>
              <a:ext uri="{FF2B5EF4-FFF2-40B4-BE49-F238E27FC236}">
                <a16:creationId xmlns:a16="http://schemas.microsoft.com/office/drawing/2014/main" id="{6DEF2147-6BCC-FBF9-D7F9-D3C0E58BC57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6021877" y="0"/>
            <a:ext cx="8365298" cy="13716893"/>
          </a:xfrm>
          <a:prstGeom prst="rect">
            <a:avLst/>
          </a:prstGeom>
        </p:spPr>
      </p:pic>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1958298"/>
            <a:ext cx="16353349" cy="730883"/>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endParaRPr lang="en-US" dirty="0"/>
          </a:p>
        </p:txBody>
      </p:sp>
      <p:sp>
        <p:nvSpPr>
          <p:cNvPr id="11" name="Text Placeholder 1">
            <a:extLst>
              <a:ext uri="{FF2B5EF4-FFF2-40B4-BE49-F238E27FC236}">
                <a16:creationId xmlns:a16="http://schemas.microsoft.com/office/drawing/2014/main" id="{A7D348B5-24E0-0C40-A7B0-18BB8C9F08BA}"/>
              </a:ext>
            </a:extLst>
          </p:cNvPr>
          <p:cNvSpPr>
            <a:spLocks noGrp="1"/>
          </p:cNvSpPr>
          <p:nvPr>
            <p:ph type="body" sz="quarter" idx="17" hasCustomPrompt="1"/>
          </p:nvPr>
        </p:nvSpPr>
        <p:spPr>
          <a:xfrm>
            <a:off x="1087425" y="392382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1</a:t>
            </a:r>
          </a:p>
        </p:txBody>
      </p:sp>
      <p:sp>
        <p:nvSpPr>
          <p:cNvPr id="6" name="Text Placeholder 5">
            <a:extLst>
              <a:ext uri="{FF2B5EF4-FFF2-40B4-BE49-F238E27FC236}">
                <a16:creationId xmlns:a16="http://schemas.microsoft.com/office/drawing/2014/main" id="{8DBE66F4-F60E-972F-F230-C8B4DE7DF274}"/>
              </a:ext>
            </a:extLst>
          </p:cNvPr>
          <p:cNvSpPr>
            <a:spLocks noGrp="1"/>
          </p:cNvSpPr>
          <p:nvPr>
            <p:ph type="body" sz="quarter" idx="18" hasCustomPrompt="1"/>
          </p:nvPr>
        </p:nvSpPr>
        <p:spPr>
          <a:xfrm>
            <a:off x="1087425" y="481238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4" name="Text Placeholder 1">
            <a:extLst>
              <a:ext uri="{FF2B5EF4-FFF2-40B4-BE49-F238E27FC236}">
                <a16:creationId xmlns:a16="http://schemas.microsoft.com/office/drawing/2014/main" id="{C2C0CCF3-F873-3526-70B7-1C6E506320F4}"/>
              </a:ext>
            </a:extLst>
          </p:cNvPr>
          <p:cNvSpPr>
            <a:spLocks noGrp="1"/>
          </p:cNvSpPr>
          <p:nvPr>
            <p:ph type="body" sz="quarter" idx="19" hasCustomPrompt="1"/>
          </p:nvPr>
        </p:nvSpPr>
        <p:spPr>
          <a:xfrm>
            <a:off x="1087425" y="673861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2</a:t>
            </a:r>
          </a:p>
        </p:txBody>
      </p:sp>
      <p:sp>
        <p:nvSpPr>
          <p:cNvPr id="25" name="Text Placeholder 5">
            <a:extLst>
              <a:ext uri="{FF2B5EF4-FFF2-40B4-BE49-F238E27FC236}">
                <a16:creationId xmlns:a16="http://schemas.microsoft.com/office/drawing/2014/main" id="{DFB11313-4B3F-476D-342A-977053831AF8}"/>
              </a:ext>
            </a:extLst>
          </p:cNvPr>
          <p:cNvSpPr>
            <a:spLocks noGrp="1"/>
          </p:cNvSpPr>
          <p:nvPr>
            <p:ph type="body" sz="quarter" idx="20" hasCustomPrompt="1"/>
          </p:nvPr>
        </p:nvSpPr>
        <p:spPr>
          <a:xfrm>
            <a:off x="1087425" y="762717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6" name="Text Placeholder 1">
            <a:extLst>
              <a:ext uri="{FF2B5EF4-FFF2-40B4-BE49-F238E27FC236}">
                <a16:creationId xmlns:a16="http://schemas.microsoft.com/office/drawing/2014/main" id="{F9A0B578-9C57-AB6E-54E0-705137996C3D}"/>
              </a:ext>
            </a:extLst>
          </p:cNvPr>
          <p:cNvSpPr>
            <a:spLocks noGrp="1"/>
          </p:cNvSpPr>
          <p:nvPr>
            <p:ph type="body" sz="quarter" idx="21" hasCustomPrompt="1"/>
          </p:nvPr>
        </p:nvSpPr>
        <p:spPr>
          <a:xfrm>
            <a:off x="1087425" y="9644955"/>
            <a:ext cx="14934452"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3</a:t>
            </a:r>
          </a:p>
        </p:txBody>
      </p:sp>
      <p:sp>
        <p:nvSpPr>
          <p:cNvPr id="27" name="Text Placeholder 5">
            <a:extLst>
              <a:ext uri="{FF2B5EF4-FFF2-40B4-BE49-F238E27FC236}">
                <a16:creationId xmlns:a16="http://schemas.microsoft.com/office/drawing/2014/main" id="{0AEC2EEB-FB9F-AAAC-1ED7-9FE546EB0B0B}"/>
              </a:ext>
            </a:extLst>
          </p:cNvPr>
          <p:cNvSpPr>
            <a:spLocks noGrp="1"/>
          </p:cNvSpPr>
          <p:nvPr>
            <p:ph type="body" sz="quarter" idx="22" hasCustomPrompt="1"/>
          </p:nvPr>
        </p:nvSpPr>
        <p:spPr>
          <a:xfrm>
            <a:off x="1087425" y="10533514"/>
            <a:ext cx="14934452"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3" name="Title 1">
            <a:extLst>
              <a:ext uri="{FF2B5EF4-FFF2-40B4-BE49-F238E27FC236}">
                <a16:creationId xmlns:a16="http://schemas.microsoft.com/office/drawing/2014/main" id="{5F3D4E15-C32C-FE88-EBF7-397A2DB8715A}"/>
              </a:ext>
            </a:extLst>
          </p:cNvPr>
          <p:cNvSpPr>
            <a:spLocks noGrp="1"/>
          </p:cNvSpPr>
          <p:nvPr>
            <p:ph type="title" hasCustomPrompt="1"/>
          </p:nvPr>
        </p:nvSpPr>
        <p:spPr>
          <a:xfrm>
            <a:off x="1087424" y="1479002"/>
            <a:ext cx="14934453"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White Sans Beach Title Here 72pt</a:t>
            </a:r>
          </a:p>
        </p:txBody>
      </p:sp>
      <p:pic>
        <p:nvPicPr>
          <p:cNvPr id="8" name="Picture 7">
            <a:extLst>
              <a:ext uri="{FF2B5EF4-FFF2-40B4-BE49-F238E27FC236}">
                <a16:creationId xmlns:a16="http://schemas.microsoft.com/office/drawing/2014/main" id="{D37AC841-155A-3429-45AE-F22C85E53E8F}"/>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Tree>
    <p:extLst>
      <p:ext uri="{BB962C8B-B14F-4D97-AF65-F5344CB8AC3E}">
        <p14:creationId xmlns:p14="http://schemas.microsoft.com/office/powerpoint/2010/main" val="2833522812"/>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Light">
    <p:bg>
      <p:bgPr>
        <a:gradFill>
          <a:gsLst>
            <a:gs pos="36000">
              <a:schemeClr val="accent4"/>
            </a:gs>
            <a:gs pos="98000">
              <a:schemeClr val="accent4"/>
            </a:gs>
          </a:gsLst>
          <a:lin ang="0" scaled="0"/>
        </a:gradFill>
        <a:effectLst/>
      </p:bgPr>
    </p:bg>
    <p:spTree>
      <p:nvGrpSpPr>
        <p:cNvPr id="1" name=""/>
        <p:cNvGrpSpPr/>
        <p:nvPr/>
      </p:nvGrpSpPr>
      <p:grpSpPr>
        <a:xfrm>
          <a:off x="0" y="0"/>
          <a:ext cx="0" cy="0"/>
          <a:chOff x="0" y="0"/>
          <a:chExt cx="0" cy="0"/>
        </a:xfrm>
      </p:grpSpPr>
      <p:pic>
        <p:nvPicPr>
          <p:cNvPr id="8" name="Picture 7" descr="A close up of a colorful object&#10;&#10;Description automatically generated">
            <a:extLst>
              <a:ext uri="{FF2B5EF4-FFF2-40B4-BE49-F238E27FC236}">
                <a16:creationId xmlns:a16="http://schemas.microsoft.com/office/drawing/2014/main" id="{298C2518-7593-F59D-C26D-E3BF712BCFF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pic>
        <p:nvPicPr>
          <p:cNvPr id="12" name="Picture 11">
            <a:extLst>
              <a:ext uri="{FF2B5EF4-FFF2-40B4-BE49-F238E27FC236}">
                <a16:creationId xmlns:a16="http://schemas.microsoft.com/office/drawing/2014/main" id="{7142FE34-75F9-C246-8507-A243ACD31E8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19" name="Slide Number">
            <a:extLst>
              <a:ext uri="{FF2B5EF4-FFF2-40B4-BE49-F238E27FC236}">
                <a16:creationId xmlns:a16="http://schemas.microsoft.com/office/drawing/2014/main" id="{711C7428-2D24-A744-ABFA-BA09299BAE7A}"/>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20" name="Footer">
            <a:extLst>
              <a:ext uri="{FF2B5EF4-FFF2-40B4-BE49-F238E27FC236}">
                <a16:creationId xmlns:a16="http://schemas.microsoft.com/office/drawing/2014/main" id="{97D7A0DD-1B94-6B4E-B4D1-D04C8D90BFB5}"/>
              </a:ext>
            </a:extLst>
          </p:cNvPr>
          <p:cNvSpPr>
            <a:spLocks noGrp="1"/>
          </p:cNvSpPr>
          <p:nvPr>
            <p:ph type="ftr" sz="quarter" idx="3"/>
          </p:nvPr>
        </p:nvSpPr>
        <p:spPr>
          <a:xfrm>
            <a:off x="1747615" y="12847957"/>
            <a:ext cx="4196760" cy="73025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sp>
        <p:nvSpPr>
          <p:cNvPr id="2" name="Text Placeholder 19">
            <a:extLst>
              <a:ext uri="{FF2B5EF4-FFF2-40B4-BE49-F238E27FC236}">
                <a16:creationId xmlns:a16="http://schemas.microsoft.com/office/drawing/2014/main" id="{187C50B2-ECE9-84D9-2ECF-95EC71D5A06E}"/>
              </a:ext>
            </a:extLst>
          </p:cNvPr>
          <p:cNvSpPr>
            <a:spLocks noGrp="1"/>
          </p:cNvSpPr>
          <p:nvPr>
            <p:ph type="body" sz="quarter" idx="14" hasCustomPrompt="1"/>
          </p:nvPr>
        </p:nvSpPr>
        <p:spPr>
          <a:xfrm>
            <a:off x="1270164" y="5290752"/>
            <a:ext cx="10923424" cy="2005028"/>
          </a:xfrm>
          <a:prstGeom prst="rect">
            <a:avLst/>
          </a:prstGeom>
        </p:spPr>
        <p:txBody>
          <a:bodyPr lIns="0" anchor="b"/>
          <a:lstStyle>
            <a:lvl1pPr marL="0" indent="0" algn="l" defTabSz="914400" rtl="0" eaLnBrk="1" latinLnBrk="0" hangingPunct="1">
              <a:lnSpc>
                <a:spcPct val="80000"/>
              </a:lnSpc>
              <a:spcBef>
                <a:spcPts val="0"/>
              </a:spcBef>
              <a:buFont typeface="Arial" panose="020B0604020202020204" pitchFamily="34" charset="0"/>
              <a:buNone/>
              <a:defRPr lang="en-US" sz="7200" b="0" i="0" kern="1200" dirty="0">
                <a:solidFill>
                  <a:schemeClr val="accent6">
                    <a:lumMod val="75000"/>
                  </a:schemeClr>
                </a:solidFill>
                <a:latin typeface="Oracle Sans Light" panose="020B0403020204020204" pitchFamily="34" charset="0"/>
                <a:ea typeface="Oracle Sans Light" panose="020B0403020204020204" pitchFamily="34" charset="0"/>
                <a:cs typeface="Oracle Sans Light" panose="020B0403020204020204" pitchFamily="34" charset="0"/>
              </a:defRPr>
            </a:lvl1pPr>
          </a:lstStyle>
          <a:p>
            <a:pPr lvl="0"/>
            <a:r>
              <a:rPr lang="en-US" dirty="0"/>
              <a:t>Deck Title </a:t>
            </a:r>
            <a:br>
              <a:rPr lang="en-US" dirty="0"/>
            </a:br>
            <a:r>
              <a:rPr lang="en-US" dirty="0"/>
              <a:t>Broken on Two Lines</a:t>
            </a:r>
          </a:p>
        </p:txBody>
      </p:sp>
      <p:sp>
        <p:nvSpPr>
          <p:cNvPr id="3" name="Text Placeholder 19">
            <a:extLst>
              <a:ext uri="{FF2B5EF4-FFF2-40B4-BE49-F238E27FC236}">
                <a16:creationId xmlns:a16="http://schemas.microsoft.com/office/drawing/2014/main" id="{FD4D7C1A-224F-19D9-5B5A-A754D73214CA}"/>
              </a:ext>
            </a:extLst>
          </p:cNvPr>
          <p:cNvSpPr>
            <a:spLocks noGrp="1"/>
          </p:cNvSpPr>
          <p:nvPr>
            <p:ph type="body" sz="quarter" idx="19" hasCustomPrompt="1"/>
          </p:nvPr>
        </p:nvSpPr>
        <p:spPr>
          <a:xfrm>
            <a:off x="1270165" y="7384632"/>
            <a:ext cx="10923422" cy="892128"/>
          </a:xfrm>
          <a:prstGeom prst="rect">
            <a:avLst/>
          </a:prstGeom>
        </p:spPr>
        <p:txBody>
          <a:bodyPr lIns="0"/>
          <a:lstStyle>
            <a:lvl1pPr marL="0" indent="0" algn="l" defTabSz="914400" rtl="0" eaLnBrk="1" latinLnBrk="0" hangingPunct="1">
              <a:lnSpc>
                <a:spcPct val="100000"/>
              </a:lnSpc>
              <a:spcBef>
                <a:spcPts val="1000"/>
              </a:spcBef>
              <a:buFont typeface="Arial" panose="020B0604020202020204" pitchFamily="34" charset="0"/>
              <a:buNone/>
              <a:defRPr lang="en-US" sz="2400" b="0" i="0" kern="1200" spc="1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Subtitle (if needed)</a:t>
            </a:r>
          </a:p>
        </p:txBody>
      </p:sp>
      <p:sp>
        <p:nvSpPr>
          <p:cNvPr id="4" name="Text Placeholder 19">
            <a:extLst>
              <a:ext uri="{FF2B5EF4-FFF2-40B4-BE49-F238E27FC236}">
                <a16:creationId xmlns:a16="http://schemas.microsoft.com/office/drawing/2014/main" id="{278584ED-43E2-B86B-34E0-F5E51FE60A84}"/>
              </a:ext>
            </a:extLst>
          </p:cNvPr>
          <p:cNvSpPr>
            <a:spLocks noGrp="1"/>
          </p:cNvSpPr>
          <p:nvPr>
            <p:ph type="body" sz="quarter" idx="18" hasCustomPrompt="1"/>
          </p:nvPr>
        </p:nvSpPr>
        <p:spPr>
          <a:xfrm>
            <a:off x="1270165" y="9691888"/>
            <a:ext cx="10923422" cy="602608"/>
          </a:xfrm>
          <a:prstGeom prst="rect">
            <a:avLst/>
          </a:prstGeom>
        </p:spPr>
        <p:txBody>
          <a:bodyPr lIns="0" anchor="ctr"/>
          <a:lstStyle>
            <a:lvl1pPr marL="0" marR="0" indent="0" algn="l" defTabSz="914400" rtl="0" eaLnBrk="1" fontAlgn="auto" latinLnBrk="0" hangingPunct="1">
              <a:lnSpc>
                <a:spcPct val="100000"/>
              </a:lnSpc>
              <a:spcBef>
                <a:spcPts val="0"/>
              </a:spcBef>
              <a:spcAft>
                <a:spcPts val="0"/>
              </a:spcAft>
              <a:buClrTx/>
              <a:buSzTx/>
              <a:buFontTx/>
              <a:buNone/>
              <a:tabLst/>
              <a:defRPr lang="en-US" sz="2400" b="0" i="0" kern="1200" spc="300" baseline="0" dirty="0">
                <a:solidFill>
                  <a:schemeClr val="accent6">
                    <a:lumMod val="75000"/>
                  </a:schemeClr>
                </a:solidFill>
                <a:latin typeface="Oracle Sans" panose="020B0503020204020204" pitchFamily="34" charset="0"/>
                <a:ea typeface="Oracle Sans" panose="020B0503020204020204" pitchFamily="34" charset="0"/>
                <a:cs typeface="Oracle Sans" panose="020B0503020204020204" pitchFamily="34" charset="0"/>
              </a:defRPr>
            </a:lvl1pPr>
          </a:lstStyle>
          <a:p>
            <a:pPr lvl="0"/>
            <a:r>
              <a:rPr lang="en-US" dirty="0"/>
              <a:t>PRESENTER NAME</a:t>
            </a:r>
          </a:p>
        </p:txBody>
      </p:sp>
      <p:pic>
        <p:nvPicPr>
          <p:cNvPr id="5" name="Oracle Logo" descr="Oracle Logo">
            <a:extLst>
              <a:ext uri="{FF2B5EF4-FFF2-40B4-BE49-F238E27FC236}">
                <a16:creationId xmlns:a16="http://schemas.microsoft.com/office/drawing/2014/main" id="{F026392B-64A1-6BB3-562D-AD8E51371124}"/>
              </a:ext>
              <a:ext uri="{C183D7F6-B498-43B3-948B-1728B52AA6E4}">
                <adec:decorative xmlns:adec="http://schemas.microsoft.com/office/drawing/2017/decorative" val="0"/>
              </a:ext>
            </a:extLst>
          </p:cNvPr>
          <p:cNvPicPr>
            <a:picLocks noChangeAspect="1"/>
          </p:cNvPicPr>
          <p:nvPr userDrawn="1"/>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116598" y="1329127"/>
            <a:ext cx="3485465" cy="731519"/>
          </a:xfrm>
          <a:prstGeom prst="rect">
            <a:avLst/>
          </a:prstGeom>
        </p:spPr>
      </p:pic>
    </p:spTree>
    <p:extLst>
      <p:ext uri="{BB962C8B-B14F-4D97-AF65-F5344CB8AC3E}">
        <p14:creationId xmlns:p14="http://schemas.microsoft.com/office/powerpoint/2010/main" val="3284421293"/>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t-Agenda-Dark">
    <p:bg>
      <p:bgPr>
        <a:solidFill>
          <a:schemeClr val="accent6"/>
        </a:solidFill>
        <a:effectLst/>
      </p:bgPr>
    </p:bg>
    <p:spTree>
      <p:nvGrpSpPr>
        <p:cNvPr id="1" name=""/>
        <p:cNvGrpSpPr/>
        <p:nvPr/>
      </p:nvGrpSpPr>
      <p:grpSpPr>
        <a:xfrm>
          <a:off x="0" y="0"/>
          <a:ext cx="0" cy="0"/>
          <a:chOff x="0" y="0"/>
          <a:chExt cx="0" cy="0"/>
        </a:xfrm>
      </p:grpSpPr>
      <p:pic>
        <p:nvPicPr>
          <p:cNvPr id="17" name="Picture 16" descr="A black background with a black square&#10;&#10;Description automatically generated with medium confidence">
            <a:extLst>
              <a:ext uri="{FF2B5EF4-FFF2-40B4-BE49-F238E27FC236}">
                <a16:creationId xmlns:a16="http://schemas.microsoft.com/office/drawing/2014/main" id="{84287180-B171-87AD-1FE9-E4A1F7BB2C93}"/>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87" y="0"/>
            <a:ext cx="24385588" cy="13716893"/>
          </a:xfrm>
          <a:prstGeom prst="rect">
            <a:avLst/>
          </a:prstGeom>
        </p:spPr>
      </p:pic>
      <p:sp>
        <p:nvSpPr>
          <p:cNvPr id="6" name="Title 1">
            <a:extLst>
              <a:ext uri="{FF2B5EF4-FFF2-40B4-BE49-F238E27FC236}">
                <a16:creationId xmlns:a16="http://schemas.microsoft.com/office/drawing/2014/main" id="{553A3F4A-AC1F-A24F-A189-19BDA02CCE16}"/>
              </a:ext>
            </a:extLst>
          </p:cNvPr>
          <p:cNvSpPr>
            <a:spLocks noGrp="1"/>
          </p:cNvSpPr>
          <p:nvPr>
            <p:ph type="title" hasCustomPrompt="1"/>
          </p:nvPr>
        </p:nvSpPr>
        <p:spPr>
          <a:xfrm>
            <a:off x="1016001" y="5876112"/>
            <a:ext cx="4361918" cy="1963776"/>
          </a:xfrm>
          <a:prstGeom prst="rect">
            <a:avLst/>
          </a:prstGeom>
        </p:spPr>
        <p:txBody>
          <a:bodyPr anchor="ctr"/>
          <a:lstStyle>
            <a:lvl1pPr algn="l">
              <a:lnSpc>
                <a:spcPct val="100000"/>
              </a:lnSpc>
              <a:defRPr sz="8000" b="0" i="0">
                <a:solidFill>
                  <a:schemeClr val="accent4"/>
                </a:solidFill>
                <a:latin typeface="Oracle Sans Light" panose="020B0403020204020204" pitchFamily="34" charset="0"/>
                <a:cs typeface="Oracle Sans Light" panose="020B0403020204020204" pitchFamily="34" charset="0"/>
              </a:defRPr>
            </a:lvl1pPr>
          </a:lstStyle>
          <a:p>
            <a:r>
              <a:rPr lang="en-US" dirty="0"/>
              <a:t>Agenda</a:t>
            </a:r>
          </a:p>
        </p:txBody>
      </p:sp>
      <p:sp>
        <p:nvSpPr>
          <p:cNvPr id="10" name="Content Placeholder 3">
            <a:extLst>
              <a:ext uri="{FF2B5EF4-FFF2-40B4-BE49-F238E27FC236}">
                <a16:creationId xmlns:a16="http://schemas.microsoft.com/office/drawing/2014/main" id="{FAAEC8CB-8DB0-654B-B1DB-7350B21B02AD}"/>
              </a:ext>
            </a:extLst>
          </p:cNvPr>
          <p:cNvSpPr>
            <a:spLocks noGrp="1"/>
          </p:cNvSpPr>
          <p:nvPr>
            <p:ph sz="quarter" idx="12" hasCustomPrompt="1"/>
          </p:nvPr>
        </p:nvSpPr>
        <p:spPr>
          <a:xfrm>
            <a:off x="6115653" y="1591552"/>
            <a:ext cx="11492254" cy="10533200"/>
          </a:xfrm>
          <a:prstGeom prst="rect">
            <a:avLst/>
          </a:prstGeom>
        </p:spPr>
        <p:txBody>
          <a:bodyPr anchor="ctr"/>
          <a:lstStyle>
            <a:lvl1pPr>
              <a:lnSpc>
                <a:spcPct val="150000"/>
              </a:lnSpc>
              <a:defRPr sz="4800" b="0" i="0">
                <a:solidFill>
                  <a:schemeClr val="accent4"/>
                </a:solidFill>
                <a:latin typeface="Oracle Sans" panose="020B0503020204020204" pitchFamily="34" charset="0"/>
                <a:cs typeface="Oracle Sans" panose="020B0503020204020204" pitchFamily="34" charset="0"/>
              </a:defRPr>
            </a:lvl1pPr>
            <a:lvl2pPr>
              <a:defRPr sz="4800" b="0" i="0">
                <a:solidFill>
                  <a:schemeClr val="accent4"/>
                </a:solidFill>
                <a:latin typeface="Oracle Sans" panose="020B0503020204020204" pitchFamily="34" charset="0"/>
                <a:cs typeface="Oracle Sans" panose="020B0503020204020204" pitchFamily="34" charset="0"/>
              </a:defRPr>
            </a:lvl2pPr>
            <a:lvl3pPr>
              <a:defRPr sz="4400" b="0" i="0">
                <a:solidFill>
                  <a:schemeClr val="accent4"/>
                </a:solidFill>
                <a:latin typeface="Oracle Sans" panose="020B0503020204020204" pitchFamily="34" charset="0"/>
                <a:cs typeface="Oracle Sans" panose="020B0503020204020204" pitchFamily="34" charset="0"/>
              </a:defRPr>
            </a:lvl3pPr>
            <a:lvl4pPr>
              <a:defRPr sz="4000" b="0" i="0">
                <a:solidFill>
                  <a:schemeClr val="accent4"/>
                </a:solidFill>
                <a:latin typeface="Oracle Sans" panose="020B0503020204020204" pitchFamily="34" charset="0"/>
                <a:cs typeface="Oracle Sans" panose="020B0503020204020204" pitchFamily="34" charset="0"/>
              </a:defRPr>
            </a:lvl4pPr>
            <a:lvl5pPr>
              <a:defRPr sz="3600" b="0" i="0">
                <a:solidFill>
                  <a:schemeClr val="accent4"/>
                </a:solidFill>
                <a:latin typeface="Oracle Sans" panose="020B0503020204020204" pitchFamily="34" charset="0"/>
                <a:cs typeface="Oracle Sans" panose="020B0503020204020204" pitchFamily="34" charset="0"/>
              </a:defRPr>
            </a:lvl5pPr>
          </a:lstStyle>
          <a:p>
            <a:pPr lvl="0"/>
            <a:r>
              <a:rPr lang="en-US" dirty="0"/>
              <a:t>Item 1</a:t>
            </a:r>
          </a:p>
          <a:p>
            <a:pPr lvl="0"/>
            <a:r>
              <a:rPr lang="en-US" dirty="0"/>
              <a:t>Item 2</a:t>
            </a:r>
          </a:p>
          <a:p>
            <a:pPr lvl="0"/>
            <a:r>
              <a:rPr lang="en-US" dirty="0"/>
              <a:t>Item 3</a:t>
            </a:r>
          </a:p>
          <a:p>
            <a:pPr lvl="0"/>
            <a:r>
              <a:rPr lang="en-US" dirty="0"/>
              <a:t>Item 4</a:t>
            </a:r>
          </a:p>
        </p:txBody>
      </p:sp>
      <p:sp>
        <p:nvSpPr>
          <p:cNvPr id="4" name="Footer Placeholder 3">
            <a:extLst>
              <a:ext uri="{FF2B5EF4-FFF2-40B4-BE49-F238E27FC236}">
                <a16:creationId xmlns:a16="http://schemas.microsoft.com/office/drawing/2014/main" id="{A0E04A4B-2404-314B-AA99-18FE7D432883}"/>
              </a:ext>
            </a:extLst>
          </p:cNvPr>
          <p:cNvSpPr>
            <a:spLocks noGrp="1"/>
          </p:cNvSpPr>
          <p:nvPr>
            <p:ph type="ftr" sz="quarter" idx="11"/>
          </p:nvPr>
        </p:nvSpPr>
        <p:spPr/>
        <p:txBody>
          <a:bodyPr/>
          <a:lstStyle>
            <a:lvl1pPr>
              <a:defRPr>
                <a:solidFill>
                  <a:schemeClr val="accent3"/>
                </a:solidFill>
              </a:defRPr>
            </a:lvl1pPr>
          </a:lstStyle>
          <a:p>
            <a:r>
              <a:rPr lang="en-US" dirty="0">
                <a:solidFill>
                  <a:srgbClr val="8B8580"/>
                </a:solidFill>
                <a:latin typeface="Oracle Sans Tab"/>
              </a:rPr>
              <a:t>Copyright © 2024, Oracle and/or its affiliates</a:t>
            </a:r>
          </a:p>
        </p:txBody>
      </p:sp>
      <p:sp>
        <p:nvSpPr>
          <p:cNvPr id="3" name="Slide Number Placeholder 2">
            <a:extLst>
              <a:ext uri="{FF2B5EF4-FFF2-40B4-BE49-F238E27FC236}">
                <a16:creationId xmlns:a16="http://schemas.microsoft.com/office/drawing/2014/main" id="{4FB4C39A-B5A4-F146-BEE4-51F14322F441}"/>
              </a:ext>
            </a:extLst>
          </p:cNvPr>
          <p:cNvSpPr>
            <a:spLocks noGrp="1"/>
          </p:cNvSpPr>
          <p:nvPr>
            <p:ph type="sldNum" sz="quarter" idx="10"/>
          </p:nvPr>
        </p:nvSpPr>
        <p:spPr/>
        <p:txBody>
          <a:bodyPr/>
          <a:lstStyle>
            <a:lvl1pPr>
              <a:defRPr>
                <a:solidFill>
                  <a:schemeClr val="accent3"/>
                </a:solidFill>
              </a:defRPr>
            </a:lvl1pPr>
          </a:lstStyle>
          <a:p>
            <a:fld id="{345D60D9-5372-5F40-9443-0F9AE5BDC3C8}" type="slidenum">
              <a:rPr lang="en-US" smtClean="0"/>
              <a:pPr/>
              <a:t>‹#›</a:t>
            </a:fld>
            <a:endParaRPr lang="en-US" dirty="0"/>
          </a:p>
        </p:txBody>
      </p:sp>
      <p:pic>
        <p:nvPicPr>
          <p:cNvPr id="9" name="Picture 8">
            <a:extLst>
              <a:ext uri="{FF2B5EF4-FFF2-40B4-BE49-F238E27FC236}">
                <a16:creationId xmlns:a16="http://schemas.microsoft.com/office/drawing/2014/main" id="{5F34A30D-2DAD-7146-A9A3-47296D42347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Tree>
    <p:extLst>
      <p:ext uri="{BB962C8B-B14F-4D97-AF65-F5344CB8AC3E}">
        <p14:creationId xmlns:p14="http://schemas.microsoft.com/office/powerpoint/2010/main" val="4020390557"/>
      </p:ext>
    </p:extLst>
  </p:cSld>
  <p:clrMapOvr>
    <a:masterClrMapping/>
  </p:clrMapOvr>
  <p:transition advClick="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Light - Blan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en-US" dirty="0"/>
              <a:t>[Date]</a:t>
            </a:r>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dirty="0">
                <a:solidFill>
                  <a:srgbClr val="8B8580"/>
                </a:solidFill>
                <a:latin typeface="Oracle Sans Tab"/>
              </a:rPr>
              <a:t>Copyright © 2024, Oracle and/or its affiliates</a:t>
            </a:r>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33952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1106010" y="8806078"/>
            <a:ext cx="12269097" cy="3390024"/>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1524198" y="3219449"/>
            <a:ext cx="21376883" cy="9010650"/>
          </a:xfrm>
          <a:noFill/>
        </p:spPr>
        <p:txBody>
          <a:bodyPr vert="horz" lIns="0" tIns="0" rIns="0" bIns="0" rtlCol="0">
            <a:noAutofit/>
          </a:bodyPr>
          <a:lstStyle>
            <a:lvl1pPr marL="730250" indent="-730250">
              <a:buClr>
                <a:schemeClr val="accent5"/>
              </a:buClr>
              <a:buFont typeface="+mj-lt"/>
              <a:buAutoNum type="arabicPeriod"/>
              <a:defRPr lang="en-US" dirty="0"/>
            </a:lvl1pPr>
            <a:lvl2pPr marL="1097280">
              <a:defRPr lang="en-US" dirty="0"/>
            </a:lvl2pPr>
            <a:lvl3pPr marL="1463040">
              <a:defRPr lang="en-US" dirty="0"/>
            </a:lvl3pPr>
            <a:lvl4pPr marL="1828800">
              <a:defRPr lang="en-US" dirty="0"/>
            </a:lvl4pPr>
            <a:lvl5pPr marL="219456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dirty="0">
                <a:solidFill>
                  <a:srgbClr val="8B8580"/>
                </a:solidFill>
                <a:latin typeface="Oracle Sans Tab"/>
              </a:rPr>
              <a:t>Copyright © 2024, Oracle and/or its affiliates</a:t>
            </a:r>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28049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Sub, Photo and Benifits-Dark">
    <p:bg>
      <p:bgPr>
        <a:solidFill>
          <a:schemeClr val="accent6"/>
        </a:solidFill>
        <a:effectLst/>
      </p:bgPr>
    </p:bg>
    <p:spTree>
      <p:nvGrpSpPr>
        <p:cNvPr id="1" name=""/>
        <p:cNvGrpSpPr/>
        <p:nvPr/>
      </p:nvGrpSpPr>
      <p:grpSpPr>
        <a:xfrm>
          <a:off x="0" y="0"/>
          <a:ext cx="0" cy="0"/>
          <a:chOff x="0" y="0"/>
          <a:chExt cx="0" cy="0"/>
        </a:xfrm>
      </p:grpSpPr>
      <p:pic>
        <p:nvPicPr>
          <p:cNvPr id="4" name="Picture 3" descr="A black background with a gold object&#10;&#10;Description automatically generated">
            <a:extLst>
              <a:ext uri="{FF2B5EF4-FFF2-40B4-BE49-F238E27FC236}">
                <a16:creationId xmlns:a16="http://schemas.microsoft.com/office/drawing/2014/main" id="{D4D97401-C26D-A62F-E7F2-4919A8A50E25}"/>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4692745" y="1"/>
            <a:ext cx="9694430" cy="4156364"/>
          </a:xfrm>
          <a:prstGeom prst="rect">
            <a:avLst/>
          </a:prstGeom>
        </p:spPr>
      </p:pic>
      <p:sp>
        <p:nvSpPr>
          <p:cNvPr id="10" name="Title 1">
            <a:extLst>
              <a:ext uri="{FF2B5EF4-FFF2-40B4-BE49-F238E27FC236}">
                <a16:creationId xmlns:a16="http://schemas.microsoft.com/office/drawing/2014/main" id="{C96BE7E7-7C35-8D4C-AB81-5EA2537F95BF}"/>
              </a:ext>
            </a:extLst>
          </p:cNvPr>
          <p:cNvSpPr>
            <a:spLocks noGrp="1"/>
          </p:cNvSpPr>
          <p:nvPr>
            <p:ph type="title" hasCustomPrompt="1"/>
          </p:nvPr>
        </p:nvSpPr>
        <p:spPr>
          <a:xfrm>
            <a:off x="1087424" y="1479002"/>
            <a:ext cx="18838295"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11" name="Text Placeholder 1">
            <a:extLst>
              <a:ext uri="{FF2B5EF4-FFF2-40B4-BE49-F238E27FC236}">
                <a16:creationId xmlns:a16="http://schemas.microsoft.com/office/drawing/2014/main" id="{A7D348B5-24E0-0C40-A7B0-18BB8C9F08BA}"/>
              </a:ext>
            </a:extLst>
          </p:cNvPr>
          <p:cNvSpPr>
            <a:spLocks noGrp="1"/>
          </p:cNvSpPr>
          <p:nvPr>
            <p:ph type="body" sz="quarter" idx="17" hasCustomPrompt="1"/>
          </p:nvPr>
        </p:nvSpPr>
        <p:spPr>
          <a:xfrm>
            <a:off x="12846303" y="3744686"/>
            <a:ext cx="7014901" cy="1963776"/>
          </a:xfrm>
          <a:prstGeom prst="rect">
            <a:avLst/>
          </a:prstGeom>
        </p:spPr>
        <p:txBody>
          <a:bodyPr/>
          <a:lstStyle>
            <a:lvl1pPr>
              <a:defRPr sz="3200" b="0" i="0">
                <a:solidFill>
                  <a:schemeClr val="accent4"/>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a:t>
            </a:r>
          </a:p>
        </p:txBody>
      </p:sp>
      <p:pic>
        <p:nvPicPr>
          <p:cNvPr id="8" name="Picture 7">
            <a:extLst>
              <a:ext uri="{FF2B5EF4-FFF2-40B4-BE49-F238E27FC236}">
                <a16:creationId xmlns:a16="http://schemas.microsoft.com/office/drawing/2014/main" id="{1EBD40F3-A5EB-924E-BB34-7A465F34A8E7}"/>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sp>
        <p:nvSpPr>
          <p:cNvPr id="6" name="Text Placeholder 5">
            <a:extLst>
              <a:ext uri="{FF2B5EF4-FFF2-40B4-BE49-F238E27FC236}">
                <a16:creationId xmlns:a16="http://schemas.microsoft.com/office/drawing/2014/main" id="{8DBE66F4-F60E-972F-F230-C8B4DE7DF274}"/>
              </a:ext>
            </a:extLst>
          </p:cNvPr>
          <p:cNvSpPr>
            <a:spLocks noGrp="1"/>
          </p:cNvSpPr>
          <p:nvPr>
            <p:ph type="body" sz="quarter" idx="18" hasCustomPrompt="1"/>
          </p:nvPr>
        </p:nvSpPr>
        <p:spPr>
          <a:xfrm>
            <a:off x="12866776" y="6067427"/>
            <a:ext cx="7058945" cy="6169570"/>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sz="2800" b="0" i="0">
                <a:solidFill>
                  <a:schemeClr val="accent4"/>
                </a:solidFill>
                <a:latin typeface="Oracle Sans" panose="020B0503020204020204" pitchFamily="34" charset="0"/>
                <a:cs typeface="Oracle Sans" panose="020B05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This benefit includes</a:t>
            </a:r>
          </a:p>
          <a:p>
            <a:pPr lvl="1"/>
            <a:r>
              <a:rPr lang="en-US" dirty="0"/>
              <a:t>Cookie Batter</a:t>
            </a:r>
          </a:p>
          <a:p>
            <a:pPr lvl="1"/>
            <a:r>
              <a:rPr lang="en-US" dirty="0"/>
              <a:t>Cookie Dough</a:t>
            </a:r>
          </a:p>
          <a:p>
            <a:pPr lvl="1"/>
            <a:r>
              <a:rPr lang="en-US" dirty="0"/>
              <a:t>Cookie Cake</a:t>
            </a:r>
          </a:p>
        </p:txBody>
      </p:sp>
      <p:sp>
        <p:nvSpPr>
          <p:cNvPr id="9" name="Picture Placeholder 8">
            <a:extLst>
              <a:ext uri="{FF2B5EF4-FFF2-40B4-BE49-F238E27FC236}">
                <a16:creationId xmlns:a16="http://schemas.microsoft.com/office/drawing/2014/main" id="{40E70895-9D67-5175-56C9-8DC6BB18B532}"/>
              </a:ext>
            </a:extLst>
          </p:cNvPr>
          <p:cNvSpPr>
            <a:spLocks noGrp="1"/>
          </p:cNvSpPr>
          <p:nvPr>
            <p:ph type="pic" sz="quarter" idx="19"/>
          </p:nvPr>
        </p:nvSpPr>
        <p:spPr>
          <a:xfrm>
            <a:off x="1085992" y="3744687"/>
            <a:ext cx="11568032" cy="8492310"/>
          </a:xfrm>
          <a:prstGeom prst="rect">
            <a:avLst/>
          </a:prstGeom>
          <a:solidFill>
            <a:schemeClr val="tx2"/>
          </a:solidFill>
        </p:spPr>
        <p:txBody>
          <a:bodyPr/>
          <a:lstStyle>
            <a:lvl1pPr algn="ctr">
              <a:defRPr sz="4000">
                <a:solidFill>
                  <a:schemeClr val="bg1"/>
                </a:solidFill>
              </a:defRPr>
            </a:lvl1pPr>
          </a:lstStyle>
          <a:p>
            <a:endParaRPr lang="en-US" dirty="0"/>
          </a:p>
          <a:p>
            <a:r>
              <a:rPr lang="en-US" dirty="0"/>
              <a:t>Click the center icon to add a cool picture</a:t>
            </a:r>
          </a:p>
        </p:txBody>
      </p:sp>
    </p:spTree>
    <p:extLst>
      <p:ext uri="{BB962C8B-B14F-4D97-AF65-F5344CB8AC3E}">
        <p14:creationId xmlns:p14="http://schemas.microsoft.com/office/powerpoint/2010/main" val="3848111737"/>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3 Main Points and Photos-Dark">
    <p:bg>
      <p:bgPr>
        <a:solidFill>
          <a:schemeClr val="accent6"/>
        </a:solidFill>
        <a:effectLst/>
      </p:bgPr>
    </p:bg>
    <p:spTree>
      <p:nvGrpSpPr>
        <p:cNvPr id="1" name=""/>
        <p:cNvGrpSpPr/>
        <p:nvPr/>
      </p:nvGrpSpPr>
      <p:grpSpPr>
        <a:xfrm>
          <a:off x="0" y="0"/>
          <a:ext cx="0" cy="0"/>
          <a:chOff x="0" y="0"/>
          <a:chExt cx="0" cy="0"/>
        </a:xfrm>
      </p:grpSpPr>
      <p:sp>
        <p:nvSpPr>
          <p:cNvPr id="17" name="Slide Number">
            <a:extLst>
              <a:ext uri="{FF2B5EF4-FFF2-40B4-BE49-F238E27FC236}">
                <a16:creationId xmlns:a16="http://schemas.microsoft.com/office/drawing/2014/main" id="{F593F066-61E9-474E-86EC-2623435F48B2}"/>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57FEDF61-15EB-B849-A274-96BE87577F8B}"/>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solidFill>
                  <a:srgbClr val="8B8580"/>
                </a:solidFill>
                <a:latin typeface="Oracle Sans Tab"/>
              </a:rPr>
              <a:t>Copyright © 2024, Oracle and/or its affiliates</a:t>
            </a:r>
          </a:p>
        </p:txBody>
      </p:sp>
      <p:sp>
        <p:nvSpPr>
          <p:cNvPr id="11" name="Text Placeholder 1">
            <a:extLst>
              <a:ext uri="{FF2B5EF4-FFF2-40B4-BE49-F238E27FC236}">
                <a16:creationId xmlns:a16="http://schemas.microsoft.com/office/drawing/2014/main" id="{A7D348B5-24E0-0C40-A7B0-18BB8C9F08BA}"/>
              </a:ext>
            </a:extLst>
          </p:cNvPr>
          <p:cNvSpPr>
            <a:spLocks noGrp="1"/>
          </p:cNvSpPr>
          <p:nvPr>
            <p:ph type="body" sz="quarter" idx="17" hasCustomPrompt="1"/>
          </p:nvPr>
        </p:nvSpPr>
        <p:spPr>
          <a:xfrm>
            <a:off x="1087425" y="3923825"/>
            <a:ext cx="11779350"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1</a:t>
            </a:r>
          </a:p>
        </p:txBody>
      </p:sp>
      <p:sp>
        <p:nvSpPr>
          <p:cNvPr id="6" name="Text Placeholder 5">
            <a:extLst>
              <a:ext uri="{FF2B5EF4-FFF2-40B4-BE49-F238E27FC236}">
                <a16:creationId xmlns:a16="http://schemas.microsoft.com/office/drawing/2014/main" id="{8DBE66F4-F60E-972F-F230-C8B4DE7DF274}"/>
              </a:ext>
            </a:extLst>
          </p:cNvPr>
          <p:cNvSpPr>
            <a:spLocks noGrp="1"/>
          </p:cNvSpPr>
          <p:nvPr>
            <p:ph type="body" sz="quarter" idx="18" hasCustomPrompt="1"/>
          </p:nvPr>
        </p:nvSpPr>
        <p:spPr>
          <a:xfrm>
            <a:off x="1087425" y="4812384"/>
            <a:ext cx="11779350"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4" name="Text Placeholder 1">
            <a:extLst>
              <a:ext uri="{FF2B5EF4-FFF2-40B4-BE49-F238E27FC236}">
                <a16:creationId xmlns:a16="http://schemas.microsoft.com/office/drawing/2014/main" id="{C2C0CCF3-F873-3526-70B7-1C6E506320F4}"/>
              </a:ext>
            </a:extLst>
          </p:cNvPr>
          <p:cNvSpPr>
            <a:spLocks noGrp="1"/>
          </p:cNvSpPr>
          <p:nvPr>
            <p:ph type="body" sz="quarter" idx="19" hasCustomPrompt="1"/>
          </p:nvPr>
        </p:nvSpPr>
        <p:spPr>
          <a:xfrm>
            <a:off x="1087425" y="6738615"/>
            <a:ext cx="11779350"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2</a:t>
            </a:r>
          </a:p>
        </p:txBody>
      </p:sp>
      <p:sp>
        <p:nvSpPr>
          <p:cNvPr id="25" name="Text Placeholder 5">
            <a:extLst>
              <a:ext uri="{FF2B5EF4-FFF2-40B4-BE49-F238E27FC236}">
                <a16:creationId xmlns:a16="http://schemas.microsoft.com/office/drawing/2014/main" id="{DFB11313-4B3F-476D-342A-977053831AF8}"/>
              </a:ext>
            </a:extLst>
          </p:cNvPr>
          <p:cNvSpPr>
            <a:spLocks noGrp="1"/>
          </p:cNvSpPr>
          <p:nvPr>
            <p:ph type="body" sz="quarter" idx="20" hasCustomPrompt="1"/>
          </p:nvPr>
        </p:nvSpPr>
        <p:spPr>
          <a:xfrm>
            <a:off x="1087425" y="7627174"/>
            <a:ext cx="11779350"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26" name="Text Placeholder 1">
            <a:extLst>
              <a:ext uri="{FF2B5EF4-FFF2-40B4-BE49-F238E27FC236}">
                <a16:creationId xmlns:a16="http://schemas.microsoft.com/office/drawing/2014/main" id="{F9A0B578-9C57-AB6E-54E0-705137996C3D}"/>
              </a:ext>
            </a:extLst>
          </p:cNvPr>
          <p:cNvSpPr>
            <a:spLocks noGrp="1"/>
          </p:cNvSpPr>
          <p:nvPr>
            <p:ph type="body" sz="quarter" idx="21" hasCustomPrompt="1"/>
          </p:nvPr>
        </p:nvSpPr>
        <p:spPr>
          <a:xfrm>
            <a:off x="1087425" y="9644955"/>
            <a:ext cx="11779350" cy="730250"/>
          </a:xfrm>
          <a:prstGeom prst="rect">
            <a:avLst/>
          </a:prstGeom>
        </p:spPr>
        <p:txBody>
          <a:bodyPr/>
          <a:lstStyle>
            <a:lvl1pPr>
              <a:defRPr sz="3600" b="1" i="0">
                <a:solidFill>
                  <a:schemeClr val="accent4"/>
                </a:solidFill>
                <a:latin typeface="Oracle Sans Semi Bold" panose="020B0503020204020204" pitchFamily="34" charset="0"/>
                <a:cs typeface="Oracle Sans Semi Bold" panose="020B0503020204020204" pitchFamily="34" charset="0"/>
              </a:defRPr>
            </a:lvl1pPr>
          </a:lstStyle>
          <a:p>
            <a:r>
              <a:rPr lang="en-US" dirty="0"/>
              <a:t>Main Point 3</a:t>
            </a:r>
          </a:p>
        </p:txBody>
      </p:sp>
      <p:sp>
        <p:nvSpPr>
          <p:cNvPr id="27" name="Text Placeholder 5">
            <a:extLst>
              <a:ext uri="{FF2B5EF4-FFF2-40B4-BE49-F238E27FC236}">
                <a16:creationId xmlns:a16="http://schemas.microsoft.com/office/drawing/2014/main" id="{0AEC2EEB-FB9F-AAAC-1ED7-9FE546EB0B0B}"/>
              </a:ext>
            </a:extLst>
          </p:cNvPr>
          <p:cNvSpPr>
            <a:spLocks noGrp="1"/>
          </p:cNvSpPr>
          <p:nvPr>
            <p:ph type="body" sz="quarter" idx="22" hasCustomPrompt="1"/>
          </p:nvPr>
        </p:nvSpPr>
        <p:spPr>
          <a:xfrm>
            <a:off x="1087425" y="10533514"/>
            <a:ext cx="11779350" cy="1276444"/>
          </a:xfrm>
          <a:prstGeom prst="rect">
            <a:avLst/>
          </a:prstGeom>
        </p:spPr>
        <p:txBody>
          <a:bodyPr/>
          <a:lstStyle>
            <a:lvl1pPr>
              <a:defRPr sz="2800" b="0" i="0">
                <a:solidFill>
                  <a:schemeClr val="accent4"/>
                </a:solidFill>
                <a:latin typeface="Oracle Sans" panose="020B0503020204020204" pitchFamily="34" charset="0"/>
                <a:cs typeface="Oracle Sans" panose="020B0503020204020204" pitchFamily="34" charset="0"/>
              </a:defRPr>
            </a:lvl1pPr>
            <a:lvl2pPr>
              <a:defRPr b="0" i="0">
                <a:solidFill>
                  <a:schemeClr val="bg1"/>
                </a:solidFill>
                <a:latin typeface="Oracle Sans Light" panose="020B0403020204020204" pitchFamily="34" charset="0"/>
                <a:cs typeface="Oracle Sans Light" panose="020B0403020204020204" pitchFamily="34" charset="0"/>
              </a:defRPr>
            </a:lvl2pPr>
            <a:lvl3pPr>
              <a:defRPr b="0" i="0">
                <a:solidFill>
                  <a:schemeClr val="bg1"/>
                </a:solidFill>
                <a:latin typeface="Oracle Sans Light" panose="020B0403020204020204" pitchFamily="34" charset="0"/>
                <a:cs typeface="Oracle Sans Light" panose="020B0403020204020204" pitchFamily="34" charset="0"/>
              </a:defRPr>
            </a:lvl3pPr>
            <a:lvl4pPr>
              <a:defRPr b="0" i="0">
                <a:solidFill>
                  <a:schemeClr val="bg1"/>
                </a:solidFill>
                <a:latin typeface="Oracle Sans Light" panose="020B0403020204020204" pitchFamily="34" charset="0"/>
                <a:cs typeface="Oracle Sans Light" panose="020B0403020204020204" pitchFamily="34" charset="0"/>
              </a:defRPr>
            </a:lvl4pPr>
            <a:lvl5pPr>
              <a:defRPr b="0" i="0">
                <a:solidFill>
                  <a:schemeClr val="bg1"/>
                </a:solidFill>
                <a:latin typeface="Oracle Sans Light" panose="020B0403020204020204" pitchFamily="34" charset="0"/>
                <a:cs typeface="Oracle Sans Light" panose="020B0403020204020204" pitchFamily="34" charset="0"/>
              </a:defRPr>
            </a:lvl5pPr>
          </a:lstStyle>
          <a:p>
            <a:pPr lvl="0"/>
            <a:r>
              <a:rPr lang="en-US" dirty="0"/>
              <a:t>Why the main point is important</a:t>
            </a:r>
            <a:br>
              <a:rPr lang="en-US" dirty="0"/>
            </a:br>
            <a:r>
              <a:rPr lang="en-US" dirty="0"/>
              <a:t>Why the main point is important</a:t>
            </a:r>
          </a:p>
        </p:txBody>
      </p:sp>
      <p:sp>
        <p:nvSpPr>
          <p:cNvPr id="5" name="Picture Placeholder 4">
            <a:extLst>
              <a:ext uri="{FF2B5EF4-FFF2-40B4-BE49-F238E27FC236}">
                <a16:creationId xmlns:a16="http://schemas.microsoft.com/office/drawing/2014/main" id="{C55EDF6B-8232-B5DA-C55B-F5E970756240}"/>
              </a:ext>
            </a:extLst>
          </p:cNvPr>
          <p:cNvSpPr>
            <a:spLocks noGrp="1"/>
          </p:cNvSpPr>
          <p:nvPr>
            <p:ph type="pic" sz="quarter" idx="23" hasCustomPrompt="1"/>
          </p:nvPr>
        </p:nvSpPr>
        <p:spPr>
          <a:xfrm>
            <a:off x="18836812" y="8932760"/>
            <a:ext cx="5550364" cy="4783240"/>
          </a:xfrm>
          <a:custGeom>
            <a:avLst/>
            <a:gdLst>
              <a:gd name="connsiteX0" fmla="*/ 0 w 5550364"/>
              <a:gd name="connsiteY0" fmla="*/ 0 h 4783240"/>
              <a:gd name="connsiteX1" fmla="*/ 5550364 w 5550364"/>
              <a:gd name="connsiteY1" fmla="*/ 0 h 4783240"/>
              <a:gd name="connsiteX2" fmla="*/ 5550364 w 5550364"/>
              <a:gd name="connsiteY2" fmla="*/ 4783240 h 4783240"/>
              <a:gd name="connsiteX3" fmla="*/ 4531656 w 5550364"/>
              <a:gd name="connsiteY3" fmla="*/ 4783240 h 4783240"/>
              <a:gd name="connsiteX4" fmla="*/ 4531656 w 5550364"/>
              <a:gd name="connsiteY4" fmla="*/ 3756421 h 4783240"/>
              <a:gd name="connsiteX5" fmla="*/ 3492904 w 5550364"/>
              <a:gd name="connsiteY5" fmla="*/ 3756421 h 4783240"/>
              <a:gd name="connsiteX6" fmla="*/ 3492904 w 5550364"/>
              <a:gd name="connsiteY6" fmla="*/ 4783240 h 4783240"/>
              <a:gd name="connsiteX7" fmla="*/ 0 w 5550364"/>
              <a:gd name="connsiteY7" fmla="*/ 4783240 h 4783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50364" h="4783240">
                <a:moveTo>
                  <a:pt x="0" y="0"/>
                </a:moveTo>
                <a:lnTo>
                  <a:pt x="5550364" y="0"/>
                </a:lnTo>
                <a:lnTo>
                  <a:pt x="5550364" y="4783240"/>
                </a:lnTo>
                <a:lnTo>
                  <a:pt x="4531656" y="4783240"/>
                </a:lnTo>
                <a:lnTo>
                  <a:pt x="4531656" y="3756421"/>
                </a:lnTo>
                <a:lnTo>
                  <a:pt x="3492904" y="3756421"/>
                </a:lnTo>
                <a:lnTo>
                  <a:pt x="3492904" y="4783240"/>
                </a:lnTo>
                <a:lnTo>
                  <a:pt x="0" y="4783240"/>
                </a:lnTo>
                <a:close/>
              </a:path>
            </a:pathLst>
          </a:custGeom>
          <a:solidFill>
            <a:schemeClr val="accent4"/>
          </a:solidFill>
        </p:spPr>
        <p:txBody>
          <a:bodyPr wrap="square" anchor="ctr" anchorCtr="0">
            <a:noAutofit/>
          </a:bodyPr>
          <a:lstStyle>
            <a:lvl1pPr marL="0" indent="0" algn="ctr">
              <a:buNone/>
              <a:defRPr>
                <a:solidFill>
                  <a:schemeClr val="bg1"/>
                </a:solidFill>
              </a:defRPr>
            </a:lvl1pPr>
          </a:lstStyle>
          <a:p>
            <a:r>
              <a:rPr lang="en-US" dirty="0"/>
              <a:t>Image</a:t>
            </a:r>
          </a:p>
        </p:txBody>
      </p:sp>
      <p:sp>
        <p:nvSpPr>
          <p:cNvPr id="29" name="Picture Placeholder 12">
            <a:extLst>
              <a:ext uri="{FF2B5EF4-FFF2-40B4-BE49-F238E27FC236}">
                <a16:creationId xmlns:a16="http://schemas.microsoft.com/office/drawing/2014/main" id="{0DB0753C-2559-B7D2-D83E-D188C50851FC}"/>
              </a:ext>
            </a:extLst>
          </p:cNvPr>
          <p:cNvSpPr>
            <a:spLocks noGrp="1"/>
          </p:cNvSpPr>
          <p:nvPr>
            <p:ph type="pic" sz="quarter" idx="15" hasCustomPrompt="1"/>
          </p:nvPr>
        </p:nvSpPr>
        <p:spPr>
          <a:xfrm>
            <a:off x="18836811" y="1"/>
            <a:ext cx="5550365" cy="8679050"/>
          </a:xfrm>
          <a:prstGeom prst="rect">
            <a:avLst/>
          </a:prstGeom>
          <a:solidFill>
            <a:schemeClr val="accent4"/>
          </a:solidFill>
        </p:spPr>
        <p:txBody>
          <a:bodyPr anchor="ctr" anchorCtr="0"/>
          <a:lstStyle>
            <a:lvl1pPr marL="0" indent="0" algn="ctr">
              <a:buNone/>
              <a:defRPr>
                <a:solidFill>
                  <a:schemeClr val="bg1"/>
                </a:solidFill>
              </a:defRPr>
            </a:lvl1pPr>
          </a:lstStyle>
          <a:p>
            <a:r>
              <a:rPr lang="en-US" dirty="0"/>
              <a:t>Image</a:t>
            </a:r>
          </a:p>
        </p:txBody>
      </p:sp>
      <p:sp>
        <p:nvSpPr>
          <p:cNvPr id="30" name="Picture Placeholder 12">
            <a:extLst>
              <a:ext uri="{FF2B5EF4-FFF2-40B4-BE49-F238E27FC236}">
                <a16:creationId xmlns:a16="http://schemas.microsoft.com/office/drawing/2014/main" id="{2A5E59C1-0596-A25F-0E37-6DBE4AE5ABF4}"/>
              </a:ext>
            </a:extLst>
          </p:cNvPr>
          <p:cNvSpPr>
            <a:spLocks noGrp="1"/>
          </p:cNvSpPr>
          <p:nvPr>
            <p:ph type="pic" sz="quarter" idx="24" hasCustomPrompt="1"/>
          </p:nvPr>
        </p:nvSpPr>
        <p:spPr>
          <a:xfrm>
            <a:off x="13457480" y="-19779"/>
            <a:ext cx="5067148" cy="4673854"/>
          </a:xfrm>
          <a:prstGeom prst="rect">
            <a:avLst/>
          </a:prstGeom>
          <a:solidFill>
            <a:schemeClr val="accent4"/>
          </a:solidFill>
        </p:spPr>
        <p:txBody>
          <a:bodyPr anchor="ctr" anchorCtr="0"/>
          <a:lstStyle>
            <a:lvl1pPr marL="0" indent="0" algn="ctr">
              <a:buNone/>
              <a:defRPr>
                <a:solidFill>
                  <a:schemeClr val="bg1"/>
                </a:solidFill>
              </a:defRPr>
            </a:lvl1pPr>
          </a:lstStyle>
          <a:p>
            <a:r>
              <a:rPr lang="en-US" dirty="0"/>
              <a:t>Image</a:t>
            </a:r>
          </a:p>
        </p:txBody>
      </p:sp>
      <p:sp>
        <p:nvSpPr>
          <p:cNvPr id="31" name="Picture Placeholder 12">
            <a:extLst>
              <a:ext uri="{FF2B5EF4-FFF2-40B4-BE49-F238E27FC236}">
                <a16:creationId xmlns:a16="http://schemas.microsoft.com/office/drawing/2014/main" id="{93DC0904-CDD4-E75D-C1D4-FC07EDCC5442}"/>
              </a:ext>
            </a:extLst>
          </p:cNvPr>
          <p:cNvSpPr>
            <a:spLocks noGrp="1"/>
          </p:cNvSpPr>
          <p:nvPr>
            <p:ph type="pic" sz="quarter" idx="25" hasCustomPrompt="1"/>
          </p:nvPr>
        </p:nvSpPr>
        <p:spPr>
          <a:xfrm>
            <a:off x="13472394" y="4931045"/>
            <a:ext cx="5067148" cy="5194950"/>
          </a:xfrm>
          <a:prstGeom prst="rect">
            <a:avLst/>
          </a:prstGeom>
          <a:solidFill>
            <a:schemeClr val="accent4"/>
          </a:solidFill>
        </p:spPr>
        <p:txBody>
          <a:bodyPr anchor="ctr" anchorCtr="0"/>
          <a:lstStyle>
            <a:lvl1pPr marL="0" indent="0" algn="ctr">
              <a:buNone/>
              <a:defRPr>
                <a:solidFill>
                  <a:schemeClr val="bg1"/>
                </a:solidFill>
              </a:defRPr>
            </a:lvl1pPr>
          </a:lstStyle>
          <a:p>
            <a:r>
              <a:rPr lang="en-US" dirty="0"/>
              <a:t>Image</a:t>
            </a:r>
          </a:p>
        </p:txBody>
      </p:sp>
      <p:sp>
        <p:nvSpPr>
          <p:cNvPr id="32" name="Picture Placeholder 12">
            <a:extLst>
              <a:ext uri="{FF2B5EF4-FFF2-40B4-BE49-F238E27FC236}">
                <a16:creationId xmlns:a16="http://schemas.microsoft.com/office/drawing/2014/main" id="{A6519A24-AD60-4887-A2C5-C30C58AF0377}"/>
              </a:ext>
            </a:extLst>
          </p:cNvPr>
          <p:cNvSpPr>
            <a:spLocks noGrp="1"/>
          </p:cNvSpPr>
          <p:nvPr>
            <p:ph type="pic" sz="quarter" idx="26" hasCustomPrompt="1"/>
          </p:nvPr>
        </p:nvSpPr>
        <p:spPr>
          <a:xfrm>
            <a:off x="13457480" y="10402965"/>
            <a:ext cx="5067148" cy="3313034"/>
          </a:xfrm>
          <a:prstGeom prst="rect">
            <a:avLst/>
          </a:prstGeom>
          <a:solidFill>
            <a:schemeClr val="accent4"/>
          </a:solidFill>
        </p:spPr>
        <p:txBody>
          <a:bodyPr anchor="ctr" anchorCtr="0"/>
          <a:lstStyle>
            <a:lvl1pPr marL="0" indent="0" algn="ctr">
              <a:buNone/>
              <a:defRPr>
                <a:solidFill>
                  <a:schemeClr val="bg1"/>
                </a:solidFill>
              </a:defRPr>
            </a:lvl1pPr>
          </a:lstStyle>
          <a:p>
            <a:r>
              <a:rPr lang="en-US" dirty="0"/>
              <a:t>Image</a:t>
            </a:r>
          </a:p>
        </p:txBody>
      </p:sp>
      <p:sp>
        <p:nvSpPr>
          <p:cNvPr id="3" name="Title 1">
            <a:extLst>
              <a:ext uri="{FF2B5EF4-FFF2-40B4-BE49-F238E27FC236}">
                <a16:creationId xmlns:a16="http://schemas.microsoft.com/office/drawing/2014/main" id="{5F3D4E15-C32C-FE88-EBF7-397A2DB8715A}"/>
              </a:ext>
            </a:extLst>
          </p:cNvPr>
          <p:cNvSpPr>
            <a:spLocks noGrp="1"/>
          </p:cNvSpPr>
          <p:nvPr>
            <p:ph type="title" hasCustomPrompt="1"/>
          </p:nvPr>
        </p:nvSpPr>
        <p:spPr>
          <a:xfrm>
            <a:off x="1087425" y="1479002"/>
            <a:ext cx="11779350" cy="1963776"/>
          </a:xfrm>
          <a:prstGeom prst="rect">
            <a:avLst/>
          </a:prstGeom>
        </p:spPr>
        <p:txBody>
          <a:bodyPr anchor="b"/>
          <a:lstStyle>
            <a:lvl1pPr>
              <a:lnSpc>
                <a:spcPts val="3320"/>
              </a:lnSpc>
              <a:defRPr sz="7200" b="0" i="0">
                <a:solidFill>
                  <a:schemeClr val="accent4"/>
                </a:solidFill>
                <a:latin typeface="Oracle Sans Light" panose="020B0403020204020204" pitchFamily="34" charset="0"/>
                <a:cs typeface="Oracle Sans Light" panose="020B0403020204020204" pitchFamily="34" charset="0"/>
              </a:defRPr>
            </a:lvl1pPr>
          </a:lstStyle>
          <a:p>
            <a:r>
              <a:rPr lang="en-US" dirty="0"/>
              <a:t>Oracle Sans Title Here 72pt</a:t>
            </a:r>
          </a:p>
        </p:txBody>
      </p:sp>
      <p:pic>
        <p:nvPicPr>
          <p:cNvPr id="7" name="Picture 6">
            <a:extLst>
              <a:ext uri="{FF2B5EF4-FFF2-40B4-BE49-F238E27FC236}">
                <a16:creationId xmlns:a16="http://schemas.microsoft.com/office/drawing/2014/main" id="{C64A7963-60D6-8443-D992-C3938BE2C76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2329716" y="12689181"/>
            <a:ext cx="1038753" cy="1038618"/>
          </a:xfrm>
          <a:prstGeom prst="rect">
            <a:avLst/>
          </a:prstGeom>
        </p:spPr>
      </p:pic>
      <p:pic>
        <p:nvPicPr>
          <p:cNvPr id="10" name="Picture 9" descr="A black background with a black square&#10;&#10;Description automatically generated with medium confidence">
            <a:extLst>
              <a:ext uri="{FF2B5EF4-FFF2-40B4-BE49-F238E27FC236}">
                <a16:creationId xmlns:a16="http://schemas.microsoft.com/office/drawing/2014/main" id="{4946F099-CA0E-92AF-8CFC-04EEC5BAF41B}"/>
              </a:ext>
            </a:extLst>
          </p:cNvPr>
          <p:cNvPicPr>
            <a:picLocks noChangeAspect="1"/>
          </p:cNvPicPr>
          <p:nvPr userDrawn="1"/>
        </p:nvPicPr>
        <p:blipFill rotWithShape="1">
          <a:blip r:embed="rId3">
            <a:extLst>
              <a:ext uri="{28A0092B-C50C-407E-A947-70E740481C1C}">
                <a14:useLocalDpi xmlns:a14="http://schemas.microsoft.com/office/drawing/2010/main"/>
              </a:ext>
            </a:extLst>
          </a:blip>
          <a:srcRect/>
          <a:stretch/>
        </p:blipFill>
        <p:spPr>
          <a:xfrm>
            <a:off x="1587" y="1"/>
            <a:ext cx="2762396" cy="2514600"/>
          </a:xfrm>
          <a:prstGeom prst="rect">
            <a:avLst/>
          </a:prstGeom>
        </p:spPr>
      </p:pic>
    </p:spTree>
    <p:extLst>
      <p:ext uri="{BB962C8B-B14F-4D97-AF65-F5344CB8AC3E}">
        <p14:creationId xmlns:p14="http://schemas.microsoft.com/office/powerpoint/2010/main" val="268765216"/>
      </p:ext>
    </p:extLst>
  </p:cSld>
  <p:clrMapOvr>
    <a:overrideClrMapping bg1="lt1" tx1="dk1" bg2="lt2" tx2="dk2" accent1="accent1" accent2="accent2" accent3="accent3" accent4="accent4" accent5="accent5" accent6="accent6" hlink="hlink" folHlink="folHlink"/>
  </p:clrMapOvr>
  <p:transition advClick="0">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1C6D76F9-05CA-A843-BEE6-F930F9F2F61F}"/>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5C99F218-8DEB-B94C-B5E7-96312F1A1B07}"/>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977" r:id="rId1"/>
    <p:sldLayoutId id="2147484340" r:id="rId2"/>
    <p:sldLayoutId id="2147483976" r:id="rId3"/>
    <p:sldLayoutId id="2147484339" r:id="rId4"/>
    <p:sldLayoutId id="2147484236" r:id="rId5"/>
    <p:sldLayoutId id="2147484400" r:id="rId6"/>
    <p:sldLayoutId id="2147484399" r:id="rId7"/>
  </p:sldLayoutIdLst>
  <p:transition advClick="0">
    <p:fade/>
  </p:transition>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2" pos="7681" userDrawn="1">
          <p15:clr>
            <a:srgbClr val="F26B43"/>
          </p15:clr>
        </p15:guide>
        <p15:guide id="3" orient="horz" pos="2016" userDrawn="1">
          <p15:clr>
            <a:srgbClr val="F26B43"/>
          </p15:clr>
        </p15:guide>
        <p15:guide id="4" orient="horz" pos="7704" userDrawn="1">
          <p15:clr>
            <a:srgbClr val="F26B43"/>
          </p15:clr>
        </p15:guide>
        <p15:guide id="5" pos="960" userDrawn="1">
          <p15:clr>
            <a:srgbClr val="F26B43"/>
          </p15:clr>
        </p15:guide>
        <p15:guide id="6" orient="horz" pos="1590" userDrawn="1">
          <p15:clr>
            <a:srgbClr val="F26B43"/>
          </p15:clr>
        </p15:guide>
        <p15:guide id="7" orient="horz" pos="1180" userDrawn="1">
          <p15:clr>
            <a:srgbClr val="F26B43"/>
          </p15:clr>
        </p15:guide>
        <p15:guide id="8" pos="1442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1C6D76F9-05CA-A843-BEE6-F930F9F2F61F}"/>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5C99F218-8DEB-B94C-B5E7-96312F1A1B07}"/>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accent5"/>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spTree>
    <p:extLst>
      <p:ext uri="{BB962C8B-B14F-4D97-AF65-F5344CB8AC3E}">
        <p14:creationId xmlns:p14="http://schemas.microsoft.com/office/powerpoint/2010/main" val="1361289899"/>
      </p:ext>
    </p:extLst>
  </p:cSld>
  <p:clrMap bg1="lt1" tx1="dk1" bg2="lt2" tx2="dk2" accent1="accent1" accent2="accent2" accent3="accent3" accent4="accent4" accent5="accent5" accent6="accent6" hlink="hlink" folHlink="folHlink"/>
  <p:sldLayoutIdLst>
    <p:sldLayoutId id="2147484053" r:id="rId1"/>
    <p:sldLayoutId id="2147484245" r:id="rId2"/>
    <p:sldLayoutId id="2147484328" r:id="rId3"/>
    <p:sldLayoutId id="2147484246" r:id="rId4"/>
    <p:sldLayoutId id="2147484137" r:id="rId5"/>
    <p:sldLayoutId id="2147484247" r:id="rId6"/>
    <p:sldLayoutId id="2147484248" r:id="rId7"/>
    <p:sldLayoutId id="2147484249" r:id="rId8"/>
    <p:sldLayoutId id="2147484250" r:id="rId9"/>
    <p:sldLayoutId id="2147484251" r:id="rId10"/>
    <p:sldLayoutId id="2147484252" r:id="rId11"/>
    <p:sldLayoutId id="2147484271" r:id="rId12"/>
    <p:sldLayoutId id="2147484272" r:id="rId13"/>
    <p:sldLayoutId id="2147484274" r:id="rId14"/>
    <p:sldLayoutId id="2147484273" r:id="rId15"/>
    <p:sldLayoutId id="2147484276" r:id="rId16"/>
    <p:sldLayoutId id="2147484330" r:id="rId17"/>
    <p:sldLayoutId id="2147484401" r:id="rId18"/>
    <p:sldLayoutId id="2147484413" r:id="rId19"/>
  </p:sldLayoutIdLst>
  <p:transition advClick="0">
    <p:fade/>
  </p:transition>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2" pos="7681" userDrawn="1">
          <p15:clr>
            <a:srgbClr val="F26B43"/>
          </p15:clr>
        </p15:guide>
        <p15:guide id="3" orient="horz" pos="2016" userDrawn="1">
          <p15:clr>
            <a:srgbClr val="F26B43"/>
          </p15:clr>
        </p15:guide>
        <p15:guide id="4" orient="horz" pos="7704" userDrawn="1">
          <p15:clr>
            <a:srgbClr val="F26B43"/>
          </p15:clr>
        </p15:guide>
        <p15:guide id="5" pos="960" userDrawn="1">
          <p15:clr>
            <a:srgbClr val="F26B43"/>
          </p15:clr>
        </p15:guide>
        <p15:guide id="6" orient="horz" pos="1590" userDrawn="1">
          <p15:clr>
            <a:srgbClr val="F26B43"/>
          </p15:clr>
        </p15:guide>
        <p15:guide id="7" orient="horz" pos="1180" userDrawn="1">
          <p15:clr>
            <a:srgbClr val="F26B43"/>
          </p15:clr>
        </p15:guide>
        <p15:guide id="8" pos="1442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1C6D76F9-05CA-A843-BEE6-F930F9F2F61F}"/>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800" b="0" i="0">
                <a:solidFill>
                  <a:srgbClr val="494D53"/>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endParaRPr lang="en-US" dirty="0"/>
          </a:p>
        </p:txBody>
      </p:sp>
      <p:sp>
        <p:nvSpPr>
          <p:cNvPr id="11" name="Footer">
            <a:extLst>
              <a:ext uri="{FF2B5EF4-FFF2-40B4-BE49-F238E27FC236}">
                <a16:creationId xmlns:a16="http://schemas.microsoft.com/office/drawing/2014/main" id="{5C99F218-8DEB-B94C-B5E7-96312F1A1B07}"/>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800" b="0" i="0">
                <a:solidFill>
                  <a:srgbClr val="494D53"/>
                </a:solidFill>
                <a:latin typeface="Oracle Sans Light" panose="020B0403020204020204" pitchFamily="34" charset="0"/>
                <a:cs typeface="Oracle Sans Light" panose="020B0403020204020204" pitchFamily="34" charset="0"/>
              </a:defRPr>
            </a:lvl1pPr>
          </a:lstStyle>
          <a:p>
            <a:r>
              <a:rPr lang="en-US" dirty="0"/>
              <a:t>Confidential – © 2024 Oracle Restricted</a:t>
            </a:r>
          </a:p>
        </p:txBody>
      </p:sp>
    </p:spTree>
    <p:extLst>
      <p:ext uri="{BB962C8B-B14F-4D97-AF65-F5344CB8AC3E}">
        <p14:creationId xmlns:p14="http://schemas.microsoft.com/office/powerpoint/2010/main" val="1363733187"/>
      </p:ext>
    </p:extLst>
  </p:cSld>
  <p:clrMap bg1="lt1" tx1="dk1" bg2="lt2" tx2="dk2" accent1="accent1" accent2="accent2" accent3="accent3" accent4="accent4" accent5="accent5" accent6="accent6" hlink="hlink" folHlink="folHlink"/>
  <p:sldLayoutIdLst>
    <p:sldLayoutId id="2147484216" r:id="rId1"/>
  </p:sldLayoutIdLst>
  <p:transition advClick="0">
    <p:fade/>
  </p:transition>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userDrawn="1">
          <p15:clr>
            <a:srgbClr val="F26B43"/>
          </p15:clr>
        </p15:guide>
        <p15:guide id="2" pos="7681" userDrawn="1">
          <p15:clr>
            <a:srgbClr val="F26B43"/>
          </p15:clr>
        </p15:guide>
        <p15:guide id="3" orient="horz" pos="2016" userDrawn="1">
          <p15:clr>
            <a:srgbClr val="F26B43"/>
          </p15:clr>
        </p15:guide>
        <p15:guide id="4" orient="horz" pos="7704" userDrawn="1">
          <p15:clr>
            <a:srgbClr val="F26B43"/>
          </p15:clr>
        </p15:guide>
        <p15:guide id="5" pos="960" userDrawn="1">
          <p15:clr>
            <a:srgbClr val="F26B43"/>
          </p15:clr>
        </p15:guide>
        <p15:guide id="6" orient="horz" pos="1590" userDrawn="1">
          <p15:clr>
            <a:srgbClr val="F26B43"/>
          </p15:clr>
        </p15:guide>
        <p15:guide id="7" orient="horz" pos="1180" userDrawn="1">
          <p15:clr>
            <a:srgbClr val="F26B43"/>
          </p15:clr>
        </p15:guide>
        <p15:guide id="8" pos="14426"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10" name="Slide Number">
            <a:extLst>
              <a:ext uri="{FF2B5EF4-FFF2-40B4-BE49-F238E27FC236}">
                <a16:creationId xmlns:a16="http://schemas.microsoft.com/office/drawing/2014/main" id="{1C6D76F9-05CA-A843-BEE6-F930F9F2F61F}"/>
              </a:ext>
            </a:extLst>
          </p:cNvPr>
          <p:cNvSpPr>
            <a:spLocks noGrp="1"/>
          </p:cNvSpPr>
          <p:nvPr>
            <p:ph type="sldNum" sz="quarter" idx="4"/>
          </p:nvPr>
        </p:nvSpPr>
        <p:spPr>
          <a:xfrm>
            <a:off x="1016000" y="12847320"/>
            <a:ext cx="731615" cy="73152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fld id="{345D60D9-5372-5F40-9443-0F9AE5BDC3C8}" type="slidenum">
              <a:rPr lang="en-US" smtClean="0"/>
              <a:pPr/>
              <a:t>‹#›</a:t>
            </a:fld>
            <a:fld id="{345D60D9-5372-5F40-9443-0F9AE5BDC3C8}" type="slidenum">
              <a:rPr lang="en-US" smtClean="0"/>
              <a:pPr/>
              <a:t>‹#›</a:t>
            </a:fld>
            <a:endParaRPr lang="en-US" dirty="0"/>
          </a:p>
          <a:p>
            <a:endParaRPr lang="en-US" dirty="0"/>
          </a:p>
        </p:txBody>
      </p:sp>
      <p:sp>
        <p:nvSpPr>
          <p:cNvPr id="11" name="Footer">
            <a:extLst>
              <a:ext uri="{FF2B5EF4-FFF2-40B4-BE49-F238E27FC236}">
                <a16:creationId xmlns:a16="http://schemas.microsoft.com/office/drawing/2014/main" id="{5C99F218-8DEB-B94C-B5E7-96312F1A1B07}"/>
              </a:ext>
            </a:extLst>
          </p:cNvPr>
          <p:cNvSpPr>
            <a:spLocks noGrp="1"/>
          </p:cNvSpPr>
          <p:nvPr>
            <p:ph type="ftr" sz="quarter" idx="3"/>
          </p:nvPr>
        </p:nvSpPr>
        <p:spPr>
          <a:xfrm>
            <a:off x="1747615" y="12847957"/>
            <a:ext cx="11492254" cy="730250"/>
          </a:xfrm>
          <a:prstGeom prst="rect">
            <a:avLst/>
          </a:prstGeom>
        </p:spPr>
        <p:txBody>
          <a:bodyPr vert="horz" lIns="0" tIns="0" rIns="0" bIns="0" rtlCol="0" anchor="ctr"/>
          <a:lstStyle>
            <a:lvl1pPr algn="l">
              <a:defRPr sz="1200" b="0" i="0">
                <a:solidFill>
                  <a:schemeClr val="tx2">
                    <a:lumMod val="60000"/>
                    <a:lumOff val="40000"/>
                  </a:schemeClr>
                </a:solidFill>
                <a:latin typeface="Oracle Sans Light" panose="020B0403020204020204" pitchFamily="34" charset="0"/>
                <a:cs typeface="Oracle Sans Light" panose="020B0403020204020204" pitchFamily="34" charset="0"/>
              </a:defRPr>
            </a:lvl1pPr>
          </a:lstStyle>
          <a:p>
            <a:r>
              <a:rPr lang="en-US" dirty="0"/>
              <a:t>Confidential – © 2023 Oracle Restricted</a:t>
            </a:r>
          </a:p>
        </p:txBody>
      </p:sp>
      <p:sp>
        <p:nvSpPr>
          <p:cNvPr id="4" name="Rectangle 3">
            <a:extLst>
              <a:ext uri="{FF2B5EF4-FFF2-40B4-BE49-F238E27FC236}">
                <a16:creationId xmlns:a16="http://schemas.microsoft.com/office/drawing/2014/main" id="{246E2F2C-CBAE-4838-9E8C-FB1CF1E8DC8A}"/>
              </a:ext>
            </a:extLst>
          </p:cNvPr>
          <p:cNvSpPr/>
          <p:nvPr userDrawn="1"/>
        </p:nvSpPr>
        <p:spPr>
          <a:xfrm>
            <a:off x="1960106" y="12969283"/>
            <a:ext cx="858603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Oracle Sans Tab"/>
                <a:ea typeface="+mn-ea"/>
                <a:cs typeface="+mn-cs"/>
              </a:rPr>
              <a:t>Copyright © 2024 Oracle and/or its affiliates. | Oracle Confidential – Includes non-disclosure information that must be covered by a current NDA agreement.</a:t>
            </a:r>
          </a:p>
        </p:txBody>
      </p:sp>
    </p:spTree>
    <p:extLst>
      <p:ext uri="{BB962C8B-B14F-4D97-AF65-F5344CB8AC3E}">
        <p14:creationId xmlns:p14="http://schemas.microsoft.com/office/powerpoint/2010/main" val="2417952876"/>
      </p:ext>
    </p:extLst>
  </p:cSld>
  <p:clrMap bg1="lt1" tx1="dk1" bg2="lt2" tx2="dk2" accent1="accent1" accent2="accent2" accent3="accent3" accent4="accent4" accent5="accent5" accent6="accent6" hlink="hlink" folHlink="folHlink"/>
  <p:sldLayoutIdLst>
    <p:sldLayoutId id="2147484407" r:id="rId1"/>
    <p:sldLayoutId id="2147484408" r:id="rId2"/>
    <p:sldLayoutId id="2147484409" r:id="rId3"/>
    <p:sldLayoutId id="2147484410" r:id="rId4"/>
    <p:sldLayoutId id="2147484411" r:id="rId5"/>
    <p:sldLayoutId id="2147484412" r:id="rId6"/>
  </p:sldLayoutIdLst>
  <p:transition advClick="0">
    <p:fade/>
  </p:transition>
  <p:hf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0">
          <p15:clr>
            <a:srgbClr val="F26B43"/>
          </p15:clr>
        </p15:guide>
        <p15:guide id="2" pos="7681">
          <p15:clr>
            <a:srgbClr val="F26B43"/>
          </p15:clr>
        </p15:guide>
        <p15:guide id="3" orient="horz" pos="2016">
          <p15:clr>
            <a:srgbClr val="F26B43"/>
          </p15:clr>
        </p15:guide>
        <p15:guide id="4" orient="horz" pos="7704">
          <p15:clr>
            <a:srgbClr val="F26B43"/>
          </p15:clr>
        </p15:guide>
        <p15:guide id="5" pos="960">
          <p15:clr>
            <a:srgbClr val="F26B43"/>
          </p15:clr>
        </p15:guide>
        <p15:guide id="6" orient="horz" pos="1590">
          <p15:clr>
            <a:srgbClr val="F26B43"/>
          </p15:clr>
        </p15:guide>
        <p15:guide id="7" orient="horz" pos="1180">
          <p15:clr>
            <a:srgbClr val="F26B43"/>
          </p15:clr>
        </p15:guide>
        <p15:guide id="8" pos="1442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73.svg"/><Relationship Id="rId4" Type="http://schemas.openxmlformats.org/officeDocument/2006/relationships/image" Target="../media/image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79.sv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svg"/><Relationship Id="rId9" Type="http://schemas.openxmlformats.org/officeDocument/2006/relationships/image" Target="../media/image82.png"/></Relationships>
</file>

<file path=ppt/slides/_rels/slide18.xml.rels><?xml version="1.0" encoding="UTF-8" standalone="yes"?>
<Relationships xmlns="http://schemas.openxmlformats.org/package/2006/relationships"><Relationship Id="rId8" Type="http://schemas.openxmlformats.org/officeDocument/2006/relationships/image" Target="../media/image89.tiff"/><Relationship Id="rId3" Type="http://schemas.openxmlformats.org/officeDocument/2006/relationships/image" Target="../media/image84.gif"/><Relationship Id="rId7"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92.png"/><Relationship Id="rId4" Type="http://schemas.openxmlformats.org/officeDocument/2006/relationships/image" Target="../media/image9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microsoft.com/office/2007/relationships/hdphoto" Target="../media/hdphoto3.wdp"/><Relationship Id="rId5" Type="http://schemas.openxmlformats.org/officeDocument/2006/relationships/image" Target="../media/image94.png"/><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8.xml"/><Relationship Id="rId1" Type="http://schemas.openxmlformats.org/officeDocument/2006/relationships/slideLayout" Target="../slideLayouts/slideLayout18.xml"/><Relationship Id="rId4" Type="http://schemas.openxmlformats.org/officeDocument/2006/relationships/image" Target="../media/image96.jpeg"/></Relationships>
</file>

<file path=ppt/slides/_rels/slide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99.jpeg"/><Relationship Id="rId4" Type="http://schemas.openxmlformats.org/officeDocument/2006/relationships/image" Target="../media/image98.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svg"/><Relationship Id="rId18" Type="http://schemas.openxmlformats.org/officeDocument/2006/relationships/image" Target="../media/image113.svg"/><Relationship Id="rId3" Type="http://schemas.openxmlformats.org/officeDocument/2006/relationships/notesSlide" Target="../notesSlides/notesSlide20.xml"/><Relationship Id="rId21" Type="http://schemas.openxmlformats.org/officeDocument/2006/relationships/image" Target="../media/image116.png"/><Relationship Id="rId7" Type="http://schemas.openxmlformats.org/officeDocument/2006/relationships/image" Target="../media/image103.svg"/><Relationship Id="rId12" Type="http://schemas.openxmlformats.org/officeDocument/2006/relationships/image" Target="../media/image107.png"/><Relationship Id="rId17" Type="http://schemas.openxmlformats.org/officeDocument/2006/relationships/image" Target="../media/image112.png"/><Relationship Id="rId2" Type="http://schemas.openxmlformats.org/officeDocument/2006/relationships/slideLayout" Target="../slideLayouts/slideLayout18.xml"/><Relationship Id="rId16" Type="http://schemas.openxmlformats.org/officeDocument/2006/relationships/image" Target="../media/image111.svg"/><Relationship Id="rId20" Type="http://schemas.openxmlformats.org/officeDocument/2006/relationships/image" Target="../media/image115.svg"/><Relationship Id="rId1" Type="http://schemas.openxmlformats.org/officeDocument/2006/relationships/tags" Target="../tags/tag1.xml"/><Relationship Id="rId6" Type="http://schemas.openxmlformats.org/officeDocument/2006/relationships/image" Target="../media/image102.png"/><Relationship Id="rId11" Type="http://schemas.openxmlformats.org/officeDocument/2006/relationships/image" Target="../media/image106.svg"/><Relationship Id="rId5" Type="http://schemas.openxmlformats.org/officeDocument/2006/relationships/image" Target="../media/image101.png"/><Relationship Id="rId15" Type="http://schemas.openxmlformats.org/officeDocument/2006/relationships/image" Target="../media/image110.png"/><Relationship Id="rId23" Type="http://schemas.openxmlformats.org/officeDocument/2006/relationships/image" Target="../media/image118.tiff"/><Relationship Id="rId10" Type="http://schemas.openxmlformats.org/officeDocument/2006/relationships/image" Target="../media/image105.png"/><Relationship Id="rId19" Type="http://schemas.openxmlformats.org/officeDocument/2006/relationships/image" Target="../media/image114.png"/><Relationship Id="rId4" Type="http://schemas.openxmlformats.org/officeDocument/2006/relationships/image" Target="../media/image100.jpeg"/><Relationship Id="rId9" Type="http://schemas.microsoft.com/office/2007/relationships/hdphoto" Target="../media/hdphoto4.wdp"/><Relationship Id="rId14" Type="http://schemas.openxmlformats.org/officeDocument/2006/relationships/image" Target="../media/image109.emf"/><Relationship Id="rId22" Type="http://schemas.openxmlformats.org/officeDocument/2006/relationships/image" Target="../media/image117.png"/></Relationships>
</file>

<file path=ppt/slides/_rels/slide2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21.svg"/><Relationship Id="rId4" Type="http://schemas.openxmlformats.org/officeDocument/2006/relationships/image" Target="../media/image1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18.xml"/><Relationship Id="rId5" Type="http://schemas.openxmlformats.org/officeDocument/2006/relationships/image" Target="../media/image126.svg"/><Relationship Id="rId4" Type="http://schemas.openxmlformats.org/officeDocument/2006/relationships/image" Target="../media/image1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svg"/><Relationship Id="rId7" Type="http://schemas.openxmlformats.org/officeDocument/2006/relationships/image" Target="../media/image132.svg"/><Relationship Id="rId2" Type="http://schemas.openxmlformats.org/officeDocument/2006/relationships/image" Target="../media/image127.png"/><Relationship Id="rId1" Type="http://schemas.openxmlformats.org/officeDocument/2006/relationships/slideLayout" Target="../slideLayouts/slideLayout18.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sv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8" Type="http://schemas.openxmlformats.org/officeDocument/2006/relationships/hyperlink" Target="https://www.oracle.com/artificial-intelligence/ai-services/" TargetMode="External"/><Relationship Id="rId3" Type="http://schemas.openxmlformats.org/officeDocument/2006/relationships/hyperlink" Target="https://blogs.oracle.com/ai-and-datascience/post/oci-generative-ai-agents-rag-service" TargetMode="External"/><Relationship Id="rId7" Type="http://schemas.openxmlformats.org/officeDocument/2006/relationships/hyperlink" Target="http://oracle.com/artificial-intelligence/generative-ai/agents/" TargetMode="External"/><Relationship Id="rId2" Type="http://schemas.openxmlformats.org/officeDocument/2006/relationships/hyperlink" Target="https://www.oracle.com/news/announcement/oracle-announces-availability-oci-generative-ai-service-2024-01-23/" TargetMode="External"/><Relationship Id="rId1" Type="http://schemas.openxmlformats.org/officeDocument/2006/relationships/slideLayout" Target="../slideLayouts/slideLayout10.xml"/><Relationship Id="rId6" Type="http://schemas.openxmlformats.org/officeDocument/2006/relationships/hyperlink" Target="https://blogs.oracle.com/ai-and-datascience/post/gen-ai-made-easy-oci-data-science" TargetMode="External"/><Relationship Id="rId5" Type="http://schemas.openxmlformats.org/officeDocument/2006/relationships/hyperlink" Target="https://blogs.oracle.com/ai-and-datascience/post/future-generative-ai-what-enterprises-need-to-know" TargetMode="External"/><Relationship Id="rId4" Type="http://schemas.openxmlformats.org/officeDocument/2006/relationships/hyperlink" Target="https://blogs.oracle.com/ai-and-datascience/post/ga-oci-generative-ai" TargetMode="External"/><Relationship Id="rId9" Type="http://schemas.openxmlformats.org/officeDocument/2006/relationships/hyperlink" Target="https://www.oracle.com/artificial-intelligence/generative-ai/"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1.png"/><Relationship Id="rId21" Type="http://schemas.openxmlformats.org/officeDocument/2006/relationships/image" Target="../media/image48.png"/><Relationship Id="rId7" Type="http://schemas.openxmlformats.org/officeDocument/2006/relationships/image" Target="../media/image35.sv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2.svg"/><Relationship Id="rId2" Type="http://schemas.openxmlformats.org/officeDocument/2006/relationships/notesSlide" Target="../notesSlides/notesSlide4.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25.xml"/><Relationship Id="rId6" Type="http://schemas.openxmlformats.org/officeDocument/2006/relationships/image" Target="../media/image34.png"/><Relationship Id="rId11" Type="http://schemas.openxmlformats.org/officeDocument/2006/relationships/image" Target="../media/image38.svg"/><Relationship Id="rId24" Type="http://schemas.openxmlformats.org/officeDocument/2006/relationships/image" Target="../media/image51.png"/><Relationship Id="rId5" Type="http://schemas.openxmlformats.org/officeDocument/2006/relationships/image" Target="../media/image33.png"/><Relationship Id="rId15" Type="http://schemas.openxmlformats.org/officeDocument/2006/relationships/image" Target="../media/image42.svg"/><Relationship Id="rId23" Type="http://schemas.openxmlformats.org/officeDocument/2006/relationships/image" Target="../media/image50.sv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2.svg"/><Relationship Id="rId9" Type="http://schemas.microsoft.com/office/2007/relationships/hdphoto" Target="../media/hdphoto1.wdp"/><Relationship Id="rId14" Type="http://schemas.openxmlformats.org/officeDocument/2006/relationships/image" Target="../media/image41.png"/><Relationship Id="rId22"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B9CD8C-8742-35F6-69D7-754122893F65}"/>
              </a:ext>
            </a:extLst>
          </p:cNvPr>
          <p:cNvSpPr>
            <a:spLocks noGrp="1"/>
          </p:cNvSpPr>
          <p:nvPr>
            <p:ph type="sldNum" sz="quarter" idx="4"/>
          </p:nvPr>
        </p:nvSpPr>
        <p:spPr/>
        <p:txBody>
          <a:bodyPr/>
          <a:lstStyle/>
          <a:p>
            <a:fld id="{345D60D9-5372-5F40-9443-0F9AE5BDC3C8}" type="slidenum">
              <a:rPr lang="en-US" smtClean="0"/>
              <a:pPr/>
              <a:t>1</a:t>
            </a:fld>
            <a:endParaRPr lang="en-US" dirty="0"/>
          </a:p>
        </p:txBody>
      </p:sp>
      <p:sp>
        <p:nvSpPr>
          <p:cNvPr id="7" name="Footer Placeholder 6">
            <a:extLst>
              <a:ext uri="{FF2B5EF4-FFF2-40B4-BE49-F238E27FC236}">
                <a16:creationId xmlns:a16="http://schemas.microsoft.com/office/drawing/2014/main" id="{6FAB06E6-7D20-6741-9920-B75EEEE3838B}"/>
              </a:ext>
            </a:extLst>
          </p:cNvPr>
          <p:cNvSpPr>
            <a:spLocks noGrp="1"/>
          </p:cNvSpPr>
          <p:nvPr>
            <p:ph type="ftr" sz="quarter" idx="3"/>
          </p:nvPr>
        </p:nvSpPr>
        <p:spPr/>
        <p:txBody>
          <a:bodyPr/>
          <a:lstStyle/>
          <a:p>
            <a:r>
              <a:rPr lang="en-US" dirty="0"/>
              <a:t>Copyright © 2024, Oracle and/or its affiliates</a:t>
            </a:r>
          </a:p>
        </p:txBody>
      </p:sp>
      <p:sp>
        <p:nvSpPr>
          <p:cNvPr id="9" name="Text Placeholder 8">
            <a:extLst>
              <a:ext uri="{FF2B5EF4-FFF2-40B4-BE49-F238E27FC236}">
                <a16:creationId xmlns:a16="http://schemas.microsoft.com/office/drawing/2014/main" id="{D1601ED7-5DB9-BB7C-DC33-94DD38CBD88D}"/>
              </a:ext>
            </a:extLst>
          </p:cNvPr>
          <p:cNvSpPr>
            <a:spLocks noGrp="1"/>
          </p:cNvSpPr>
          <p:nvPr>
            <p:ph type="body" sz="quarter" idx="14"/>
          </p:nvPr>
        </p:nvSpPr>
        <p:spPr>
          <a:xfrm>
            <a:off x="1270163" y="5290752"/>
            <a:ext cx="12549745" cy="3416830"/>
          </a:xfrm>
        </p:spPr>
        <p:txBody>
          <a:bodyPr/>
          <a:lstStyle/>
          <a:p>
            <a:r>
              <a:rPr lang="en-US" sz="8000" dirty="0"/>
              <a:t>Why Oracle for AI?</a:t>
            </a:r>
          </a:p>
        </p:txBody>
      </p:sp>
      <p:sp>
        <p:nvSpPr>
          <p:cNvPr id="10" name="Text Placeholder 9">
            <a:extLst>
              <a:ext uri="{FF2B5EF4-FFF2-40B4-BE49-F238E27FC236}">
                <a16:creationId xmlns:a16="http://schemas.microsoft.com/office/drawing/2014/main" id="{7E98C81E-47FB-2356-522B-CC0E2F7FFA8D}"/>
              </a:ext>
            </a:extLst>
          </p:cNvPr>
          <p:cNvSpPr>
            <a:spLocks noGrp="1"/>
          </p:cNvSpPr>
          <p:nvPr>
            <p:ph type="body" sz="quarter" idx="18"/>
          </p:nvPr>
        </p:nvSpPr>
        <p:spPr>
          <a:xfrm>
            <a:off x="1270165" y="9691887"/>
            <a:ext cx="10923422" cy="1294768"/>
          </a:xfrm>
        </p:spPr>
        <p:txBody>
          <a:bodyPr/>
          <a:lstStyle/>
          <a:p>
            <a:r>
              <a:rPr lang="en-US" dirty="0"/>
              <a:t>Presenter</a:t>
            </a:r>
          </a:p>
          <a:p>
            <a:r>
              <a:rPr lang="en-US" dirty="0"/>
              <a:t>Title</a:t>
            </a:r>
          </a:p>
          <a:p>
            <a:r>
              <a:rPr lang="en-US" dirty="0"/>
              <a:t>Date</a:t>
            </a:r>
          </a:p>
        </p:txBody>
      </p:sp>
    </p:spTree>
    <p:extLst>
      <p:ext uri="{BB962C8B-B14F-4D97-AF65-F5344CB8AC3E}">
        <p14:creationId xmlns:p14="http://schemas.microsoft.com/office/powerpoint/2010/main" val="2089712250"/>
      </p:ext>
    </p:extLst>
  </p:cSld>
  <p:clrMapOvr>
    <a:masterClrMapping/>
  </p:clrMapOvr>
  <p:transition advClick="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22A5228-74B7-C462-B67B-E91D71763029}"/>
              </a:ext>
            </a:extLst>
          </p:cNvPr>
          <p:cNvSpPr>
            <a:spLocks noGrp="1"/>
          </p:cNvSpPr>
          <p:nvPr>
            <p:ph type="title"/>
          </p:nvPr>
        </p:nvSpPr>
        <p:spPr>
          <a:xfrm>
            <a:off x="1087424" y="1479002"/>
            <a:ext cx="18838295" cy="1963776"/>
          </a:xfrm>
          <a:prstGeom prst="rect">
            <a:avLst/>
          </a:prstGeom>
        </p:spPr>
        <p:txBody>
          <a:bodyPr/>
          <a:lstStyle/>
          <a:p>
            <a:r>
              <a:rPr lang="en-US" dirty="0"/>
              <a:t>OCI Generative AI service</a:t>
            </a:r>
          </a:p>
        </p:txBody>
      </p:sp>
      <p:sp>
        <p:nvSpPr>
          <p:cNvPr id="18" name="Text Placeholder 17">
            <a:extLst>
              <a:ext uri="{FF2B5EF4-FFF2-40B4-BE49-F238E27FC236}">
                <a16:creationId xmlns:a16="http://schemas.microsoft.com/office/drawing/2014/main" id="{AAF7BBF6-8D4F-5939-BD34-09CE5D943521}"/>
              </a:ext>
            </a:extLst>
          </p:cNvPr>
          <p:cNvSpPr>
            <a:spLocks noGrp="1"/>
          </p:cNvSpPr>
          <p:nvPr>
            <p:ph type="body" sz="quarter" idx="18"/>
          </p:nvPr>
        </p:nvSpPr>
        <p:spPr>
          <a:xfrm>
            <a:off x="12866776" y="3744687"/>
            <a:ext cx="9688424" cy="8492310"/>
          </a:xfrm>
        </p:spPr>
        <p:txBody>
          <a:bodyPr/>
          <a:lstStyle/>
          <a:p>
            <a:r>
              <a:rPr lang="en-US" sz="4000" b="1" dirty="0">
                <a:solidFill>
                  <a:schemeClr val="bg1"/>
                </a:solidFill>
              </a:rPr>
              <a:t>High quality pre-built models</a:t>
            </a:r>
            <a:br>
              <a:rPr lang="en-US" sz="4000" dirty="0">
                <a:solidFill>
                  <a:schemeClr val="bg1"/>
                </a:solidFill>
              </a:rPr>
            </a:br>
            <a:r>
              <a:rPr lang="en-US" sz="2800" dirty="0">
                <a:solidFill>
                  <a:schemeClr val="bg1"/>
                </a:solidFill>
              </a:rPr>
              <a:t>We are offering high quality models from Meta and Cohere to meet your business needs with minimal effort</a:t>
            </a:r>
          </a:p>
          <a:p>
            <a:endParaRPr lang="en-US" sz="4000" dirty="0">
              <a:solidFill>
                <a:schemeClr val="bg1"/>
              </a:solidFill>
            </a:endParaRPr>
          </a:p>
          <a:p>
            <a:r>
              <a:rPr lang="en-US" sz="4000" b="1" dirty="0">
                <a:solidFill>
                  <a:schemeClr val="bg1"/>
                </a:solidFill>
              </a:rPr>
              <a:t>Customize models to meet your needs</a:t>
            </a:r>
            <a:br>
              <a:rPr lang="en-US" sz="6400" dirty="0">
                <a:solidFill>
                  <a:schemeClr val="bg1"/>
                </a:solidFill>
              </a:rPr>
            </a:br>
            <a:r>
              <a:rPr lang="en-US" sz="2800" dirty="0">
                <a:solidFill>
                  <a:schemeClr val="bg1"/>
                </a:solidFill>
              </a:rPr>
              <a:t>Fine tune models with your own data and focus on your most important tasks</a:t>
            </a:r>
          </a:p>
          <a:p>
            <a:endParaRPr lang="en-US" sz="4000" dirty="0">
              <a:solidFill>
                <a:schemeClr val="bg1"/>
              </a:solidFill>
            </a:endParaRPr>
          </a:p>
          <a:p>
            <a:r>
              <a:rPr lang="en-US" sz="4000" b="1" dirty="0">
                <a:solidFill>
                  <a:schemeClr val="bg1"/>
                </a:solidFill>
              </a:rPr>
              <a:t>Fully hosted inside OCI</a:t>
            </a:r>
            <a:br>
              <a:rPr lang="en-US" sz="4000" dirty="0">
                <a:solidFill>
                  <a:schemeClr val="bg1"/>
                </a:solidFill>
              </a:rPr>
            </a:br>
            <a:r>
              <a:rPr lang="en-US" sz="2800" dirty="0">
                <a:solidFill>
                  <a:schemeClr val="bg1"/>
                </a:solidFill>
              </a:rPr>
              <a:t>All processing and data storage happens inside OCI, </a:t>
            </a:r>
            <a:br>
              <a:rPr lang="en-US" sz="2800" dirty="0">
                <a:solidFill>
                  <a:schemeClr val="bg1"/>
                </a:solidFill>
              </a:rPr>
            </a:br>
            <a:r>
              <a:rPr lang="en-US" sz="2800" dirty="0">
                <a:solidFill>
                  <a:schemeClr val="bg1"/>
                </a:solidFill>
              </a:rPr>
              <a:t>no cross-region or cross-cloud communication</a:t>
            </a:r>
          </a:p>
          <a:p>
            <a:endParaRPr lang="en-US" sz="2800" dirty="0">
              <a:solidFill>
                <a:schemeClr val="bg1"/>
              </a:solidFill>
            </a:endParaRPr>
          </a:p>
          <a:p>
            <a:r>
              <a:rPr lang="en-US" sz="4000" b="1" dirty="0">
                <a:solidFill>
                  <a:schemeClr val="bg1"/>
                </a:solidFill>
              </a:rPr>
              <a:t>Private and secure</a:t>
            </a:r>
            <a:br>
              <a:rPr lang="en-US" sz="4000" dirty="0">
                <a:solidFill>
                  <a:schemeClr val="bg1"/>
                </a:solidFill>
              </a:rPr>
            </a:br>
            <a:r>
              <a:rPr lang="en-US" sz="2800" dirty="0">
                <a:solidFill>
                  <a:schemeClr val="bg1"/>
                </a:solidFill>
              </a:rPr>
              <a:t>Customer-provided training and inference data is not sent to Cohere or Meta and cannot be seen by other customers.</a:t>
            </a:r>
            <a:endParaRPr lang="en-US" dirty="0">
              <a:solidFill>
                <a:schemeClr val="bg1"/>
              </a:solidFill>
            </a:endParaRPr>
          </a:p>
        </p:txBody>
      </p:sp>
      <p:pic>
        <p:nvPicPr>
          <p:cNvPr id="3" name="Picture Placeholder 2">
            <a:extLst>
              <a:ext uri="{FF2B5EF4-FFF2-40B4-BE49-F238E27FC236}">
                <a16:creationId xmlns:a16="http://schemas.microsoft.com/office/drawing/2014/main" id="{4736F466-6C9C-FC7B-21B6-7C928F5C14F9}"/>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t="5225" b="5225"/>
          <a:stretch>
            <a:fillRect/>
          </a:stretch>
        </p:blipFill>
        <p:spPr/>
      </p:pic>
      <p:sp>
        <p:nvSpPr>
          <p:cNvPr id="8" name="Slide Number Placeholder 7">
            <a:extLst>
              <a:ext uri="{FF2B5EF4-FFF2-40B4-BE49-F238E27FC236}">
                <a16:creationId xmlns:a16="http://schemas.microsoft.com/office/drawing/2014/main" id="{F93535CB-6FF1-6131-E497-F95C875E26D4}"/>
              </a:ext>
            </a:extLst>
          </p:cNvPr>
          <p:cNvSpPr>
            <a:spLocks noGrp="1"/>
          </p:cNvSpPr>
          <p:nvPr>
            <p:ph type="sldNum" sz="quarter" idx="4"/>
          </p:nvPr>
        </p:nvSpPr>
        <p:spPr/>
        <p:txBody>
          <a:bodyPr/>
          <a:lstStyle/>
          <a:p>
            <a:fld id="{345D60D9-5372-5F40-9443-0F9AE5BDC3C8}" type="slidenum">
              <a:rPr lang="en-US" smtClean="0"/>
              <a:pPr/>
              <a:t>10</a:t>
            </a:fld>
            <a:endParaRPr lang="en-US" dirty="0"/>
          </a:p>
        </p:txBody>
      </p:sp>
    </p:spTree>
    <p:extLst>
      <p:ext uri="{BB962C8B-B14F-4D97-AF65-F5344CB8AC3E}">
        <p14:creationId xmlns:p14="http://schemas.microsoft.com/office/powerpoint/2010/main" val="1508151357"/>
      </p:ext>
    </p:extLst>
  </p:cSld>
  <p:clrMapOvr>
    <a:masterClrMapping/>
  </p:clrMapOvr>
  <p:transition advClick="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EFF9D7-65FA-E2A1-16B2-3E9EC8D56BFA}"/>
              </a:ext>
            </a:extLst>
          </p:cNvPr>
          <p:cNvSpPr>
            <a:spLocks noGrp="1"/>
          </p:cNvSpPr>
          <p:nvPr>
            <p:ph type="sldNum" sz="quarter" idx="4"/>
          </p:nvPr>
        </p:nvSpPr>
        <p:spPr/>
        <p:txBody>
          <a:bodyPr/>
          <a:lstStyle/>
          <a:p>
            <a:fld id="{345D60D9-5372-5F40-9443-0F9AE5BDC3C8}" type="slidenum">
              <a:rPr lang="en-US" smtClean="0"/>
              <a:pPr/>
              <a:t>11</a:t>
            </a:fld>
            <a:endParaRPr lang="en-US" dirty="0"/>
          </a:p>
        </p:txBody>
      </p:sp>
      <p:sp>
        <p:nvSpPr>
          <p:cNvPr id="3" name="Footer Placeholder 2">
            <a:extLst>
              <a:ext uri="{FF2B5EF4-FFF2-40B4-BE49-F238E27FC236}">
                <a16:creationId xmlns:a16="http://schemas.microsoft.com/office/drawing/2014/main" id="{DF6CE272-A915-0649-1E19-CDEEF81D01E2}"/>
              </a:ext>
            </a:extLst>
          </p:cNvPr>
          <p:cNvSpPr>
            <a:spLocks noGrp="1"/>
          </p:cNvSpPr>
          <p:nvPr>
            <p:ph type="ftr" sz="quarter" idx="3"/>
          </p:nvPr>
        </p:nvSpPr>
        <p:spPr/>
        <p:txBody>
          <a:bodyPr/>
          <a:lstStyle/>
          <a:p>
            <a:r>
              <a:rPr lang="en-US"/>
              <a:t>Copyright © 2024, Oracle and/or its affiliates</a:t>
            </a:r>
            <a:endParaRPr lang="en-US" dirty="0"/>
          </a:p>
        </p:txBody>
      </p:sp>
      <p:sp>
        <p:nvSpPr>
          <p:cNvPr id="4" name="Title 3">
            <a:extLst>
              <a:ext uri="{FF2B5EF4-FFF2-40B4-BE49-F238E27FC236}">
                <a16:creationId xmlns:a16="http://schemas.microsoft.com/office/drawing/2014/main" id="{B637FF4E-E744-9CEB-F75A-D8FC5827BA3E}"/>
              </a:ext>
            </a:extLst>
          </p:cNvPr>
          <p:cNvSpPr>
            <a:spLocks noGrp="1"/>
          </p:cNvSpPr>
          <p:nvPr>
            <p:ph type="title"/>
          </p:nvPr>
        </p:nvSpPr>
        <p:spPr>
          <a:xfrm>
            <a:off x="1087424" y="1479002"/>
            <a:ext cx="18325991" cy="1963776"/>
          </a:xfrm>
        </p:spPr>
        <p:txBody>
          <a:bodyPr/>
          <a:lstStyle/>
          <a:p>
            <a:r>
              <a:rPr lang="en-US" dirty="0"/>
              <a:t>OCI Generative AI Agents: What is an Agent?</a:t>
            </a:r>
          </a:p>
        </p:txBody>
      </p:sp>
      <p:grpSp>
        <p:nvGrpSpPr>
          <p:cNvPr id="29" name="Group 28">
            <a:extLst>
              <a:ext uri="{FF2B5EF4-FFF2-40B4-BE49-F238E27FC236}">
                <a16:creationId xmlns:a16="http://schemas.microsoft.com/office/drawing/2014/main" id="{AC9CC40E-BC1F-8DDF-75BC-4E1E7C5E86CD}"/>
              </a:ext>
            </a:extLst>
          </p:cNvPr>
          <p:cNvGrpSpPr/>
          <p:nvPr/>
        </p:nvGrpSpPr>
        <p:grpSpPr>
          <a:xfrm>
            <a:off x="10916580" y="3731385"/>
            <a:ext cx="10906701" cy="8904920"/>
            <a:chOff x="10446167" y="2887154"/>
            <a:chExt cx="11313002" cy="9236650"/>
          </a:xfrm>
        </p:grpSpPr>
        <p:sp>
          <p:nvSpPr>
            <p:cNvPr id="30" name="Rounded Rectangle 36">
              <a:extLst>
                <a:ext uri="{FF2B5EF4-FFF2-40B4-BE49-F238E27FC236}">
                  <a16:creationId xmlns:a16="http://schemas.microsoft.com/office/drawing/2014/main" id="{C3771396-91DD-1DFA-E909-E35A1AFDE2F1}"/>
                </a:ext>
              </a:extLst>
            </p:cNvPr>
            <p:cNvSpPr/>
            <p:nvPr/>
          </p:nvSpPr>
          <p:spPr>
            <a:xfrm>
              <a:off x="14791548" y="5000509"/>
              <a:ext cx="3540670" cy="4862155"/>
            </a:xfrm>
            <a:prstGeom prst="roundRect">
              <a:avLst>
                <a:gd name="adj" fmla="val 15397"/>
              </a:avLst>
            </a:prstGeom>
            <a:solidFill>
              <a:schemeClr val="accent5">
                <a:lumMod val="20000"/>
                <a:lumOff val="80000"/>
              </a:schemeClr>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31" name="Chevron 49">
              <a:extLst>
                <a:ext uri="{FF2B5EF4-FFF2-40B4-BE49-F238E27FC236}">
                  <a16:creationId xmlns:a16="http://schemas.microsoft.com/office/drawing/2014/main" id="{8D6AB496-F887-53C4-8F8C-A36C3A843FAF}"/>
                </a:ext>
              </a:extLst>
            </p:cNvPr>
            <p:cNvSpPr/>
            <p:nvPr/>
          </p:nvSpPr>
          <p:spPr>
            <a:xfrm>
              <a:off x="13853040" y="5784831"/>
              <a:ext cx="488638" cy="496012"/>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sp>
          <p:nvSpPr>
            <p:cNvPr id="32" name="Chevron 57">
              <a:extLst>
                <a:ext uri="{FF2B5EF4-FFF2-40B4-BE49-F238E27FC236}">
                  <a16:creationId xmlns:a16="http://schemas.microsoft.com/office/drawing/2014/main" id="{22C88FF6-48BC-9CB6-2D55-7AD6741421F7}"/>
                </a:ext>
              </a:extLst>
            </p:cNvPr>
            <p:cNvSpPr/>
            <p:nvPr/>
          </p:nvSpPr>
          <p:spPr>
            <a:xfrm rot="10800000">
              <a:off x="18668646" y="7164433"/>
              <a:ext cx="415804" cy="495928"/>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sp>
          <p:nvSpPr>
            <p:cNvPr id="33" name="Rounded Rectangle 36">
              <a:extLst>
                <a:ext uri="{FF2B5EF4-FFF2-40B4-BE49-F238E27FC236}">
                  <a16:creationId xmlns:a16="http://schemas.microsoft.com/office/drawing/2014/main" id="{3F025545-0D3D-6DE2-ADDF-B48ECCAC484B}"/>
                </a:ext>
              </a:extLst>
            </p:cNvPr>
            <p:cNvSpPr/>
            <p:nvPr/>
          </p:nvSpPr>
          <p:spPr>
            <a:xfrm>
              <a:off x="10446167" y="7170943"/>
              <a:ext cx="2957009" cy="1209462"/>
            </a:xfrm>
            <a:prstGeom prst="roundRect">
              <a:avLst>
                <a:gd name="adj" fmla="val 15397"/>
              </a:avLst>
            </a:prstGeom>
            <a:solidFill>
              <a:schemeClr val="accent5">
                <a:lumMod val="20000"/>
                <a:lumOff val="80000"/>
              </a:schemeClr>
            </a:solidFill>
            <a:ln w="3175" cap="flat" cmpd="sng" algn="ctr">
              <a:solidFill>
                <a:schemeClr val="accent6">
                  <a:lumMod val="20000"/>
                  <a:lumOff val="80000"/>
                </a:schemeClr>
              </a:solid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Tools</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34" name="Rounded Rectangle 33">
              <a:extLst>
                <a:ext uri="{FF2B5EF4-FFF2-40B4-BE49-F238E27FC236}">
                  <a16:creationId xmlns:a16="http://schemas.microsoft.com/office/drawing/2014/main" id="{806E10B4-8A59-85C9-7975-BC81EA177EE5}"/>
                </a:ext>
              </a:extLst>
            </p:cNvPr>
            <p:cNvSpPr/>
            <p:nvPr/>
          </p:nvSpPr>
          <p:spPr>
            <a:xfrm>
              <a:off x="19420876" y="6102416"/>
              <a:ext cx="2338293" cy="3115887"/>
            </a:xfrm>
            <a:prstGeom prst="roundRect">
              <a:avLst>
                <a:gd name="adj" fmla="val 18984"/>
              </a:avLst>
            </a:prstGeom>
            <a:solidFill>
              <a:schemeClr val="accent5">
                <a:lumMod val="20000"/>
                <a:lumOff val="80000"/>
              </a:schemeClr>
            </a:solidFill>
            <a:ln w="1905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FCFBFA"/>
                </a:solidFill>
                <a:effectLst/>
                <a:uLnTx/>
                <a:uFillTx/>
                <a:latin typeface="Oracle Sans Tab"/>
                <a:ea typeface="+mn-ea"/>
                <a:cs typeface="+mn-cs"/>
              </a:endParaRPr>
            </a:p>
          </p:txBody>
        </p:sp>
        <p:sp>
          <p:nvSpPr>
            <p:cNvPr id="35" name="Rounded Rectangle 36">
              <a:extLst>
                <a:ext uri="{FF2B5EF4-FFF2-40B4-BE49-F238E27FC236}">
                  <a16:creationId xmlns:a16="http://schemas.microsoft.com/office/drawing/2014/main" id="{0633A44C-A378-CECF-B321-06114C053028}"/>
                </a:ext>
              </a:extLst>
            </p:cNvPr>
            <p:cNvSpPr/>
            <p:nvPr/>
          </p:nvSpPr>
          <p:spPr>
            <a:xfrm>
              <a:off x="19420876" y="8312741"/>
              <a:ext cx="2338293" cy="739641"/>
            </a:xfrm>
            <a:prstGeom prst="roundRect">
              <a:avLst>
                <a:gd name="adj" fmla="val 15397"/>
              </a:avLst>
            </a:prstGeom>
            <a:no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553C"/>
                  </a:solidFill>
                  <a:effectLst/>
                  <a:uLnTx/>
                  <a:uFillTx/>
                  <a:latin typeface="Oracle Sans Tab"/>
                  <a:ea typeface="+mn-ea"/>
                  <a:cs typeface="+mn-cs"/>
                </a:rPr>
                <a:t>Knowledge</a:t>
              </a:r>
            </a:p>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3553C"/>
                  </a:solidFill>
                  <a:effectLst/>
                  <a:uLnTx/>
                  <a:uFillTx/>
                  <a:latin typeface="Oracle Sans Tab"/>
                  <a:ea typeface="+mn-ea"/>
                  <a:cs typeface="+mn-cs"/>
                </a:rPr>
                <a:t>Base</a:t>
              </a:r>
              <a:endParaRPr kumimoji="0" lang="en-NL" sz="2800" b="0" i="0" u="none" strike="noStrike" kern="0" cap="none" spc="0" normalizeH="0" baseline="0" noProof="0" dirty="0">
                <a:ln>
                  <a:noFill/>
                </a:ln>
                <a:solidFill>
                  <a:srgbClr val="33553C"/>
                </a:solidFill>
                <a:effectLst/>
                <a:uLnTx/>
                <a:uFillTx/>
                <a:latin typeface="Oracle Sans Tab"/>
                <a:ea typeface="+mn-ea"/>
                <a:cs typeface="+mn-cs"/>
              </a:endParaRPr>
            </a:p>
          </p:txBody>
        </p:sp>
        <p:pic>
          <p:nvPicPr>
            <p:cNvPr id="36" name="Graphic 35" descr="Database outline">
              <a:extLst>
                <a:ext uri="{FF2B5EF4-FFF2-40B4-BE49-F238E27FC236}">
                  <a16:creationId xmlns:a16="http://schemas.microsoft.com/office/drawing/2014/main" id="{DFB8D109-C7AA-AA86-4002-8988DAFA86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420876" y="6121393"/>
              <a:ext cx="2338293" cy="2338293"/>
            </a:xfrm>
            <a:prstGeom prst="rect">
              <a:avLst/>
            </a:prstGeom>
          </p:spPr>
        </p:pic>
        <p:sp>
          <p:nvSpPr>
            <p:cNvPr id="37" name="Rounded Rectangle 36">
              <a:extLst>
                <a:ext uri="{FF2B5EF4-FFF2-40B4-BE49-F238E27FC236}">
                  <a16:creationId xmlns:a16="http://schemas.microsoft.com/office/drawing/2014/main" id="{BCD891A8-6CAD-940F-04EB-015D52B88E41}"/>
                </a:ext>
              </a:extLst>
            </p:cNvPr>
            <p:cNvSpPr/>
            <p:nvPr/>
          </p:nvSpPr>
          <p:spPr>
            <a:xfrm>
              <a:off x="10446167" y="4995263"/>
              <a:ext cx="2957009" cy="1851180"/>
            </a:xfrm>
            <a:prstGeom prst="roundRect">
              <a:avLst>
                <a:gd name="adj" fmla="val 15397"/>
              </a:avLst>
            </a:prstGeom>
            <a:solidFill>
              <a:schemeClr val="accent5">
                <a:lumMod val="20000"/>
                <a:lumOff val="80000"/>
              </a:schemeClr>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Short / Long Term</a:t>
              </a:r>
            </a:p>
            <a:p>
              <a:pPr marL="0" marR="0" lvl="0" indent="0" algn="ctr" defTabSz="1828800" rtl="0" eaLnBrk="1" fontAlgn="auto" latinLnBrk="0" hangingPunct="1">
                <a:lnSpc>
                  <a:spcPct val="100000"/>
                </a:lnSpc>
                <a:spcBef>
                  <a:spcPts val="0"/>
                </a:spcBef>
                <a:spcAft>
                  <a:spcPts val="0"/>
                </a:spcAft>
                <a:buClrTx/>
                <a:buSzTx/>
                <a:buFontTx/>
                <a:buNone/>
                <a:tabLst/>
                <a:defRPr/>
              </a:pPr>
              <a:r>
                <a:rPr lang="en-US" sz="3200" kern="0" dirty="0">
                  <a:solidFill>
                    <a:srgbClr val="33553C"/>
                  </a:solidFill>
                  <a:latin typeface="Oracle Sans Tab"/>
                </a:rPr>
                <a:t>Memory</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38" name="Rounded Rectangle 36">
              <a:extLst>
                <a:ext uri="{FF2B5EF4-FFF2-40B4-BE49-F238E27FC236}">
                  <a16:creationId xmlns:a16="http://schemas.microsoft.com/office/drawing/2014/main" id="{5F35D886-0B08-E9FC-9455-093736E902F3}"/>
                </a:ext>
              </a:extLst>
            </p:cNvPr>
            <p:cNvSpPr/>
            <p:nvPr/>
          </p:nvSpPr>
          <p:spPr>
            <a:xfrm>
              <a:off x="14791548" y="2887154"/>
              <a:ext cx="3525877" cy="1123297"/>
            </a:xfrm>
            <a:prstGeom prst="roundRect">
              <a:avLst>
                <a:gd name="adj" fmla="val 15397"/>
              </a:avLst>
            </a:prstGeom>
            <a:solidFill>
              <a:schemeClr val="accent5">
                <a:lumMod val="20000"/>
                <a:lumOff val="80000"/>
              </a:schemeClr>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Interface</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39" name="Chevron 57">
              <a:extLst>
                <a:ext uri="{FF2B5EF4-FFF2-40B4-BE49-F238E27FC236}">
                  <a16:creationId xmlns:a16="http://schemas.microsoft.com/office/drawing/2014/main" id="{61FF956D-647F-7A44-F7B1-541763C8DC02}"/>
                </a:ext>
              </a:extLst>
            </p:cNvPr>
            <p:cNvSpPr/>
            <p:nvPr/>
          </p:nvSpPr>
          <p:spPr>
            <a:xfrm rot="5400000">
              <a:off x="16203850" y="4278329"/>
              <a:ext cx="415804" cy="495928"/>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sp>
          <p:nvSpPr>
            <p:cNvPr id="40" name="Rounded Rectangle 10">
              <a:extLst>
                <a:ext uri="{FF2B5EF4-FFF2-40B4-BE49-F238E27FC236}">
                  <a16:creationId xmlns:a16="http://schemas.microsoft.com/office/drawing/2014/main" id="{4087EA01-9192-B3DD-B9A3-4890B6062F6A}"/>
                </a:ext>
              </a:extLst>
            </p:cNvPr>
            <p:cNvSpPr/>
            <p:nvPr/>
          </p:nvSpPr>
          <p:spPr>
            <a:xfrm>
              <a:off x="15056571" y="6903901"/>
              <a:ext cx="2971860" cy="529288"/>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CFBFA"/>
                  </a:solidFill>
                  <a:effectLst/>
                  <a:uLnTx/>
                  <a:uFillTx/>
                  <a:latin typeface="Oracle Sans Tab"/>
                  <a:ea typeface="+mn-ea"/>
                  <a:cs typeface="+mn-cs"/>
                </a:rPr>
                <a:t>Reasoning</a:t>
              </a:r>
              <a:endParaRPr kumimoji="0" lang="en-NL" sz="2800" b="0" i="0" u="none" strike="noStrike" kern="0" cap="none" spc="0" normalizeH="0" baseline="0" noProof="0">
                <a:ln>
                  <a:noFill/>
                </a:ln>
                <a:solidFill>
                  <a:srgbClr val="FCFBFA"/>
                </a:solidFill>
                <a:effectLst/>
                <a:uLnTx/>
                <a:uFillTx/>
                <a:latin typeface="Oracle Sans Tab"/>
                <a:ea typeface="+mn-ea"/>
                <a:cs typeface="+mn-cs"/>
              </a:endParaRPr>
            </a:p>
          </p:txBody>
        </p:sp>
        <p:sp>
          <p:nvSpPr>
            <p:cNvPr id="41" name="TextBox 40">
              <a:extLst>
                <a:ext uri="{FF2B5EF4-FFF2-40B4-BE49-F238E27FC236}">
                  <a16:creationId xmlns:a16="http://schemas.microsoft.com/office/drawing/2014/main" id="{D9553FF4-1997-24A2-7394-675D5CEC96A2}"/>
                </a:ext>
              </a:extLst>
            </p:cNvPr>
            <p:cNvSpPr txBox="1"/>
            <p:nvPr/>
          </p:nvSpPr>
          <p:spPr>
            <a:xfrm>
              <a:off x="15187938" y="5182204"/>
              <a:ext cx="2692976" cy="1628134"/>
            </a:xfrm>
            <a:prstGeom prst="rect">
              <a:avLst/>
            </a:prstGeom>
            <a:noFill/>
          </p:spPr>
          <p:txBody>
            <a:bodyPr wrap="square">
              <a:spAutoFit/>
            </a:bodyP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Large </a:t>
              </a:r>
            </a:p>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Language </a:t>
              </a:r>
            </a:p>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Model </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2" name="Rounded Rectangle 10">
              <a:extLst>
                <a:ext uri="{FF2B5EF4-FFF2-40B4-BE49-F238E27FC236}">
                  <a16:creationId xmlns:a16="http://schemas.microsoft.com/office/drawing/2014/main" id="{66141C1D-E463-4561-CF55-5152BA6698CF}"/>
                </a:ext>
              </a:extLst>
            </p:cNvPr>
            <p:cNvSpPr/>
            <p:nvPr/>
          </p:nvSpPr>
          <p:spPr>
            <a:xfrm>
              <a:off x="15056571" y="7551571"/>
              <a:ext cx="2971860" cy="529288"/>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CFBFA"/>
                  </a:solidFill>
                  <a:effectLst/>
                  <a:uLnTx/>
                  <a:uFillTx/>
                  <a:latin typeface="Oracle Sans Tab"/>
                  <a:ea typeface="+mn-ea"/>
                  <a:cs typeface="+mn-cs"/>
                </a:rPr>
                <a:t>Acting</a:t>
              </a:r>
              <a:endParaRPr kumimoji="0" lang="en-NL" sz="2800" b="0" i="0" u="none" strike="noStrike" kern="0" cap="none" spc="0" normalizeH="0" baseline="0" noProof="0">
                <a:ln>
                  <a:noFill/>
                </a:ln>
                <a:solidFill>
                  <a:srgbClr val="FCFBFA"/>
                </a:solidFill>
                <a:effectLst/>
                <a:uLnTx/>
                <a:uFillTx/>
                <a:latin typeface="Oracle Sans Tab"/>
                <a:ea typeface="+mn-ea"/>
                <a:cs typeface="+mn-cs"/>
              </a:endParaRPr>
            </a:p>
          </p:txBody>
        </p:sp>
        <p:sp>
          <p:nvSpPr>
            <p:cNvPr id="43" name="Rounded Rectangle 10">
              <a:extLst>
                <a:ext uri="{FF2B5EF4-FFF2-40B4-BE49-F238E27FC236}">
                  <a16:creationId xmlns:a16="http://schemas.microsoft.com/office/drawing/2014/main" id="{8EFDDEC4-0BE8-B708-5E18-7F94EA216A7C}"/>
                </a:ext>
              </a:extLst>
            </p:cNvPr>
            <p:cNvSpPr/>
            <p:nvPr/>
          </p:nvSpPr>
          <p:spPr>
            <a:xfrm>
              <a:off x="15056571" y="8199241"/>
              <a:ext cx="2971860" cy="529288"/>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CFBFA"/>
                  </a:solidFill>
                  <a:effectLst/>
                  <a:uLnTx/>
                  <a:uFillTx/>
                  <a:latin typeface="Oracle Sans Tab"/>
                  <a:ea typeface="+mn-ea"/>
                  <a:cs typeface="+mn-cs"/>
                </a:rPr>
                <a:t>Persona</a:t>
              </a:r>
              <a:endParaRPr kumimoji="0" lang="en-NL" sz="2800" b="0" i="0" u="none" strike="noStrike" kern="0" cap="none" spc="0" normalizeH="0" baseline="0" noProof="0">
                <a:ln>
                  <a:noFill/>
                </a:ln>
                <a:solidFill>
                  <a:srgbClr val="FCFBFA"/>
                </a:solidFill>
                <a:effectLst/>
                <a:uLnTx/>
                <a:uFillTx/>
                <a:latin typeface="Oracle Sans Tab"/>
                <a:ea typeface="+mn-ea"/>
                <a:cs typeface="+mn-cs"/>
              </a:endParaRPr>
            </a:p>
          </p:txBody>
        </p:sp>
        <p:sp>
          <p:nvSpPr>
            <p:cNvPr id="44" name="Rounded Rectangle 10">
              <a:extLst>
                <a:ext uri="{FF2B5EF4-FFF2-40B4-BE49-F238E27FC236}">
                  <a16:creationId xmlns:a16="http://schemas.microsoft.com/office/drawing/2014/main" id="{F58F89C9-8E14-072E-7926-18DFEC418219}"/>
                </a:ext>
              </a:extLst>
            </p:cNvPr>
            <p:cNvSpPr/>
            <p:nvPr/>
          </p:nvSpPr>
          <p:spPr>
            <a:xfrm>
              <a:off x="15056571" y="8846908"/>
              <a:ext cx="2971860" cy="529288"/>
            </a:xfrm>
            <a:prstGeom prst="roundRect">
              <a:avLst>
                <a:gd name="adj" fmla="val 18984"/>
              </a:avLst>
            </a:prstGeom>
            <a:solidFill>
              <a:schemeClr val="accent6">
                <a:lumMod val="75000"/>
              </a:schemeClr>
            </a:solidFill>
            <a:ln w="19050"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CFBFA"/>
                  </a:solidFill>
                  <a:effectLst/>
                  <a:uLnTx/>
                  <a:uFillTx/>
                  <a:latin typeface="Oracle Sans Tab"/>
                  <a:ea typeface="+mn-ea"/>
                  <a:cs typeface="+mn-cs"/>
                </a:rPr>
                <a:t>Planning</a:t>
              </a:r>
              <a:endParaRPr kumimoji="0" lang="en-NL" sz="2800" b="0" i="0" u="none" strike="noStrike" kern="0" cap="none" spc="0" normalizeH="0" baseline="0" noProof="0">
                <a:ln>
                  <a:noFill/>
                </a:ln>
                <a:solidFill>
                  <a:srgbClr val="FCFBFA"/>
                </a:solidFill>
                <a:effectLst/>
                <a:uLnTx/>
                <a:uFillTx/>
                <a:latin typeface="Oracle Sans Tab"/>
                <a:ea typeface="+mn-ea"/>
                <a:cs typeface="+mn-cs"/>
              </a:endParaRPr>
            </a:p>
          </p:txBody>
        </p:sp>
        <p:sp>
          <p:nvSpPr>
            <p:cNvPr id="45" name="Rounded Rectangle 36">
              <a:extLst>
                <a:ext uri="{FF2B5EF4-FFF2-40B4-BE49-F238E27FC236}">
                  <a16:creationId xmlns:a16="http://schemas.microsoft.com/office/drawing/2014/main" id="{FE98C46D-5DEA-1092-4126-D14FDB675E53}"/>
                </a:ext>
              </a:extLst>
            </p:cNvPr>
            <p:cNvSpPr/>
            <p:nvPr/>
          </p:nvSpPr>
          <p:spPr>
            <a:xfrm>
              <a:off x="10446167" y="8729057"/>
              <a:ext cx="2957005" cy="1128361"/>
            </a:xfrm>
            <a:prstGeom prst="roundRect">
              <a:avLst>
                <a:gd name="adj" fmla="val 15397"/>
              </a:avLst>
            </a:prstGeom>
            <a:solidFill>
              <a:schemeClr val="accent5">
                <a:lumMod val="20000"/>
                <a:lumOff val="80000"/>
              </a:schemeClr>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Prompt</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6" name="Chevron 49">
              <a:extLst>
                <a:ext uri="{FF2B5EF4-FFF2-40B4-BE49-F238E27FC236}">
                  <a16:creationId xmlns:a16="http://schemas.microsoft.com/office/drawing/2014/main" id="{00B77E7C-4959-9785-3286-7BCD05F3ADBD}"/>
                </a:ext>
              </a:extLst>
            </p:cNvPr>
            <p:cNvSpPr/>
            <p:nvPr/>
          </p:nvSpPr>
          <p:spPr>
            <a:xfrm>
              <a:off x="13853040" y="7524316"/>
              <a:ext cx="488638" cy="496012"/>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sp>
          <p:nvSpPr>
            <p:cNvPr id="47" name="Chevron 49">
              <a:extLst>
                <a:ext uri="{FF2B5EF4-FFF2-40B4-BE49-F238E27FC236}">
                  <a16:creationId xmlns:a16="http://schemas.microsoft.com/office/drawing/2014/main" id="{53BA2D72-9459-39D2-A692-E432875C699F}"/>
                </a:ext>
              </a:extLst>
            </p:cNvPr>
            <p:cNvSpPr/>
            <p:nvPr/>
          </p:nvSpPr>
          <p:spPr>
            <a:xfrm>
              <a:off x="13853040" y="8970296"/>
              <a:ext cx="488638" cy="496012"/>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sp>
          <p:nvSpPr>
            <p:cNvPr id="48" name="Rounded Rectangle 36">
              <a:extLst>
                <a:ext uri="{FF2B5EF4-FFF2-40B4-BE49-F238E27FC236}">
                  <a16:creationId xmlns:a16="http://schemas.microsoft.com/office/drawing/2014/main" id="{9CC2E96E-30A6-3E2F-149E-A40DA3F3E744}"/>
                </a:ext>
              </a:extLst>
            </p:cNvPr>
            <p:cNvSpPr/>
            <p:nvPr/>
          </p:nvSpPr>
          <p:spPr>
            <a:xfrm>
              <a:off x="14791548" y="10724377"/>
              <a:ext cx="3540670" cy="1399427"/>
            </a:xfrm>
            <a:prstGeom prst="roundRect">
              <a:avLst>
                <a:gd name="adj" fmla="val 15397"/>
              </a:avLst>
            </a:prstGeom>
            <a:solidFill>
              <a:schemeClr val="accent5">
                <a:lumMod val="20000"/>
                <a:lumOff val="80000"/>
              </a:schemeClr>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33553C"/>
                  </a:solidFill>
                  <a:effectLst/>
                  <a:uLnTx/>
                  <a:uFillTx/>
                  <a:latin typeface="Oracle Sans Tab"/>
                  <a:ea typeface="+mn-ea"/>
                  <a:cs typeface="+mn-cs"/>
                </a:rPr>
                <a:t>Response Generation</a:t>
              </a:r>
              <a:endParaRPr kumimoji="0" lang="en-NL" sz="3200" b="0" i="0" u="none" strike="noStrike" kern="0" cap="none" spc="0" normalizeH="0" baseline="0" noProof="0" dirty="0">
                <a:ln>
                  <a:noFill/>
                </a:ln>
                <a:solidFill>
                  <a:srgbClr val="33553C"/>
                </a:solidFill>
                <a:effectLst/>
                <a:uLnTx/>
                <a:uFillTx/>
                <a:latin typeface="Oracle Sans Tab"/>
                <a:ea typeface="+mn-ea"/>
                <a:cs typeface="+mn-cs"/>
              </a:endParaRPr>
            </a:p>
          </p:txBody>
        </p:sp>
        <p:sp>
          <p:nvSpPr>
            <p:cNvPr id="49" name="Chevron 57">
              <a:extLst>
                <a:ext uri="{FF2B5EF4-FFF2-40B4-BE49-F238E27FC236}">
                  <a16:creationId xmlns:a16="http://schemas.microsoft.com/office/drawing/2014/main" id="{93D06DB7-21D1-667C-974C-B7CD36B5D5AE}"/>
                </a:ext>
              </a:extLst>
            </p:cNvPr>
            <p:cNvSpPr/>
            <p:nvPr/>
          </p:nvSpPr>
          <p:spPr>
            <a:xfrm rot="5400000">
              <a:off x="16597613" y="9955677"/>
              <a:ext cx="415805" cy="495927"/>
            </a:xfrm>
            <a:prstGeom prst="chevron">
              <a:avLst/>
            </a:prstGeom>
            <a:solidFill>
              <a:schemeClr val="accent5"/>
            </a:solidFill>
            <a:ln w="3175" cap="flat" cmpd="sng" algn="ctr">
              <a:noFill/>
              <a:prstDash val="solid"/>
            </a:ln>
            <a:effectLst/>
          </p:spPr>
          <p:txBody>
            <a:bodyPr rtlCol="0" anchor="ctr"/>
            <a:lstStyle/>
            <a:p>
              <a:pPr marL="0" marR="0" lvl="0" indent="0" algn="ctr" defTabSz="1828800" rtl="0" eaLnBrk="1" fontAlgn="auto" latinLnBrk="0" hangingPunct="1">
                <a:lnSpc>
                  <a:spcPct val="100000"/>
                </a:lnSpc>
                <a:spcBef>
                  <a:spcPts val="0"/>
                </a:spcBef>
                <a:spcAft>
                  <a:spcPts val="0"/>
                </a:spcAft>
                <a:buClrTx/>
                <a:buSzTx/>
                <a:buFontTx/>
                <a:buNone/>
                <a:tabLst/>
                <a:defRPr/>
              </a:pPr>
              <a:endParaRPr kumimoji="0" lang="en-NL" sz="2000" b="0" i="0" u="none" strike="noStrike" kern="0" cap="none" spc="0" normalizeH="0" baseline="0" noProof="0">
                <a:ln>
                  <a:noFill/>
                </a:ln>
                <a:solidFill>
                  <a:srgbClr val="312D2A"/>
                </a:solidFill>
                <a:effectLst/>
                <a:uLnTx/>
                <a:uFillTx/>
                <a:latin typeface="Oracle Sans Tab"/>
                <a:ea typeface="+mn-ea"/>
                <a:cs typeface="+mn-cs"/>
              </a:endParaRPr>
            </a:p>
          </p:txBody>
        </p:sp>
      </p:grpSp>
      <p:sp>
        <p:nvSpPr>
          <p:cNvPr id="50" name="TextBox 49">
            <a:extLst>
              <a:ext uri="{FF2B5EF4-FFF2-40B4-BE49-F238E27FC236}">
                <a16:creationId xmlns:a16="http://schemas.microsoft.com/office/drawing/2014/main" id="{F4A5B146-181A-6EEE-7BAB-4D581BCBDA80}"/>
              </a:ext>
            </a:extLst>
          </p:cNvPr>
          <p:cNvSpPr txBox="1"/>
          <p:nvPr/>
        </p:nvSpPr>
        <p:spPr>
          <a:xfrm>
            <a:off x="1747614" y="4998896"/>
            <a:ext cx="8119407" cy="5285486"/>
          </a:xfrm>
          <a:prstGeom prst="rect">
            <a:avLst/>
          </a:prstGeom>
          <a:noFill/>
        </p:spPr>
        <p:txBody>
          <a:bodyPr wrap="square">
            <a:spAutoFit/>
          </a:bodyPr>
          <a:lstStyle/>
          <a:p>
            <a:r>
              <a:rPr lang="en-US" b="1" dirty="0">
                <a:solidFill>
                  <a:schemeClr val="accent4"/>
                </a:solidFill>
              </a:rPr>
              <a:t>An AI </a:t>
            </a:r>
            <a:r>
              <a:rPr lang="en-US" b="1" dirty="0">
                <a:solidFill>
                  <a:schemeClr val="accent5"/>
                </a:solidFill>
              </a:rPr>
              <a:t>AGENT</a:t>
            </a:r>
            <a:r>
              <a:rPr lang="en-US" b="1" dirty="0">
                <a:solidFill>
                  <a:schemeClr val="accent4"/>
                </a:solidFill>
              </a:rPr>
              <a:t> is an LLM-based program that can: </a:t>
            </a:r>
          </a:p>
          <a:p>
            <a:pPr marL="342900" indent="-342900">
              <a:lnSpc>
                <a:spcPct val="150000"/>
              </a:lnSpc>
              <a:buFont typeface="Arial" panose="020B0604020202020204" pitchFamily="34" charset="0"/>
              <a:buChar char="•"/>
            </a:pPr>
            <a:r>
              <a:rPr lang="en-US" dirty="0">
                <a:solidFill>
                  <a:schemeClr val="accent4"/>
                </a:solidFill>
              </a:rPr>
              <a:t>Perform complex tasks on its own</a:t>
            </a:r>
          </a:p>
          <a:p>
            <a:pPr marL="342900" indent="-342900">
              <a:lnSpc>
                <a:spcPct val="150000"/>
              </a:lnSpc>
              <a:buFont typeface="Arial" panose="020B0604020202020204" pitchFamily="34" charset="0"/>
              <a:buChar char="•"/>
            </a:pPr>
            <a:r>
              <a:rPr lang="en-US" dirty="0">
                <a:solidFill>
                  <a:schemeClr val="accent4"/>
                </a:solidFill>
              </a:rPr>
              <a:t>Mimic human chain-of-thought processing</a:t>
            </a:r>
          </a:p>
          <a:p>
            <a:pPr marL="342900" indent="-342900">
              <a:lnSpc>
                <a:spcPct val="150000"/>
              </a:lnSpc>
              <a:buFont typeface="Arial" panose="020B0604020202020204" pitchFamily="34" charset="0"/>
              <a:buChar char="•"/>
            </a:pPr>
            <a:r>
              <a:rPr lang="en-US" dirty="0">
                <a:solidFill>
                  <a:schemeClr val="accent4"/>
                </a:solidFill>
              </a:rPr>
              <a:t>Be an effective tool for automating processes</a:t>
            </a:r>
          </a:p>
        </p:txBody>
      </p:sp>
    </p:spTree>
    <p:extLst>
      <p:ext uri="{BB962C8B-B14F-4D97-AF65-F5344CB8AC3E}">
        <p14:creationId xmlns:p14="http://schemas.microsoft.com/office/powerpoint/2010/main" val="1022303359"/>
      </p:ext>
    </p:extLst>
  </p:cSld>
  <p:clrMapOvr>
    <a:masterClrMapping/>
  </p:clrMapOvr>
  <p:transition advClick="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43A88D-7F69-1CB5-7792-B966790F7532}"/>
              </a:ext>
            </a:extLst>
          </p:cNvPr>
          <p:cNvSpPr>
            <a:spLocks noGrp="1"/>
          </p:cNvSpPr>
          <p:nvPr>
            <p:ph type="sldNum" sz="quarter" idx="4"/>
          </p:nvPr>
        </p:nvSpPr>
        <p:spPr/>
        <p:txBody>
          <a:bodyPr/>
          <a:lstStyle/>
          <a:p>
            <a:fld id="{345D60D9-5372-5F40-9443-0F9AE5BDC3C8}" type="slidenum">
              <a:rPr lang="en-US" smtClean="0"/>
              <a:pPr/>
              <a:t>12</a:t>
            </a:fld>
            <a:endParaRPr lang="en-US" dirty="0"/>
          </a:p>
        </p:txBody>
      </p:sp>
      <p:grpSp>
        <p:nvGrpSpPr>
          <p:cNvPr id="13" name="Group 12">
            <a:extLst>
              <a:ext uri="{FF2B5EF4-FFF2-40B4-BE49-F238E27FC236}">
                <a16:creationId xmlns:a16="http://schemas.microsoft.com/office/drawing/2014/main" id="{F045E6A8-0D8D-4345-614A-D8115E4F87FA}"/>
              </a:ext>
            </a:extLst>
          </p:cNvPr>
          <p:cNvGrpSpPr/>
          <p:nvPr/>
        </p:nvGrpSpPr>
        <p:grpSpPr>
          <a:xfrm>
            <a:off x="5953989" y="7340878"/>
            <a:ext cx="2003182" cy="1397618"/>
            <a:chOff x="1554104" y="2382569"/>
            <a:chExt cx="751193" cy="524107"/>
          </a:xfrm>
        </p:grpSpPr>
        <p:cxnSp>
          <p:nvCxnSpPr>
            <p:cNvPr id="14" name="Straight Arrow Connector 13">
              <a:extLst>
                <a:ext uri="{FF2B5EF4-FFF2-40B4-BE49-F238E27FC236}">
                  <a16:creationId xmlns:a16="http://schemas.microsoft.com/office/drawing/2014/main" id="{3B84C1AA-02C4-0CB9-E0EA-5C0BB65AD258}"/>
                </a:ext>
              </a:extLst>
            </p:cNvPr>
            <p:cNvCxnSpPr>
              <a:cxnSpLocks/>
            </p:cNvCxnSpPr>
            <p:nvPr/>
          </p:nvCxnSpPr>
          <p:spPr>
            <a:xfrm>
              <a:off x="1595244" y="2382569"/>
              <a:ext cx="710053" cy="0"/>
            </a:xfrm>
            <a:prstGeom prst="straightConnector1">
              <a:avLst/>
            </a:prstGeom>
            <a:ln w="69850">
              <a:solidFill>
                <a:schemeClr val="accent1"/>
              </a:solidFill>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15" name="Straight Arrow Connector 14">
              <a:extLst>
                <a:ext uri="{FF2B5EF4-FFF2-40B4-BE49-F238E27FC236}">
                  <a16:creationId xmlns:a16="http://schemas.microsoft.com/office/drawing/2014/main" id="{9528DF6A-E1BD-B0AD-6DB5-94D2CF83F351}"/>
                </a:ext>
              </a:extLst>
            </p:cNvPr>
            <p:cNvCxnSpPr>
              <a:cxnSpLocks/>
            </p:cNvCxnSpPr>
            <p:nvPr/>
          </p:nvCxnSpPr>
          <p:spPr>
            <a:xfrm flipH="1">
              <a:off x="1554104" y="2906676"/>
              <a:ext cx="710053" cy="0"/>
            </a:xfrm>
            <a:prstGeom prst="straightConnector1">
              <a:avLst/>
            </a:prstGeom>
            <a:ln w="69850">
              <a:solidFill>
                <a:schemeClr val="accent1"/>
              </a:solidFill>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pic>
        <p:nvPicPr>
          <p:cNvPr id="16" name="Picture 15" descr="A blue oval with black background&#10;&#10;Description automatically generated with low confidence">
            <a:extLst>
              <a:ext uri="{FF2B5EF4-FFF2-40B4-BE49-F238E27FC236}">
                <a16:creationId xmlns:a16="http://schemas.microsoft.com/office/drawing/2014/main" id="{4A2A3B8C-B3E7-18E6-56CE-0080D93202D1}"/>
              </a:ext>
            </a:extLst>
          </p:cNvPr>
          <p:cNvPicPr>
            <a:picLocks noChangeAspect="1"/>
          </p:cNvPicPr>
          <p:nvPr/>
        </p:nvPicPr>
        <p:blipFill>
          <a:blip r:embed="rId3" cstate="screen">
            <a:clrChange>
              <a:clrFrom>
                <a:srgbClr val="FFFFFF">
                  <a:alpha val="0"/>
                </a:srgbClr>
              </a:clrFrom>
              <a:clrTo>
                <a:srgbClr val="FFFFFF">
                  <a:alpha val="0"/>
                </a:srgbClr>
              </a:clrTo>
            </a:clrChange>
            <a:alphaModFix amt="50000"/>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9018109" y="4123540"/>
            <a:ext cx="3372029" cy="5471030"/>
          </a:xfrm>
          <a:prstGeom prst="rect">
            <a:avLst/>
          </a:prstGeom>
        </p:spPr>
      </p:pic>
      <p:sp>
        <p:nvSpPr>
          <p:cNvPr id="17" name="Rectangle 16">
            <a:extLst>
              <a:ext uri="{FF2B5EF4-FFF2-40B4-BE49-F238E27FC236}">
                <a16:creationId xmlns:a16="http://schemas.microsoft.com/office/drawing/2014/main" id="{8915E5C0-79E9-3491-07E2-E2312AF34DED}"/>
              </a:ext>
            </a:extLst>
          </p:cNvPr>
          <p:cNvSpPr/>
          <p:nvPr/>
        </p:nvSpPr>
        <p:spPr>
          <a:xfrm>
            <a:off x="8601452" y="6385649"/>
            <a:ext cx="4205342" cy="2714042"/>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88">
              <a:defRPr/>
            </a:pPr>
            <a:r>
              <a:rPr lang="en-US" sz="4800" b="1" dirty="0">
                <a:solidFill>
                  <a:srgbClr val="FCFBFA"/>
                </a:solidFill>
                <a:latin typeface="Oracle Sans Tab" panose="020B0503020204020204" pitchFamily="34" charset="0"/>
                <a:cs typeface="Oracle Sans Tab" panose="020B0503020204020204" pitchFamily="34" charset="0"/>
              </a:rPr>
              <a:t>Large Language Model</a:t>
            </a:r>
          </a:p>
        </p:txBody>
      </p:sp>
      <p:sp>
        <p:nvSpPr>
          <p:cNvPr id="18" name="Can 17">
            <a:extLst>
              <a:ext uri="{FF2B5EF4-FFF2-40B4-BE49-F238E27FC236}">
                <a16:creationId xmlns:a16="http://schemas.microsoft.com/office/drawing/2014/main" id="{D6DA5779-11C5-6742-C427-0D1951E57169}"/>
              </a:ext>
            </a:extLst>
          </p:cNvPr>
          <p:cNvSpPr/>
          <p:nvPr/>
        </p:nvSpPr>
        <p:spPr>
          <a:xfrm>
            <a:off x="14862004" y="3548474"/>
            <a:ext cx="3892886" cy="2364766"/>
          </a:xfrm>
          <a:prstGeom prst="can">
            <a:avLst/>
          </a:prstGeom>
          <a:solidFill>
            <a:schemeClr val="accent1"/>
          </a:solidFill>
          <a:ln>
            <a:solidFill>
              <a:srgbClr val="323838"/>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4800">
              <a:solidFill>
                <a:srgbClr val="323838"/>
              </a:solidFill>
            </a:endParaRPr>
          </a:p>
        </p:txBody>
      </p:sp>
      <p:sp>
        <p:nvSpPr>
          <p:cNvPr id="19" name="Can 18">
            <a:extLst>
              <a:ext uri="{FF2B5EF4-FFF2-40B4-BE49-F238E27FC236}">
                <a16:creationId xmlns:a16="http://schemas.microsoft.com/office/drawing/2014/main" id="{0FF10B3C-9FC0-DEB7-1AEB-C58F4B3CB921}"/>
              </a:ext>
            </a:extLst>
          </p:cNvPr>
          <p:cNvSpPr/>
          <p:nvPr/>
        </p:nvSpPr>
        <p:spPr>
          <a:xfrm>
            <a:off x="14862004" y="6801692"/>
            <a:ext cx="3892886" cy="2364766"/>
          </a:xfrm>
          <a:prstGeom prst="can">
            <a:avLst/>
          </a:prstGeom>
          <a:solidFill>
            <a:schemeClr val="accent1"/>
          </a:solidFill>
          <a:ln>
            <a:solidFill>
              <a:srgbClr val="323838"/>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4800">
              <a:solidFill>
                <a:srgbClr val="323838"/>
              </a:solidFill>
            </a:endParaRPr>
          </a:p>
        </p:txBody>
      </p:sp>
      <p:sp>
        <p:nvSpPr>
          <p:cNvPr id="20" name="Can 19">
            <a:extLst>
              <a:ext uri="{FF2B5EF4-FFF2-40B4-BE49-F238E27FC236}">
                <a16:creationId xmlns:a16="http://schemas.microsoft.com/office/drawing/2014/main" id="{4B739F88-6EFF-3006-36DA-0829705B63AD}"/>
              </a:ext>
            </a:extLst>
          </p:cNvPr>
          <p:cNvSpPr/>
          <p:nvPr/>
        </p:nvSpPr>
        <p:spPr>
          <a:xfrm>
            <a:off x="14862004" y="10054912"/>
            <a:ext cx="3892886" cy="2364766"/>
          </a:xfrm>
          <a:prstGeom prst="can">
            <a:avLst/>
          </a:prstGeom>
          <a:solidFill>
            <a:schemeClr val="accent1"/>
          </a:solidFill>
          <a:ln>
            <a:solidFill>
              <a:srgbClr val="323838"/>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sz="4800">
              <a:solidFill>
                <a:srgbClr val="323838"/>
              </a:solidFill>
            </a:endParaRPr>
          </a:p>
        </p:txBody>
      </p:sp>
      <p:sp>
        <p:nvSpPr>
          <p:cNvPr id="21" name="TextBox 20">
            <a:extLst>
              <a:ext uri="{FF2B5EF4-FFF2-40B4-BE49-F238E27FC236}">
                <a16:creationId xmlns:a16="http://schemas.microsoft.com/office/drawing/2014/main" id="{EC3471D6-15EB-F77E-874F-AE90AD9231D3}"/>
              </a:ext>
            </a:extLst>
          </p:cNvPr>
          <p:cNvSpPr txBox="1"/>
          <p:nvPr/>
        </p:nvSpPr>
        <p:spPr>
          <a:xfrm>
            <a:off x="8601452" y="10362480"/>
            <a:ext cx="4574032" cy="1631216"/>
          </a:xfrm>
          <a:prstGeom prst="rect">
            <a:avLst/>
          </a:prstGeom>
          <a:noFill/>
        </p:spPr>
        <p:txBody>
          <a:bodyPr wrap="square">
            <a:spAutoFit/>
          </a:bodyPr>
          <a:lstStyle/>
          <a:p>
            <a:pPr algn="ctr" defTabSz="457188">
              <a:defRPr/>
            </a:pPr>
            <a:r>
              <a:rPr lang="en-US" sz="6000" b="1" dirty="0">
                <a:solidFill>
                  <a:schemeClr val="bg1"/>
                </a:solidFill>
                <a:latin typeface="Oracle Sans Tab" panose="020B0503020204020204" pitchFamily="34" charset="0"/>
                <a:cs typeface="Oracle Sans Tab" panose="020B0503020204020204" pitchFamily="34" charset="0"/>
              </a:rPr>
              <a:t>RAG</a:t>
            </a:r>
          </a:p>
          <a:p>
            <a:pPr algn="ctr" defTabSz="457188">
              <a:defRPr/>
            </a:pPr>
            <a:r>
              <a:rPr lang="en-US" sz="2000" b="1" dirty="0">
                <a:solidFill>
                  <a:schemeClr val="bg1"/>
                </a:solidFill>
                <a:latin typeface="Oracle Sans Tab" panose="020B0503020204020204" pitchFamily="34" charset="0"/>
                <a:cs typeface="Oracle Sans Tab" panose="020B0503020204020204" pitchFamily="34" charset="0"/>
              </a:rPr>
              <a:t>Business Data + Semantic Data</a:t>
            </a:r>
          </a:p>
          <a:p>
            <a:pPr algn="ctr" defTabSz="457188">
              <a:defRPr/>
            </a:pPr>
            <a:r>
              <a:rPr lang="en-US" sz="2000" b="1" dirty="0">
                <a:solidFill>
                  <a:schemeClr val="bg1"/>
                </a:solidFill>
                <a:latin typeface="Oracle Sans Tab" panose="020B0503020204020204" pitchFamily="34" charset="0"/>
                <a:cs typeface="Oracle Sans Tab" panose="020B0503020204020204" pitchFamily="34" charset="0"/>
              </a:rPr>
              <a:t>Public Data + Private Data</a:t>
            </a:r>
          </a:p>
        </p:txBody>
      </p:sp>
      <p:sp>
        <p:nvSpPr>
          <p:cNvPr id="22" name="Rectangle 21">
            <a:extLst>
              <a:ext uri="{FF2B5EF4-FFF2-40B4-BE49-F238E27FC236}">
                <a16:creationId xmlns:a16="http://schemas.microsoft.com/office/drawing/2014/main" id="{031FC4C1-2861-A40A-53A2-B5DB01886ABF}"/>
              </a:ext>
            </a:extLst>
          </p:cNvPr>
          <p:cNvSpPr/>
          <p:nvPr/>
        </p:nvSpPr>
        <p:spPr>
          <a:xfrm>
            <a:off x="14703884" y="4378002"/>
            <a:ext cx="4205342" cy="110614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88">
              <a:defRPr/>
            </a:pPr>
            <a:r>
              <a:rPr lang="en-US" sz="3200" dirty="0">
                <a:solidFill>
                  <a:srgbClr val="323838"/>
                </a:solidFill>
                <a:latin typeface="Oracle Sans Tab" panose="020B0503020204020204" pitchFamily="34" charset="0"/>
                <a:cs typeface="Oracle Sans Tab" panose="020B0503020204020204" pitchFamily="34" charset="0"/>
              </a:rPr>
              <a:t>Databases</a:t>
            </a:r>
          </a:p>
        </p:txBody>
      </p:sp>
      <p:sp>
        <p:nvSpPr>
          <p:cNvPr id="23" name="Rectangle 22">
            <a:extLst>
              <a:ext uri="{FF2B5EF4-FFF2-40B4-BE49-F238E27FC236}">
                <a16:creationId xmlns:a16="http://schemas.microsoft.com/office/drawing/2014/main" id="{2590320E-2ACB-D470-2414-43755158F8B9}"/>
              </a:ext>
            </a:extLst>
          </p:cNvPr>
          <p:cNvSpPr/>
          <p:nvPr/>
        </p:nvSpPr>
        <p:spPr>
          <a:xfrm>
            <a:off x="14734750" y="7632350"/>
            <a:ext cx="4205342" cy="110614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88">
              <a:defRPr/>
            </a:pPr>
            <a:r>
              <a:rPr lang="en-US" sz="3200" dirty="0">
                <a:solidFill>
                  <a:srgbClr val="323838"/>
                </a:solidFill>
                <a:latin typeface="Oracle Sans Tab" panose="020B0503020204020204" pitchFamily="34" charset="0"/>
                <a:cs typeface="Oracle Sans Tab" panose="020B0503020204020204" pitchFamily="34" charset="0"/>
              </a:rPr>
              <a:t>Applications</a:t>
            </a:r>
          </a:p>
        </p:txBody>
      </p:sp>
      <p:sp>
        <p:nvSpPr>
          <p:cNvPr id="24" name="Rectangle 23">
            <a:extLst>
              <a:ext uri="{FF2B5EF4-FFF2-40B4-BE49-F238E27FC236}">
                <a16:creationId xmlns:a16="http://schemas.microsoft.com/office/drawing/2014/main" id="{BE09DB3B-91BD-E375-9CCD-EFD133989FF3}"/>
              </a:ext>
            </a:extLst>
          </p:cNvPr>
          <p:cNvSpPr/>
          <p:nvPr/>
        </p:nvSpPr>
        <p:spPr>
          <a:xfrm>
            <a:off x="14705776" y="10885568"/>
            <a:ext cx="4205342" cy="1106146"/>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88">
              <a:defRPr/>
            </a:pPr>
            <a:r>
              <a:rPr lang="en-US" sz="3200" dirty="0">
                <a:solidFill>
                  <a:srgbClr val="323838"/>
                </a:solidFill>
                <a:latin typeface="Oracle Sans Tab" panose="020B0503020204020204" pitchFamily="34" charset="0"/>
                <a:cs typeface="Oracle Sans Tab" panose="020B0503020204020204" pitchFamily="34" charset="0"/>
              </a:rPr>
              <a:t>Business systems</a:t>
            </a:r>
          </a:p>
        </p:txBody>
      </p:sp>
      <p:grpSp>
        <p:nvGrpSpPr>
          <p:cNvPr id="25" name="Group 24">
            <a:extLst>
              <a:ext uri="{FF2B5EF4-FFF2-40B4-BE49-F238E27FC236}">
                <a16:creationId xmlns:a16="http://schemas.microsoft.com/office/drawing/2014/main" id="{3AA0D6EC-CD0C-5B86-FDC6-E9992515B965}"/>
              </a:ext>
            </a:extLst>
          </p:cNvPr>
          <p:cNvGrpSpPr/>
          <p:nvPr/>
        </p:nvGrpSpPr>
        <p:grpSpPr>
          <a:xfrm>
            <a:off x="12546366" y="7340878"/>
            <a:ext cx="2003182" cy="1397618"/>
            <a:chOff x="1554104" y="2382569"/>
            <a:chExt cx="751193" cy="524107"/>
          </a:xfrm>
        </p:grpSpPr>
        <p:cxnSp>
          <p:nvCxnSpPr>
            <p:cNvPr id="26" name="Straight Arrow Connector 25">
              <a:extLst>
                <a:ext uri="{FF2B5EF4-FFF2-40B4-BE49-F238E27FC236}">
                  <a16:creationId xmlns:a16="http://schemas.microsoft.com/office/drawing/2014/main" id="{A7A2A61E-8D47-334E-964A-BD092DD0FD9C}"/>
                </a:ext>
              </a:extLst>
            </p:cNvPr>
            <p:cNvCxnSpPr>
              <a:cxnSpLocks/>
            </p:cNvCxnSpPr>
            <p:nvPr/>
          </p:nvCxnSpPr>
          <p:spPr>
            <a:xfrm>
              <a:off x="1595244" y="2382569"/>
              <a:ext cx="710053" cy="0"/>
            </a:xfrm>
            <a:prstGeom prst="straightConnector1">
              <a:avLst/>
            </a:prstGeom>
            <a:ln w="69850">
              <a:solidFill>
                <a:schemeClr val="accent1"/>
              </a:solidFill>
              <a:headEnd type="non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C3D8C9F2-D3D9-54BD-E55D-05D349724E04}"/>
                </a:ext>
              </a:extLst>
            </p:cNvPr>
            <p:cNvCxnSpPr>
              <a:cxnSpLocks/>
            </p:cNvCxnSpPr>
            <p:nvPr/>
          </p:nvCxnSpPr>
          <p:spPr>
            <a:xfrm flipH="1">
              <a:off x="1554104" y="2906676"/>
              <a:ext cx="710053" cy="0"/>
            </a:xfrm>
            <a:prstGeom prst="straightConnector1">
              <a:avLst/>
            </a:prstGeom>
            <a:ln w="69850">
              <a:solidFill>
                <a:schemeClr val="accent1"/>
              </a:solidFill>
              <a:headEnd type="none" w="lg" len="med"/>
              <a:tailEnd type="triangle" w="lg" len="med"/>
            </a:ln>
          </p:spPr>
          <p:style>
            <a:lnRef idx="1">
              <a:schemeClr val="accent2"/>
            </a:lnRef>
            <a:fillRef idx="0">
              <a:schemeClr val="accent2"/>
            </a:fillRef>
            <a:effectRef idx="0">
              <a:schemeClr val="accent2"/>
            </a:effectRef>
            <a:fontRef idx="minor">
              <a:schemeClr val="tx1"/>
            </a:fontRef>
          </p:style>
        </p:cxnSp>
      </p:grpSp>
      <p:pic>
        <p:nvPicPr>
          <p:cNvPr id="28" name="Picture Placeholder 82">
            <a:extLst>
              <a:ext uri="{FF2B5EF4-FFF2-40B4-BE49-F238E27FC236}">
                <a16:creationId xmlns:a16="http://schemas.microsoft.com/office/drawing/2014/main" id="{7F2F449D-6021-9392-C0D8-4DC24C49E85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489319" y="6407748"/>
            <a:ext cx="3389175" cy="3389175"/>
          </a:xfrm>
          <a:prstGeom prst="rect">
            <a:avLst/>
          </a:prstGeom>
        </p:spPr>
      </p:pic>
      <p:sp>
        <p:nvSpPr>
          <p:cNvPr id="29" name="Rounded Rectangle 28">
            <a:extLst>
              <a:ext uri="{FF2B5EF4-FFF2-40B4-BE49-F238E27FC236}">
                <a16:creationId xmlns:a16="http://schemas.microsoft.com/office/drawing/2014/main" id="{73A670AF-FD3C-3CAD-EEF2-2359C209FBE9}"/>
              </a:ext>
            </a:extLst>
          </p:cNvPr>
          <p:cNvSpPr/>
          <p:nvPr/>
        </p:nvSpPr>
        <p:spPr>
          <a:xfrm>
            <a:off x="8306773" y="2882614"/>
            <a:ext cx="11277600" cy="9826222"/>
          </a:xfrm>
          <a:prstGeom prst="roundRect">
            <a:avLst>
              <a:gd name="adj" fmla="val 237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683EA4D3-F8A4-50CE-2FE0-C68472EF5515}"/>
              </a:ext>
            </a:extLst>
          </p:cNvPr>
          <p:cNvSpPr txBox="1"/>
          <p:nvPr/>
        </p:nvSpPr>
        <p:spPr>
          <a:xfrm>
            <a:off x="2716467" y="5886658"/>
            <a:ext cx="5884985" cy="646331"/>
          </a:xfrm>
          <a:prstGeom prst="rect">
            <a:avLst/>
          </a:prstGeom>
          <a:noFill/>
        </p:spPr>
        <p:txBody>
          <a:bodyPr wrap="square" rtlCol="0">
            <a:spAutoFit/>
          </a:bodyPr>
          <a:lstStyle/>
          <a:p>
            <a:r>
              <a:rPr lang="en-US" dirty="0">
                <a:solidFill>
                  <a:schemeClr val="bg1"/>
                </a:solidFill>
              </a:rPr>
              <a:t>User Prompt</a:t>
            </a:r>
          </a:p>
        </p:txBody>
      </p:sp>
      <p:pic>
        <p:nvPicPr>
          <p:cNvPr id="31" name="Picture 30" descr="A blue oval with black background&#10;&#10;Description automatically generated with low confidence">
            <a:extLst>
              <a:ext uri="{FF2B5EF4-FFF2-40B4-BE49-F238E27FC236}">
                <a16:creationId xmlns:a16="http://schemas.microsoft.com/office/drawing/2014/main" id="{EE2C20D1-448F-CCEA-93F7-3C5B1CD7463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47951" y="3355630"/>
            <a:ext cx="4391890" cy="3016652"/>
          </a:xfrm>
          <a:prstGeom prst="rect">
            <a:avLst/>
          </a:prstGeom>
        </p:spPr>
      </p:pic>
      <p:sp>
        <p:nvSpPr>
          <p:cNvPr id="32" name="Rectangle 31">
            <a:extLst>
              <a:ext uri="{FF2B5EF4-FFF2-40B4-BE49-F238E27FC236}">
                <a16:creationId xmlns:a16="http://schemas.microsoft.com/office/drawing/2014/main" id="{C3D267A1-156F-A349-A784-F612E582054E}"/>
              </a:ext>
            </a:extLst>
          </p:cNvPr>
          <p:cNvSpPr/>
          <p:nvPr/>
        </p:nvSpPr>
        <p:spPr>
          <a:xfrm>
            <a:off x="10090873" y="3202209"/>
            <a:ext cx="4391890" cy="3323494"/>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88">
              <a:defRPr/>
            </a:pPr>
            <a:r>
              <a:rPr lang="en-US" sz="4000" dirty="0">
                <a:solidFill>
                  <a:schemeClr val="bg1"/>
                </a:solidFill>
                <a:latin typeface="Oracle Sans" panose="020B0503020204020204" pitchFamily="34" charset="0"/>
                <a:cs typeface="Oracle Sans" panose="020B0503020204020204" pitchFamily="34" charset="0"/>
              </a:rPr>
              <a:t>Embeddings</a:t>
            </a:r>
          </a:p>
          <a:p>
            <a:pPr algn="ctr" defTabSz="457188">
              <a:defRPr/>
            </a:pPr>
            <a:r>
              <a:rPr lang="en-US" sz="4000" dirty="0">
                <a:solidFill>
                  <a:schemeClr val="bg1"/>
                </a:solidFill>
                <a:latin typeface="Oracle Sans" panose="020B0503020204020204" pitchFamily="34" charset="0"/>
                <a:cs typeface="Oracle Sans" panose="020B0503020204020204" pitchFamily="34" charset="0"/>
              </a:rPr>
              <a:t>Model</a:t>
            </a:r>
          </a:p>
        </p:txBody>
      </p:sp>
      <p:sp>
        <p:nvSpPr>
          <p:cNvPr id="4" name="Title 3">
            <a:extLst>
              <a:ext uri="{FF2B5EF4-FFF2-40B4-BE49-F238E27FC236}">
                <a16:creationId xmlns:a16="http://schemas.microsoft.com/office/drawing/2014/main" id="{B44DF5CE-FE00-B80D-863F-3CB21E5EA6E9}"/>
              </a:ext>
            </a:extLst>
          </p:cNvPr>
          <p:cNvSpPr>
            <a:spLocks noGrp="1"/>
          </p:cNvSpPr>
          <p:nvPr>
            <p:ph type="title"/>
          </p:nvPr>
        </p:nvSpPr>
        <p:spPr>
          <a:xfrm>
            <a:off x="1381807" y="339914"/>
            <a:ext cx="16926524" cy="1963776"/>
          </a:xfrm>
        </p:spPr>
        <p:txBody>
          <a:bodyPr/>
          <a:lstStyle/>
          <a:p>
            <a:r>
              <a:rPr lang="en-US" dirty="0"/>
              <a:t>What is RAG?</a:t>
            </a:r>
          </a:p>
        </p:txBody>
      </p:sp>
      <p:sp>
        <p:nvSpPr>
          <p:cNvPr id="7" name="Footer Placeholder 18">
            <a:extLst>
              <a:ext uri="{FF2B5EF4-FFF2-40B4-BE49-F238E27FC236}">
                <a16:creationId xmlns:a16="http://schemas.microsoft.com/office/drawing/2014/main" id="{C3B0185D-0F31-28D3-F44C-385FFB5862CD}"/>
              </a:ext>
            </a:extLst>
          </p:cNvPr>
          <p:cNvSpPr>
            <a:spLocks noGrp="1"/>
          </p:cNvSpPr>
          <p:nvPr>
            <p:ph type="ftr" sz="quarter" idx="3"/>
          </p:nvPr>
        </p:nvSpPr>
        <p:spPr>
          <a:xfrm>
            <a:off x="1747615" y="12847957"/>
            <a:ext cx="11492254" cy="730250"/>
          </a:xfrm>
        </p:spPr>
        <p:txBody>
          <a:bodyPr/>
          <a:lstStyle/>
          <a:p>
            <a:r>
              <a:rPr lang="en-US" dirty="0"/>
              <a:t>Copyright © 2024, Oracle and/or its affiliates</a:t>
            </a:r>
          </a:p>
        </p:txBody>
      </p:sp>
    </p:spTree>
    <p:extLst>
      <p:ext uri="{BB962C8B-B14F-4D97-AF65-F5344CB8AC3E}">
        <p14:creationId xmlns:p14="http://schemas.microsoft.com/office/powerpoint/2010/main" val="1420157432"/>
      </p:ext>
    </p:extLst>
  </p:cSld>
  <p:clrMapOvr>
    <a:masterClrMapping/>
  </p:clrMapOvr>
  <p:transition advClick="0">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DF2A2777-DDCE-D175-181A-58D6463ED072}"/>
              </a:ext>
            </a:extLst>
          </p:cNvPr>
          <p:cNvSpPr/>
          <p:nvPr/>
        </p:nvSpPr>
        <p:spPr>
          <a:xfrm>
            <a:off x="12489606" y="3013840"/>
            <a:ext cx="8828550" cy="9553740"/>
          </a:xfrm>
          <a:prstGeom prst="roundRect">
            <a:avLst>
              <a:gd name="adj" fmla="val 3078"/>
            </a:avLst>
          </a:prstGeom>
          <a:solidFill>
            <a:srgbClr val="DF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Calibri" panose="020F0502020204030204"/>
            </a:endParaRPr>
          </a:p>
        </p:txBody>
      </p:sp>
      <p:sp>
        <p:nvSpPr>
          <p:cNvPr id="8" name="Rounded Rectangle 7">
            <a:extLst>
              <a:ext uri="{FF2B5EF4-FFF2-40B4-BE49-F238E27FC236}">
                <a16:creationId xmlns:a16="http://schemas.microsoft.com/office/drawing/2014/main" id="{835B81E4-7C17-9606-D7FF-C1DAAAA9E519}"/>
              </a:ext>
            </a:extLst>
          </p:cNvPr>
          <p:cNvSpPr/>
          <p:nvPr/>
        </p:nvSpPr>
        <p:spPr>
          <a:xfrm>
            <a:off x="3261666" y="3013840"/>
            <a:ext cx="8828550" cy="9553740"/>
          </a:xfrm>
          <a:prstGeom prst="roundRect">
            <a:avLst>
              <a:gd name="adj" fmla="val 3078"/>
            </a:avLst>
          </a:prstGeom>
          <a:solidFill>
            <a:srgbClr val="DFDFD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828800">
              <a:defRPr/>
            </a:pPr>
            <a:endParaRPr lang="en-US">
              <a:solidFill>
                <a:prstClr val="white"/>
              </a:solidFill>
              <a:latin typeface="Calibri" panose="020F0502020204030204"/>
            </a:endParaRPr>
          </a:p>
        </p:txBody>
      </p:sp>
      <p:sp>
        <p:nvSpPr>
          <p:cNvPr id="24" name="Rounded Rectangle 23">
            <a:extLst>
              <a:ext uri="{FF2B5EF4-FFF2-40B4-BE49-F238E27FC236}">
                <a16:creationId xmlns:a16="http://schemas.microsoft.com/office/drawing/2014/main" id="{6AC12E84-5020-F348-4C17-39AE980E5A68}"/>
              </a:ext>
            </a:extLst>
          </p:cNvPr>
          <p:cNvSpPr/>
          <p:nvPr/>
        </p:nvSpPr>
        <p:spPr>
          <a:xfrm>
            <a:off x="3641627" y="6284513"/>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LLMs are “frozen in time” and updating training sets is generally cost prohibitive</a:t>
            </a:r>
          </a:p>
        </p:txBody>
      </p:sp>
      <p:sp>
        <p:nvSpPr>
          <p:cNvPr id="25" name="Rounded Rectangle 24">
            <a:extLst>
              <a:ext uri="{FF2B5EF4-FFF2-40B4-BE49-F238E27FC236}">
                <a16:creationId xmlns:a16="http://schemas.microsoft.com/office/drawing/2014/main" id="{C2A37EE4-14C2-6C96-B488-639988DDDFC6}"/>
              </a:ext>
            </a:extLst>
          </p:cNvPr>
          <p:cNvSpPr/>
          <p:nvPr/>
        </p:nvSpPr>
        <p:spPr>
          <a:xfrm>
            <a:off x="3641627" y="7851003"/>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General models lack domain or enterprise specific data and are suited for generalized tasks</a:t>
            </a:r>
          </a:p>
        </p:txBody>
      </p:sp>
      <p:sp>
        <p:nvSpPr>
          <p:cNvPr id="26" name="Rounded Rectangle 25">
            <a:extLst>
              <a:ext uri="{FF2B5EF4-FFF2-40B4-BE49-F238E27FC236}">
                <a16:creationId xmlns:a16="http://schemas.microsoft.com/office/drawing/2014/main" id="{A1F0500A-396E-1992-AD2E-BF1A0EF5D6E9}"/>
              </a:ext>
            </a:extLst>
          </p:cNvPr>
          <p:cNvSpPr/>
          <p:nvPr/>
        </p:nvSpPr>
        <p:spPr>
          <a:xfrm>
            <a:off x="3640629" y="9412119"/>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a:solidFill>
                  <a:schemeClr val="tx1">
                    <a:lumMod val="85000"/>
                    <a:lumOff val="15000"/>
                  </a:schemeClr>
                </a:solidFill>
                <a:latin typeface="Oracle Sans" panose="020B0503020204020204" pitchFamily="34" charset="0"/>
                <a:cs typeface="Oracle Sans" panose="020B0503020204020204" pitchFamily="34" charset="0"/>
              </a:rPr>
              <a:t>LLMs are black boxes and lack the ability to reference citations / source of data</a:t>
            </a:r>
          </a:p>
        </p:txBody>
      </p:sp>
      <p:sp>
        <p:nvSpPr>
          <p:cNvPr id="27" name="Rounded Rectangle 26">
            <a:extLst>
              <a:ext uri="{FF2B5EF4-FFF2-40B4-BE49-F238E27FC236}">
                <a16:creationId xmlns:a16="http://schemas.microsoft.com/office/drawing/2014/main" id="{1C716D4A-7DAD-8762-1D70-80D6BB10AE11}"/>
              </a:ext>
            </a:extLst>
          </p:cNvPr>
          <p:cNvSpPr/>
          <p:nvPr/>
        </p:nvSpPr>
        <p:spPr>
          <a:xfrm>
            <a:off x="3640629" y="10991485"/>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Most organizations do not develop foundation models</a:t>
            </a:r>
          </a:p>
        </p:txBody>
      </p:sp>
      <p:sp>
        <p:nvSpPr>
          <p:cNvPr id="28" name="Rounded Rectangle 27">
            <a:extLst>
              <a:ext uri="{FF2B5EF4-FFF2-40B4-BE49-F238E27FC236}">
                <a16:creationId xmlns:a16="http://schemas.microsoft.com/office/drawing/2014/main" id="{93A936C9-5DD7-1F07-72DE-78F8AA49E5CD}"/>
              </a:ext>
            </a:extLst>
          </p:cNvPr>
          <p:cNvSpPr/>
          <p:nvPr/>
        </p:nvSpPr>
        <p:spPr>
          <a:xfrm>
            <a:off x="3667949" y="4739417"/>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In attempts to answer questions outside of expertise, LLMs can hallucinate</a:t>
            </a:r>
          </a:p>
        </p:txBody>
      </p:sp>
      <p:sp>
        <p:nvSpPr>
          <p:cNvPr id="29" name="Rounded Rectangle 28">
            <a:extLst>
              <a:ext uri="{FF2B5EF4-FFF2-40B4-BE49-F238E27FC236}">
                <a16:creationId xmlns:a16="http://schemas.microsoft.com/office/drawing/2014/main" id="{61ED5106-07D2-7A8E-F82F-BE57FD168902}"/>
              </a:ext>
            </a:extLst>
          </p:cNvPr>
          <p:cNvSpPr/>
          <p:nvPr/>
        </p:nvSpPr>
        <p:spPr>
          <a:xfrm>
            <a:off x="12900427" y="6284513"/>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a:solidFill>
                  <a:schemeClr val="tx1">
                    <a:lumMod val="85000"/>
                    <a:lumOff val="15000"/>
                  </a:schemeClr>
                </a:solidFill>
                <a:latin typeface="Oracle Sans" panose="020B0503020204020204" pitchFamily="34" charset="0"/>
                <a:cs typeface="Oracle Sans" panose="020B0503020204020204" pitchFamily="34" charset="0"/>
              </a:rPr>
              <a:t>RAG brings in up-to-date data</a:t>
            </a:r>
          </a:p>
        </p:txBody>
      </p:sp>
      <p:sp>
        <p:nvSpPr>
          <p:cNvPr id="30" name="Rounded Rectangle 29">
            <a:extLst>
              <a:ext uri="{FF2B5EF4-FFF2-40B4-BE49-F238E27FC236}">
                <a16:creationId xmlns:a16="http://schemas.microsoft.com/office/drawing/2014/main" id="{A3634B25-F025-4246-EF19-6837CDBFEFFA}"/>
              </a:ext>
            </a:extLst>
          </p:cNvPr>
          <p:cNvSpPr/>
          <p:nvPr/>
        </p:nvSpPr>
        <p:spPr>
          <a:xfrm>
            <a:off x="12900427" y="7845297"/>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a:solidFill>
                  <a:schemeClr val="tx1">
                    <a:lumMod val="85000"/>
                    <a:lumOff val="15000"/>
                  </a:schemeClr>
                </a:solidFill>
                <a:latin typeface="Oracle Sans" panose="020B0503020204020204" pitchFamily="34" charset="0"/>
                <a:cs typeface="Oracle Sans" panose="020B0503020204020204" pitchFamily="34" charset="0"/>
              </a:rPr>
              <a:t>RAG extends model by incorporating domain and enterprise specific data</a:t>
            </a:r>
          </a:p>
        </p:txBody>
      </p:sp>
      <p:sp>
        <p:nvSpPr>
          <p:cNvPr id="31" name="Rounded Rectangle 30">
            <a:extLst>
              <a:ext uri="{FF2B5EF4-FFF2-40B4-BE49-F238E27FC236}">
                <a16:creationId xmlns:a16="http://schemas.microsoft.com/office/drawing/2014/main" id="{2447B5ED-8089-0B31-E45E-A7C55693E4DE}"/>
              </a:ext>
            </a:extLst>
          </p:cNvPr>
          <p:cNvSpPr/>
          <p:nvPr/>
        </p:nvSpPr>
        <p:spPr>
          <a:xfrm>
            <a:off x="12854719" y="9409265"/>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a:solidFill>
                  <a:schemeClr val="tx1">
                    <a:lumMod val="85000"/>
                    <a:lumOff val="15000"/>
                  </a:schemeClr>
                </a:solidFill>
                <a:latin typeface="Oracle Sans" panose="020B0503020204020204" pitchFamily="34" charset="0"/>
                <a:cs typeface="Oracle Sans" panose="020B0503020204020204" pitchFamily="34" charset="0"/>
              </a:rPr>
              <a:t>RAG can provide citations for generated responses</a:t>
            </a:r>
          </a:p>
        </p:txBody>
      </p:sp>
      <p:sp>
        <p:nvSpPr>
          <p:cNvPr id="32" name="Rounded Rectangle 31">
            <a:extLst>
              <a:ext uri="{FF2B5EF4-FFF2-40B4-BE49-F238E27FC236}">
                <a16:creationId xmlns:a16="http://schemas.microsoft.com/office/drawing/2014/main" id="{635636B3-5606-241D-05F1-293AC89441A3}"/>
              </a:ext>
            </a:extLst>
          </p:cNvPr>
          <p:cNvSpPr/>
          <p:nvPr/>
        </p:nvSpPr>
        <p:spPr>
          <a:xfrm>
            <a:off x="12854719" y="10991485"/>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RAG provides a mechanism to “extend” foundation models</a:t>
            </a:r>
          </a:p>
        </p:txBody>
      </p:sp>
      <p:sp>
        <p:nvSpPr>
          <p:cNvPr id="33" name="Rounded Rectangle 32">
            <a:extLst>
              <a:ext uri="{FF2B5EF4-FFF2-40B4-BE49-F238E27FC236}">
                <a16:creationId xmlns:a16="http://schemas.microsoft.com/office/drawing/2014/main" id="{D144476B-7395-6A58-6250-B14A7D289E0D}"/>
              </a:ext>
            </a:extLst>
          </p:cNvPr>
          <p:cNvSpPr/>
          <p:nvPr/>
        </p:nvSpPr>
        <p:spPr>
          <a:xfrm>
            <a:off x="12886029" y="4748569"/>
            <a:ext cx="8019452" cy="1233762"/>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536192">
              <a:spcAft>
                <a:spcPts val="1200"/>
              </a:spcAft>
            </a:pPr>
            <a:r>
              <a:rPr lang="en-US" sz="2800" dirty="0">
                <a:solidFill>
                  <a:schemeClr val="tx1">
                    <a:lumMod val="85000"/>
                    <a:lumOff val="15000"/>
                  </a:schemeClr>
                </a:solidFill>
                <a:latin typeface="Oracle Sans" panose="020B0503020204020204" pitchFamily="34" charset="0"/>
                <a:cs typeface="Oracle Sans" panose="020B0503020204020204" pitchFamily="34" charset="0"/>
              </a:rPr>
              <a:t>Mitigates hallucinations by grounding answers in enterprise data</a:t>
            </a:r>
          </a:p>
        </p:txBody>
      </p:sp>
      <p:sp>
        <p:nvSpPr>
          <p:cNvPr id="38" name="TextBox 37">
            <a:extLst>
              <a:ext uri="{FF2B5EF4-FFF2-40B4-BE49-F238E27FC236}">
                <a16:creationId xmlns:a16="http://schemas.microsoft.com/office/drawing/2014/main" id="{4122A5EB-69E4-C701-193C-EB66C42F2D9C}"/>
              </a:ext>
            </a:extLst>
          </p:cNvPr>
          <p:cNvSpPr txBox="1"/>
          <p:nvPr/>
        </p:nvSpPr>
        <p:spPr>
          <a:xfrm>
            <a:off x="3261666" y="3604557"/>
            <a:ext cx="8828550" cy="769441"/>
          </a:xfrm>
          <a:prstGeom prst="rect">
            <a:avLst/>
          </a:prstGeom>
          <a:noFill/>
        </p:spPr>
        <p:txBody>
          <a:bodyPr wrap="square" rtlCol="0">
            <a:spAutoFit/>
          </a:bodyPr>
          <a:lstStyle/>
          <a:p>
            <a:pPr algn="ctr" defTabSz="1536192">
              <a:spcAft>
                <a:spcPts val="1200"/>
              </a:spcAft>
            </a:pPr>
            <a:r>
              <a:rPr lang="en-US" sz="4400" b="1" dirty="0">
                <a:solidFill>
                  <a:srgbClr val="415067"/>
                </a:solidFill>
                <a:latin typeface="Oracle Sans Semi Bold" panose="020B0503020204020204" pitchFamily="34" charset="0"/>
                <a:cs typeface="Oracle Sans Semi Bold" panose="020B0503020204020204" pitchFamily="34" charset="0"/>
              </a:rPr>
              <a:t>LLM Challenges</a:t>
            </a:r>
          </a:p>
        </p:txBody>
      </p:sp>
      <p:sp>
        <p:nvSpPr>
          <p:cNvPr id="39" name="TextBox 38">
            <a:extLst>
              <a:ext uri="{FF2B5EF4-FFF2-40B4-BE49-F238E27FC236}">
                <a16:creationId xmlns:a16="http://schemas.microsoft.com/office/drawing/2014/main" id="{4837AC3A-B2A4-2CFA-5349-0C018E4C9871}"/>
              </a:ext>
            </a:extLst>
          </p:cNvPr>
          <p:cNvSpPr txBox="1"/>
          <p:nvPr/>
        </p:nvSpPr>
        <p:spPr>
          <a:xfrm>
            <a:off x="12193588" y="3611397"/>
            <a:ext cx="8828550" cy="769441"/>
          </a:xfrm>
          <a:prstGeom prst="rect">
            <a:avLst/>
          </a:prstGeom>
          <a:noFill/>
        </p:spPr>
        <p:txBody>
          <a:bodyPr wrap="square" rtlCol="0">
            <a:spAutoFit/>
          </a:bodyPr>
          <a:lstStyle/>
          <a:p>
            <a:pPr algn="ctr" defTabSz="1536192">
              <a:spcAft>
                <a:spcPts val="1200"/>
              </a:spcAft>
            </a:pPr>
            <a:r>
              <a:rPr lang="en-US" sz="4400" b="1" dirty="0">
                <a:solidFill>
                  <a:srgbClr val="415067"/>
                </a:solidFill>
                <a:latin typeface="Oracle Sans Semi Bold" panose="020B0503020204020204" pitchFamily="34" charset="0"/>
                <a:cs typeface="Oracle Sans Semi Bold" panose="020B0503020204020204" pitchFamily="34" charset="0"/>
              </a:rPr>
              <a:t>RAG</a:t>
            </a:r>
          </a:p>
        </p:txBody>
      </p:sp>
      <p:sp>
        <p:nvSpPr>
          <p:cNvPr id="40" name="Right Arrow 39">
            <a:extLst>
              <a:ext uri="{FF2B5EF4-FFF2-40B4-BE49-F238E27FC236}">
                <a16:creationId xmlns:a16="http://schemas.microsoft.com/office/drawing/2014/main" id="{E54D05C1-DBF3-7491-FE89-B0A025D3887D}"/>
              </a:ext>
            </a:extLst>
          </p:cNvPr>
          <p:cNvSpPr/>
          <p:nvPr/>
        </p:nvSpPr>
        <p:spPr>
          <a:xfrm>
            <a:off x="11958348" y="5071461"/>
            <a:ext cx="692874" cy="670522"/>
          </a:xfrm>
          <a:prstGeom prst="rightArrow">
            <a:avLst/>
          </a:prstGeom>
          <a:solidFill>
            <a:srgbClr val="CDE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41" name="Right Arrow 40">
            <a:extLst>
              <a:ext uri="{FF2B5EF4-FFF2-40B4-BE49-F238E27FC236}">
                <a16:creationId xmlns:a16="http://schemas.microsoft.com/office/drawing/2014/main" id="{5D0CE4A9-785E-3651-8CC4-FB8D65E61FBC}"/>
              </a:ext>
            </a:extLst>
          </p:cNvPr>
          <p:cNvSpPr/>
          <p:nvPr/>
        </p:nvSpPr>
        <p:spPr>
          <a:xfrm>
            <a:off x="11958348" y="6617873"/>
            <a:ext cx="692874" cy="670522"/>
          </a:xfrm>
          <a:prstGeom prst="rightArrow">
            <a:avLst/>
          </a:prstGeom>
          <a:solidFill>
            <a:srgbClr val="CDE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42" name="Right Arrow 41">
            <a:extLst>
              <a:ext uri="{FF2B5EF4-FFF2-40B4-BE49-F238E27FC236}">
                <a16:creationId xmlns:a16="http://schemas.microsoft.com/office/drawing/2014/main" id="{EA97AF44-2B05-F9F4-C4F3-500EC8738294}"/>
              </a:ext>
            </a:extLst>
          </p:cNvPr>
          <p:cNvSpPr/>
          <p:nvPr/>
        </p:nvSpPr>
        <p:spPr>
          <a:xfrm>
            <a:off x="11928172" y="8253973"/>
            <a:ext cx="692874" cy="670522"/>
          </a:xfrm>
          <a:prstGeom prst="rightArrow">
            <a:avLst/>
          </a:prstGeom>
          <a:solidFill>
            <a:srgbClr val="CDE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43" name="Right Arrow 42">
            <a:extLst>
              <a:ext uri="{FF2B5EF4-FFF2-40B4-BE49-F238E27FC236}">
                <a16:creationId xmlns:a16="http://schemas.microsoft.com/office/drawing/2014/main" id="{4AD4D209-0E8A-7505-E57F-FF82237D134A}"/>
              </a:ext>
            </a:extLst>
          </p:cNvPr>
          <p:cNvSpPr/>
          <p:nvPr/>
        </p:nvSpPr>
        <p:spPr>
          <a:xfrm>
            <a:off x="11915998" y="9724481"/>
            <a:ext cx="692874" cy="670522"/>
          </a:xfrm>
          <a:prstGeom prst="rightArrow">
            <a:avLst/>
          </a:prstGeom>
          <a:solidFill>
            <a:srgbClr val="CDE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44" name="Right Arrow 43">
            <a:extLst>
              <a:ext uri="{FF2B5EF4-FFF2-40B4-BE49-F238E27FC236}">
                <a16:creationId xmlns:a16="http://schemas.microsoft.com/office/drawing/2014/main" id="{65282D0C-32E7-6FAC-8565-A8999D96911F}"/>
              </a:ext>
            </a:extLst>
          </p:cNvPr>
          <p:cNvSpPr/>
          <p:nvPr/>
        </p:nvSpPr>
        <p:spPr>
          <a:xfrm>
            <a:off x="11927174" y="11325743"/>
            <a:ext cx="692874" cy="670522"/>
          </a:xfrm>
          <a:prstGeom prst="rightArrow">
            <a:avLst/>
          </a:prstGeom>
          <a:solidFill>
            <a:srgbClr val="CDE0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7" name="Title 7">
            <a:extLst>
              <a:ext uri="{FF2B5EF4-FFF2-40B4-BE49-F238E27FC236}">
                <a16:creationId xmlns:a16="http://schemas.microsoft.com/office/drawing/2014/main" id="{7CA941D5-F26B-2159-62A5-F7DDF6DC1054}"/>
              </a:ext>
            </a:extLst>
          </p:cNvPr>
          <p:cNvSpPr txBox="1">
            <a:spLocks/>
          </p:cNvSpPr>
          <p:nvPr/>
        </p:nvSpPr>
        <p:spPr>
          <a:xfrm>
            <a:off x="1078547" y="1264441"/>
            <a:ext cx="22230080" cy="730250"/>
          </a:xfrm>
          <a:prstGeom prst="rect">
            <a:avLst/>
          </a:prstGeom>
        </p:spPr>
        <p:txBody>
          <a:bodyPr lIns="0" anchor="t"/>
          <a:lstStyle>
            <a:lvl1pPr algn="l" defTabSz="914400" rtl="0" eaLnBrk="1" latinLnBrk="0" hangingPunct="1">
              <a:lnSpc>
                <a:spcPts val="2800"/>
              </a:lnSpc>
              <a:spcBef>
                <a:spcPct val="0"/>
              </a:spcBef>
              <a:buNone/>
              <a:defRPr lang="en-US" sz="2500" b="0" i="0" kern="1200" baseline="0">
                <a:solidFill>
                  <a:schemeClr val="tx2">
                    <a:lumMod val="75000"/>
                    <a:lumOff val="25000"/>
                  </a:schemeClr>
                </a:solidFill>
                <a:latin typeface="Georgia" panose="02040502050405020303" pitchFamily="18" charset="0"/>
                <a:ea typeface="+mn-ea"/>
                <a:cs typeface="Oracle Sans Ultra Light" panose="020B0303020204020204" pitchFamily="34" charset="0"/>
              </a:defRPr>
            </a:lvl1pPr>
          </a:lstStyle>
          <a:p>
            <a:pPr defTabSz="1828800">
              <a:lnSpc>
                <a:spcPts val="5600"/>
              </a:lnSpc>
              <a:defRPr/>
            </a:pPr>
            <a:r>
              <a:rPr lang="en-US" sz="7199" dirty="0">
                <a:solidFill>
                  <a:srgbClr val="E3E1DD"/>
                </a:solidFill>
                <a:latin typeface="Oracle Sans Light" panose="020B0403020204020204" pitchFamily="34" charset="0"/>
                <a:ea typeface="+mj-ea"/>
                <a:cs typeface="Oracle Sans Light" panose="020B0403020204020204" pitchFamily="34" charset="0"/>
              </a:rPr>
              <a:t>Why is RAG important?</a:t>
            </a:r>
          </a:p>
        </p:txBody>
      </p:sp>
      <p:sp>
        <p:nvSpPr>
          <p:cNvPr id="11" name="Slide Number Placeholder 1">
            <a:extLst>
              <a:ext uri="{FF2B5EF4-FFF2-40B4-BE49-F238E27FC236}">
                <a16:creationId xmlns:a16="http://schemas.microsoft.com/office/drawing/2014/main" id="{E9836CA5-FC28-2E46-F6CF-28AB6AC59D28}"/>
              </a:ext>
            </a:extLst>
          </p:cNvPr>
          <p:cNvSpPr txBox="1">
            <a:spLocks/>
          </p:cNvSpPr>
          <p:nvPr/>
        </p:nvSpPr>
        <p:spPr>
          <a:xfrm>
            <a:off x="1016000" y="12847320"/>
            <a:ext cx="731615" cy="731520"/>
          </a:xfrm>
          <a:prstGeom prst="rect">
            <a:avLst/>
          </a:prstGeo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345D60D9-5372-5F40-9443-0F9AE5BDC3C8}" type="slidenum">
              <a:rPr lang="en-US" sz="1200">
                <a:solidFill>
                  <a:schemeClr val="accent5"/>
                </a:solidFill>
                <a:latin typeface="Oracle Sans Light" panose="020B0403020204020204" pitchFamily="34" charset="0"/>
                <a:cs typeface="Oracle Sans Light" panose="020B0403020204020204" pitchFamily="34" charset="0"/>
              </a:rPr>
              <a:pPr/>
              <a:t>13</a:t>
            </a:fld>
            <a:endParaRPr lang="en-US" sz="1200" dirty="0">
              <a:solidFill>
                <a:schemeClr val="accent5"/>
              </a:solidFill>
              <a:latin typeface="Oracle Sans Light" panose="020B0403020204020204" pitchFamily="34" charset="0"/>
              <a:cs typeface="Oracle Sans Light" panose="020B0403020204020204" pitchFamily="34" charset="0"/>
            </a:endParaRPr>
          </a:p>
        </p:txBody>
      </p:sp>
      <p:sp>
        <p:nvSpPr>
          <p:cNvPr id="12" name="Footer Placeholder 18">
            <a:extLst>
              <a:ext uri="{FF2B5EF4-FFF2-40B4-BE49-F238E27FC236}">
                <a16:creationId xmlns:a16="http://schemas.microsoft.com/office/drawing/2014/main" id="{992F0286-E181-B142-CBFA-521908437981}"/>
              </a:ext>
            </a:extLst>
          </p:cNvPr>
          <p:cNvSpPr txBox="1">
            <a:spLocks/>
          </p:cNvSpPr>
          <p:nvPr/>
        </p:nvSpPr>
        <p:spPr>
          <a:xfrm>
            <a:off x="1747615" y="12847957"/>
            <a:ext cx="11492254" cy="730250"/>
          </a:xfrm>
          <a:prstGeom prst="rect">
            <a:avLst/>
          </a:prstGeo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200" dirty="0">
                <a:solidFill>
                  <a:schemeClr val="accent5"/>
                </a:solidFill>
                <a:latin typeface="Oracle Sans Light" panose="020B0403020204020204" pitchFamily="34" charset="0"/>
                <a:cs typeface="Oracle Sans Light" panose="020B0403020204020204" pitchFamily="34" charset="0"/>
              </a:rPr>
              <a:t>Copyright © 2024, Oracle and/or its affiliates</a:t>
            </a:r>
          </a:p>
        </p:txBody>
      </p:sp>
    </p:spTree>
    <p:extLst>
      <p:ext uri="{BB962C8B-B14F-4D97-AF65-F5344CB8AC3E}">
        <p14:creationId xmlns:p14="http://schemas.microsoft.com/office/powerpoint/2010/main" val="450630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45A581D0-8E31-DF25-BE03-1C0B414371D2}"/>
              </a:ext>
            </a:extLst>
          </p:cNvPr>
          <p:cNvGrpSpPr/>
          <p:nvPr/>
        </p:nvGrpSpPr>
        <p:grpSpPr>
          <a:xfrm>
            <a:off x="1115083" y="4576334"/>
            <a:ext cx="20075794" cy="9139666"/>
            <a:chOff x="1389582" y="3187222"/>
            <a:chExt cx="20075794" cy="9139666"/>
          </a:xfrm>
        </p:grpSpPr>
        <p:pic>
          <p:nvPicPr>
            <p:cNvPr id="4" name="Picture 3">
              <a:extLst>
                <a:ext uri="{FF2B5EF4-FFF2-40B4-BE49-F238E27FC236}">
                  <a16:creationId xmlns:a16="http://schemas.microsoft.com/office/drawing/2014/main" id="{1A8785AD-E52E-F3AF-AE62-8B7644FBEE05}"/>
                </a:ext>
              </a:extLst>
            </p:cNvPr>
            <p:cNvPicPr>
              <a:picLocks noChangeAspect="1"/>
            </p:cNvPicPr>
            <p:nvPr/>
          </p:nvPicPr>
          <p:blipFill>
            <a:blip r:embed="rId3"/>
            <a:stretch>
              <a:fillRect/>
            </a:stretch>
          </p:blipFill>
          <p:spPr>
            <a:xfrm>
              <a:off x="1389582" y="3187222"/>
              <a:ext cx="9723331" cy="913966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F72C45EA-3583-6187-88B5-6D51D1487389}"/>
                </a:ext>
              </a:extLst>
            </p:cNvPr>
            <p:cNvSpPr txBox="1"/>
            <p:nvPr/>
          </p:nvSpPr>
          <p:spPr>
            <a:xfrm>
              <a:off x="12459529" y="3622227"/>
              <a:ext cx="9005847" cy="953851"/>
            </a:xfrm>
            <a:prstGeom prst="rect">
              <a:avLst/>
            </a:prstGeom>
            <a:noFill/>
          </p:spPr>
          <p:txBody>
            <a:bodyPr wrap="square" rtlCol="0">
              <a:spAutoFit/>
            </a:bodyPr>
            <a:lstStyle/>
            <a:p>
              <a:r>
                <a:rPr lang="en-US" sz="2799" dirty="0">
                  <a:solidFill>
                    <a:schemeClr val="accent4"/>
                  </a:solidFill>
                  <a:latin typeface="Oracle Sans" panose="020B0503020204020204" pitchFamily="34" charset="0"/>
                  <a:cs typeface="Oracle Sans" panose="020B0503020204020204" pitchFamily="34" charset="0"/>
                </a:rPr>
                <a:t>OCI </a:t>
              </a:r>
              <a:r>
                <a:rPr lang="en-US" sz="2799" dirty="0" err="1">
                  <a:solidFill>
                    <a:schemeClr val="accent4"/>
                  </a:solidFill>
                  <a:latin typeface="Oracle Sans" panose="020B0503020204020204" pitchFamily="34" charset="0"/>
                  <a:cs typeface="Oracle Sans" panose="020B0503020204020204" pitchFamily="34" charset="0"/>
                </a:rPr>
                <a:t>GenAI</a:t>
              </a:r>
              <a:r>
                <a:rPr lang="en-US" sz="2799" dirty="0">
                  <a:solidFill>
                    <a:schemeClr val="accent4"/>
                  </a:solidFill>
                  <a:latin typeface="Oracle Sans" panose="020B0503020204020204" pitchFamily="34" charset="0"/>
                  <a:cs typeface="Oracle Sans" panose="020B0503020204020204" pitchFamily="34" charset="0"/>
                </a:rPr>
                <a:t> RAG Agent connected to company’s knowledge bases </a:t>
              </a:r>
            </a:p>
          </p:txBody>
        </p:sp>
        <p:sp>
          <p:nvSpPr>
            <p:cNvPr id="6" name="TextBox 5">
              <a:extLst>
                <a:ext uri="{FF2B5EF4-FFF2-40B4-BE49-F238E27FC236}">
                  <a16:creationId xmlns:a16="http://schemas.microsoft.com/office/drawing/2014/main" id="{1782EA52-AE50-E10C-9681-8A7A54659F81}"/>
                </a:ext>
              </a:extLst>
            </p:cNvPr>
            <p:cNvSpPr txBox="1"/>
            <p:nvPr/>
          </p:nvSpPr>
          <p:spPr>
            <a:xfrm>
              <a:off x="12459528" y="5310871"/>
              <a:ext cx="9005847" cy="523220"/>
            </a:xfrm>
            <a:prstGeom prst="rect">
              <a:avLst/>
            </a:prstGeom>
            <a:noFill/>
          </p:spPr>
          <p:txBody>
            <a:bodyPr wrap="square" rtlCol="0">
              <a:spAutoFit/>
            </a:bodyPr>
            <a:lstStyle/>
            <a:p>
              <a:r>
                <a:rPr lang="en-US" sz="2799">
                  <a:solidFill>
                    <a:schemeClr val="accent4"/>
                  </a:solidFill>
                  <a:latin typeface="Oracle Sans" panose="020B0503020204020204" pitchFamily="34" charset="0"/>
                  <a:cs typeface="Oracle Sans" panose="020B0503020204020204" pitchFamily="34" charset="0"/>
                  <a:sym typeface="Wingdings" pitchFamily="2" charset="2"/>
                </a:rPr>
                <a:t>Analyst asks a natural language question </a:t>
              </a:r>
            </a:p>
          </p:txBody>
        </p:sp>
        <p:sp>
          <p:nvSpPr>
            <p:cNvPr id="10" name="TextBox 9">
              <a:extLst>
                <a:ext uri="{FF2B5EF4-FFF2-40B4-BE49-F238E27FC236}">
                  <a16:creationId xmlns:a16="http://schemas.microsoft.com/office/drawing/2014/main" id="{A2759C73-F85D-F54F-C26C-E051C0E33404}"/>
                </a:ext>
              </a:extLst>
            </p:cNvPr>
            <p:cNvSpPr txBox="1"/>
            <p:nvPr/>
          </p:nvSpPr>
          <p:spPr>
            <a:xfrm>
              <a:off x="12459529" y="6730973"/>
              <a:ext cx="9005847" cy="954107"/>
            </a:xfrm>
            <a:prstGeom prst="rect">
              <a:avLst/>
            </a:prstGeom>
            <a:noFill/>
          </p:spPr>
          <p:txBody>
            <a:bodyPr wrap="square" rtlCol="0">
              <a:spAutoFit/>
            </a:bodyPr>
            <a:lstStyle/>
            <a:p>
              <a:r>
                <a:rPr lang="en-US" sz="2799">
                  <a:solidFill>
                    <a:schemeClr val="accent4"/>
                  </a:solidFill>
                  <a:latin typeface="Oracle Sans" panose="020B0503020204020204" pitchFamily="34" charset="0"/>
                  <a:cs typeface="Oracle Sans" panose="020B0503020204020204" pitchFamily="34" charset="0"/>
                </a:rPr>
                <a:t>GenAI RAG Agent responds in humanlike manner and provides links to relevant source documents</a:t>
              </a:r>
            </a:p>
          </p:txBody>
        </p:sp>
        <p:sp>
          <p:nvSpPr>
            <p:cNvPr id="11" name="TextBox 10">
              <a:extLst>
                <a:ext uri="{FF2B5EF4-FFF2-40B4-BE49-F238E27FC236}">
                  <a16:creationId xmlns:a16="http://schemas.microsoft.com/office/drawing/2014/main" id="{E74D1F40-CEA9-5FFD-2993-A98EE75A6D4B}"/>
                </a:ext>
              </a:extLst>
            </p:cNvPr>
            <p:cNvSpPr txBox="1"/>
            <p:nvPr/>
          </p:nvSpPr>
          <p:spPr>
            <a:xfrm>
              <a:off x="12459528" y="9037624"/>
              <a:ext cx="9005847" cy="523220"/>
            </a:xfrm>
            <a:prstGeom prst="rect">
              <a:avLst/>
            </a:prstGeom>
            <a:noFill/>
          </p:spPr>
          <p:txBody>
            <a:bodyPr wrap="square" rtlCol="0">
              <a:spAutoFit/>
            </a:bodyPr>
            <a:lstStyle/>
            <a:p>
              <a:r>
                <a:rPr lang="en-US" sz="2799">
                  <a:solidFill>
                    <a:schemeClr val="accent4"/>
                  </a:solidFill>
                  <a:latin typeface="Oracle Sans" panose="020B0503020204020204" pitchFamily="34" charset="0"/>
                  <a:cs typeface="Oracle Sans" panose="020B0503020204020204" pitchFamily="34" charset="0"/>
                </a:rPr>
                <a:t>Analyst asks a follow up question</a:t>
              </a:r>
            </a:p>
          </p:txBody>
        </p:sp>
        <p:sp>
          <p:nvSpPr>
            <p:cNvPr id="12" name="TextBox 11">
              <a:extLst>
                <a:ext uri="{FF2B5EF4-FFF2-40B4-BE49-F238E27FC236}">
                  <a16:creationId xmlns:a16="http://schemas.microsoft.com/office/drawing/2014/main" id="{CCC734CD-1AB6-EB7F-E38B-EBA3383F67F7}"/>
                </a:ext>
              </a:extLst>
            </p:cNvPr>
            <p:cNvSpPr txBox="1"/>
            <p:nvPr/>
          </p:nvSpPr>
          <p:spPr>
            <a:xfrm>
              <a:off x="12459527" y="10247130"/>
              <a:ext cx="9005847" cy="954107"/>
            </a:xfrm>
            <a:prstGeom prst="rect">
              <a:avLst/>
            </a:prstGeom>
            <a:noFill/>
          </p:spPr>
          <p:txBody>
            <a:bodyPr wrap="square" rtlCol="0">
              <a:spAutoFit/>
            </a:bodyPr>
            <a:lstStyle/>
            <a:p>
              <a:r>
                <a:rPr lang="en-US" sz="2799">
                  <a:solidFill>
                    <a:schemeClr val="accent4"/>
                  </a:solidFill>
                  <a:latin typeface="Oracle Sans" panose="020B0503020204020204" pitchFamily="34" charset="0"/>
                  <a:cs typeface="Oracle Sans" panose="020B0503020204020204" pitchFamily="34" charset="0"/>
                </a:rPr>
                <a:t>GenAI RAG Agent uses chat history and further information retrieval to respond</a:t>
              </a:r>
            </a:p>
          </p:txBody>
        </p:sp>
        <p:cxnSp>
          <p:nvCxnSpPr>
            <p:cNvPr id="13" name="Straight Arrow Connector 12">
              <a:extLst>
                <a:ext uri="{FF2B5EF4-FFF2-40B4-BE49-F238E27FC236}">
                  <a16:creationId xmlns:a16="http://schemas.microsoft.com/office/drawing/2014/main" id="{1D53ABBB-64DC-069B-8D84-CEE43F3B97E5}"/>
                </a:ext>
              </a:extLst>
            </p:cNvPr>
            <p:cNvCxnSpPr>
              <a:cxnSpLocks/>
            </p:cNvCxnSpPr>
            <p:nvPr/>
          </p:nvCxnSpPr>
          <p:spPr>
            <a:xfrm flipH="1">
              <a:off x="11150599" y="4093800"/>
              <a:ext cx="1218988" cy="0"/>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9C42868-541E-2430-0C04-63EFB374F7A2}"/>
                </a:ext>
              </a:extLst>
            </p:cNvPr>
            <p:cNvCxnSpPr>
              <a:cxnSpLocks/>
            </p:cNvCxnSpPr>
            <p:nvPr/>
          </p:nvCxnSpPr>
          <p:spPr>
            <a:xfrm flipH="1">
              <a:off x="11150599" y="5565335"/>
              <a:ext cx="1218988" cy="0"/>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D3E07C-F774-A546-6214-ADCF3D801F14}"/>
                </a:ext>
              </a:extLst>
            </p:cNvPr>
            <p:cNvCxnSpPr>
              <a:cxnSpLocks/>
            </p:cNvCxnSpPr>
            <p:nvPr/>
          </p:nvCxnSpPr>
          <p:spPr>
            <a:xfrm flipH="1">
              <a:off x="11150599" y="7214252"/>
              <a:ext cx="1218988" cy="0"/>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705992D-344C-D509-5D9A-18471F1770A2}"/>
                </a:ext>
              </a:extLst>
            </p:cNvPr>
            <p:cNvCxnSpPr>
              <a:cxnSpLocks/>
            </p:cNvCxnSpPr>
            <p:nvPr/>
          </p:nvCxnSpPr>
          <p:spPr>
            <a:xfrm flipH="1">
              <a:off x="11150599" y="9315373"/>
              <a:ext cx="1218988" cy="0"/>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040A9E4-47AD-FB41-8B2C-3A2995B28FD9}"/>
                </a:ext>
              </a:extLst>
            </p:cNvPr>
            <p:cNvCxnSpPr>
              <a:cxnSpLocks/>
            </p:cNvCxnSpPr>
            <p:nvPr/>
          </p:nvCxnSpPr>
          <p:spPr>
            <a:xfrm flipH="1">
              <a:off x="11150599" y="10709458"/>
              <a:ext cx="1218988" cy="0"/>
            </a:xfrm>
            <a:prstGeom prst="straightConnector1">
              <a:avLst/>
            </a:prstGeom>
            <a:ln w="44450">
              <a:tailEnd type="none"/>
            </a:ln>
          </p:spPr>
          <p:style>
            <a:lnRef idx="1">
              <a:schemeClr val="accent1"/>
            </a:lnRef>
            <a:fillRef idx="0">
              <a:schemeClr val="accent1"/>
            </a:fillRef>
            <a:effectRef idx="0">
              <a:schemeClr val="accent1"/>
            </a:effectRef>
            <a:fontRef idx="minor">
              <a:schemeClr val="tx1"/>
            </a:fontRef>
          </p:style>
        </p:cxnSp>
      </p:grpSp>
      <p:sp>
        <p:nvSpPr>
          <p:cNvPr id="23" name="Title 4">
            <a:extLst>
              <a:ext uri="{FF2B5EF4-FFF2-40B4-BE49-F238E27FC236}">
                <a16:creationId xmlns:a16="http://schemas.microsoft.com/office/drawing/2014/main" id="{3E3B161E-4640-8EA7-4B94-6E3292DDD935}"/>
              </a:ext>
            </a:extLst>
          </p:cNvPr>
          <p:cNvSpPr txBox="1">
            <a:spLocks/>
          </p:cNvSpPr>
          <p:nvPr/>
        </p:nvSpPr>
        <p:spPr>
          <a:xfrm>
            <a:off x="1572908" y="1913479"/>
            <a:ext cx="18607296" cy="1228723"/>
          </a:xfrm>
          <a:prstGeom prst="rect">
            <a:avLst/>
          </a:prstGeom>
        </p:spPr>
        <p:txBody>
          <a:bodyPr vert="horz" lIns="91440" tIns="45720" rIns="91440" bIns="45720" rtlCol="0" anchor="b">
            <a:noAutofit/>
          </a:bodyPr>
          <a:lstStyle>
            <a:lvl1pPr algn="l" defTabSz="1828709" rtl="0" eaLnBrk="1" latinLnBrk="0" hangingPunct="1">
              <a:lnSpc>
                <a:spcPct val="100000"/>
              </a:lnSpc>
              <a:spcBef>
                <a:spcPct val="0"/>
              </a:spcBef>
              <a:buNone/>
              <a:defRPr sz="6200" b="0" i="0" kern="1200">
                <a:solidFill>
                  <a:schemeClr val="accent4"/>
                </a:solidFill>
                <a:latin typeface="Oracle Sans Light" panose="020B0403020204020204" pitchFamily="34" charset="0"/>
                <a:ea typeface="+mj-ea"/>
                <a:cs typeface="Oracle Sans Light" panose="020B0403020204020204" pitchFamily="34" charset="0"/>
              </a:defRPr>
            </a:lvl1pPr>
          </a:lstStyle>
          <a:p>
            <a:r>
              <a:rPr lang="en-US" sz="7199" dirty="0">
                <a:solidFill>
                  <a:srgbClr val="E3E1DD"/>
                </a:solidFill>
              </a:rPr>
              <a:t>OCI Generative AI RAG Agent</a:t>
            </a:r>
          </a:p>
        </p:txBody>
      </p:sp>
    </p:spTree>
    <p:extLst>
      <p:ext uri="{BB962C8B-B14F-4D97-AF65-F5344CB8AC3E}">
        <p14:creationId xmlns:p14="http://schemas.microsoft.com/office/powerpoint/2010/main" val="1574229641"/>
      </p:ext>
    </p:extLst>
  </p:cSld>
  <p:clrMapOvr>
    <a:masterClrMapping/>
  </p:clrMapOvr>
  <p:transition advClick="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98E12-F8C2-CB44-C81C-C968EC0E904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5A1E4A-5563-3694-2A99-4A97AEC51149}"/>
              </a:ext>
            </a:extLst>
          </p:cNvPr>
          <p:cNvSpPr>
            <a:spLocks noGrp="1"/>
          </p:cNvSpPr>
          <p:nvPr>
            <p:ph type="sldNum" sz="quarter" idx="4"/>
          </p:nvPr>
        </p:nvSpPr>
        <p:spPr/>
        <p:txBody>
          <a:bodyPr/>
          <a:lstStyle/>
          <a:p>
            <a:fld id="{345D60D9-5372-5F40-9443-0F9AE5BDC3C8}" type="slidenum">
              <a:rPr lang="en-US" smtClean="0"/>
              <a:pPr/>
              <a:t>15</a:t>
            </a:fld>
            <a:endParaRPr lang="en-US" dirty="0"/>
          </a:p>
        </p:txBody>
      </p:sp>
      <p:sp>
        <p:nvSpPr>
          <p:cNvPr id="4" name="Footer Placeholder 3">
            <a:extLst>
              <a:ext uri="{FF2B5EF4-FFF2-40B4-BE49-F238E27FC236}">
                <a16:creationId xmlns:a16="http://schemas.microsoft.com/office/drawing/2014/main" id="{E0953E90-008C-5D0A-CB62-6B9AF3A1F179}"/>
              </a:ext>
            </a:extLst>
          </p:cNvPr>
          <p:cNvSpPr>
            <a:spLocks noGrp="1"/>
          </p:cNvSpPr>
          <p:nvPr>
            <p:ph type="ftr" sz="quarter" idx="3"/>
          </p:nvPr>
        </p:nvSpPr>
        <p:spPr/>
        <p:txBody>
          <a:bodyPr/>
          <a:lstStyle/>
          <a:p>
            <a:r>
              <a:rPr lang="en-US" dirty="0"/>
              <a:t>Copyright © 2024, Oracle and/or its affiliates</a:t>
            </a:r>
          </a:p>
        </p:txBody>
      </p:sp>
      <p:sp>
        <p:nvSpPr>
          <p:cNvPr id="5" name="Text Placeholder 4">
            <a:extLst>
              <a:ext uri="{FF2B5EF4-FFF2-40B4-BE49-F238E27FC236}">
                <a16:creationId xmlns:a16="http://schemas.microsoft.com/office/drawing/2014/main" id="{28741E6E-5C47-A778-2683-692011D5100F}"/>
              </a:ext>
            </a:extLst>
          </p:cNvPr>
          <p:cNvSpPr>
            <a:spLocks noGrp="1"/>
          </p:cNvSpPr>
          <p:nvPr>
            <p:ph type="body" sz="quarter" idx="18"/>
          </p:nvPr>
        </p:nvSpPr>
        <p:spPr>
          <a:xfrm>
            <a:off x="13239868" y="2844960"/>
            <a:ext cx="9391532" cy="1911228"/>
          </a:xfrm>
        </p:spPr>
        <p:txBody>
          <a:bodyPr/>
          <a:lstStyle/>
          <a:p>
            <a:r>
              <a:rPr lang="en-US" sz="5400" dirty="0"/>
              <a:t>Oracle</a:t>
            </a:r>
          </a:p>
        </p:txBody>
      </p:sp>
      <p:sp>
        <p:nvSpPr>
          <p:cNvPr id="6" name="Title 5">
            <a:extLst>
              <a:ext uri="{FF2B5EF4-FFF2-40B4-BE49-F238E27FC236}">
                <a16:creationId xmlns:a16="http://schemas.microsoft.com/office/drawing/2014/main" id="{32EB24B3-E49A-C051-43F3-BD603BA38F5D}"/>
              </a:ext>
            </a:extLst>
          </p:cNvPr>
          <p:cNvSpPr>
            <a:spLocks noGrp="1"/>
          </p:cNvSpPr>
          <p:nvPr>
            <p:ph type="title"/>
          </p:nvPr>
        </p:nvSpPr>
        <p:spPr>
          <a:xfrm>
            <a:off x="13239868" y="1230581"/>
            <a:ext cx="9391532" cy="1242456"/>
          </a:xfrm>
        </p:spPr>
        <p:txBody>
          <a:bodyPr/>
          <a:lstStyle/>
          <a:p>
            <a:r>
              <a:rPr lang="en-US" sz="7200" b="0" dirty="0">
                <a:solidFill>
                  <a:schemeClr val="accent4"/>
                </a:solidFill>
                <a:latin typeface="Oracle Sans Light" panose="020B0403020204020204" pitchFamily="34" charset="0"/>
                <a:cs typeface="Oracle Sans Light" panose="020B0403020204020204" pitchFamily="34" charset="0"/>
              </a:rPr>
              <a:t>Use cases</a:t>
            </a:r>
          </a:p>
        </p:txBody>
      </p:sp>
      <p:sp>
        <p:nvSpPr>
          <p:cNvPr id="8" name="Text Placeholder 4">
            <a:extLst>
              <a:ext uri="{FF2B5EF4-FFF2-40B4-BE49-F238E27FC236}">
                <a16:creationId xmlns:a16="http://schemas.microsoft.com/office/drawing/2014/main" id="{33E980F0-5E92-2332-DBC3-2B89694920CD}"/>
              </a:ext>
            </a:extLst>
          </p:cNvPr>
          <p:cNvSpPr txBox="1">
            <a:spLocks/>
          </p:cNvSpPr>
          <p:nvPr/>
        </p:nvSpPr>
        <p:spPr>
          <a:xfrm>
            <a:off x="13239868" y="3800574"/>
            <a:ext cx="10458167" cy="9046746"/>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4000" b="0" i="0" kern="1200">
                <a:solidFill>
                  <a:schemeClr val="bg1"/>
                </a:solidFill>
                <a:latin typeface="Oracle Sans Light" panose="020B0403020204020204" pitchFamily="34" charset="0"/>
                <a:ea typeface="+mn-ea"/>
                <a:cs typeface="Oracle Sans Light" panose="020B04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bg1"/>
                </a:solidFill>
                <a:latin typeface="Oracle Sans Light" panose="020B0403020204020204" pitchFamily="34" charset="0"/>
                <a:ea typeface="+mn-ea"/>
                <a:cs typeface="Oracle Sans Light" panose="020B04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bg1"/>
                </a:solidFill>
                <a:latin typeface="Oracle Sans Light" panose="020B0403020204020204" pitchFamily="34" charset="0"/>
                <a:ea typeface="+mn-ea"/>
                <a:cs typeface="Oracle Sans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bg1"/>
                </a:solidFill>
                <a:latin typeface="Oracle Sans Light" panose="020B0403020204020204" pitchFamily="34" charset="0"/>
                <a:ea typeface="+mn-ea"/>
                <a:cs typeface="Oracle Sans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bg1"/>
                </a:solidFill>
                <a:latin typeface="Oracle Sans Light" panose="020B0403020204020204" pitchFamily="34" charset="0"/>
                <a:ea typeface="+mn-ea"/>
                <a:cs typeface="Oracle Sans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t>Challenge:</a:t>
            </a:r>
          </a:p>
          <a:p>
            <a:pPr marL="573088" indent="-573088">
              <a:buFont typeface="Arial" panose="020B0604020202020204" pitchFamily="34" charset="0"/>
              <a:buChar char="•"/>
            </a:pPr>
            <a:r>
              <a:rPr lang="en-US" sz="2800" dirty="0"/>
              <a:t>Employees struggle to find answers within vast amounts of internal Oracle microsites and documents, e.g., IT and HR</a:t>
            </a:r>
          </a:p>
          <a:p>
            <a:pPr marL="573088" indent="-573088">
              <a:buFont typeface="Arial" panose="020B0604020202020204" pitchFamily="34" charset="0"/>
              <a:buChar char="•"/>
            </a:pPr>
            <a:r>
              <a:rPr lang="en-US" sz="2800" dirty="0"/>
              <a:t>When answers aren’t found IT tickets or emails to HR are generated asking for help</a:t>
            </a:r>
          </a:p>
          <a:p>
            <a:endParaRPr lang="en-US" sz="4400" b="1" dirty="0"/>
          </a:p>
          <a:p>
            <a:r>
              <a:rPr lang="en-US" sz="4400" b="1" dirty="0"/>
              <a:t>Solution</a:t>
            </a:r>
            <a:r>
              <a:rPr lang="en-US" sz="4400" dirty="0"/>
              <a:t>: </a:t>
            </a:r>
          </a:p>
          <a:p>
            <a:pPr marL="571500" indent="-571500">
              <a:buFont typeface="Arial" panose="020B0604020202020204" pitchFamily="34" charset="0"/>
              <a:buChar char="•"/>
            </a:pPr>
            <a:r>
              <a:rPr lang="en-US" sz="2800" dirty="0"/>
              <a:t>MyOracle Search uses OCI Generative AI plus RAG to enable natural language interactions to find answers fast</a:t>
            </a:r>
          </a:p>
          <a:p>
            <a:pPr marL="571500" indent="-571500">
              <a:buFont typeface="Arial" panose="020B0604020202020204" pitchFamily="34" charset="0"/>
              <a:buChar char="•"/>
            </a:pPr>
            <a:r>
              <a:rPr lang="en-US" sz="2800" dirty="0"/>
              <a:t>Answers are provided directly inline and are grounded with references to original source materials</a:t>
            </a:r>
          </a:p>
          <a:p>
            <a:pPr marL="571500" indent="-571500">
              <a:buFont typeface="Arial" panose="020B0604020202020204" pitchFamily="34" charset="0"/>
              <a:buChar char="•"/>
            </a:pPr>
            <a:endParaRPr lang="en-US" sz="4400" b="1" dirty="0"/>
          </a:p>
          <a:p>
            <a:r>
              <a:rPr lang="en-US" sz="4400" b="1" dirty="0"/>
              <a:t>Benefits: </a:t>
            </a:r>
          </a:p>
          <a:p>
            <a:pPr marL="571500" indent="-571500">
              <a:buFont typeface="Arial" panose="020B0604020202020204" pitchFamily="34" charset="0"/>
              <a:buChar char="•"/>
            </a:pPr>
            <a:r>
              <a:rPr lang="en-US" sz="2800" dirty="0"/>
              <a:t>Employees are more productive and self-sufficient</a:t>
            </a:r>
          </a:p>
          <a:p>
            <a:pPr marL="571500" indent="-571500">
              <a:buFont typeface="Arial" panose="020B0604020202020204" pitchFamily="34" charset="0"/>
              <a:buChar char="•"/>
            </a:pPr>
            <a:r>
              <a:rPr lang="en-US" sz="2800" dirty="0"/>
              <a:t>25-30% of common IT requests are answered by generative AI allowing IT agents to focus on complex tickets</a:t>
            </a:r>
          </a:p>
          <a:p>
            <a:endParaRPr lang="en-US" sz="3600" dirty="0"/>
          </a:p>
          <a:p>
            <a:endParaRPr lang="en-US" sz="6000" dirty="0"/>
          </a:p>
          <a:p>
            <a:endParaRPr lang="en-US" dirty="0"/>
          </a:p>
        </p:txBody>
      </p:sp>
      <p:pic>
        <p:nvPicPr>
          <p:cNvPr id="14" name="Picture 13">
            <a:extLst>
              <a:ext uri="{FF2B5EF4-FFF2-40B4-BE49-F238E27FC236}">
                <a16:creationId xmlns:a16="http://schemas.microsoft.com/office/drawing/2014/main" id="{558B462B-C9EC-0B97-9EB3-4ADFBAE81CA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9419" y="778440"/>
            <a:ext cx="12330122" cy="11725111"/>
          </a:xfrm>
          <a:prstGeom prst="rect">
            <a:avLst/>
          </a:prstGeom>
        </p:spPr>
      </p:pic>
    </p:spTree>
    <p:extLst>
      <p:ext uri="{BB962C8B-B14F-4D97-AF65-F5344CB8AC3E}">
        <p14:creationId xmlns:p14="http://schemas.microsoft.com/office/powerpoint/2010/main" val="1437565658"/>
      </p:ext>
    </p:extLst>
  </p:cSld>
  <p:clrMapOvr>
    <a:masterClrMapping/>
  </p:clrMapOvr>
  <p:transition advClick="0">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1B4FD-9E9B-0582-5260-FFE1C4D7B11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16F4ED-E308-2CF5-616B-91D983D659D4}"/>
              </a:ext>
            </a:extLst>
          </p:cNvPr>
          <p:cNvSpPr>
            <a:spLocks noGrp="1"/>
          </p:cNvSpPr>
          <p:nvPr>
            <p:ph type="sldNum" sz="quarter" idx="4"/>
          </p:nvPr>
        </p:nvSpPr>
        <p:spPr/>
        <p:txBody>
          <a:bodyPr/>
          <a:lstStyle/>
          <a:p>
            <a:fld id="{345D60D9-5372-5F40-9443-0F9AE5BDC3C8}" type="slidenum">
              <a:rPr lang="en-US" smtClean="0"/>
              <a:pPr/>
              <a:t>16</a:t>
            </a:fld>
            <a:endParaRPr lang="en-US" dirty="0"/>
          </a:p>
        </p:txBody>
      </p:sp>
      <p:sp>
        <p:nvSpPr>
          <p:cNvPr id="3" name="Footer Placeholder 2">
            <a:extLst>
              <a:ext uri="{FF2B5EF4-FFF2-40B4-BE49-F238E27FC236}">
                <a16:creationId xmlns:a16="http://schemas.microsoft.com/office/drawing/2014/main" id="{49B06FB7-1E98-4EA8-9951-85F31F317D4F}"/>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B45BD5FF-3AB2-42CA-28B4-2D67929777C1}"/>
              </a:ext>
            </a:extLst>
          </p:cNvPr>
          <p:cNvSpPr>
            <a:spLocks noGrp="1"/>
          </p:cNvSpPr>
          <p:nvPr>
            <p:ph type="title"/>
          </p:nvPr>
        </p:nvSpPr>
        <p:spPr>
          <a:xfrm>
            <a:off x="1564710" y="5043055"/>
            <a:ext cx="12871725" cy="2415254"/>
          </a:xfrm>
        </p:spPr>
        <p:txBody>
          <a:bodyPr/>
          <a:lstStyle/>
          <a:p>
            <a:r>
              <a:rPr lang="en-US" sz="8000" b="0" dirty="0">
                <a:latin typeface="Oracle Sans Light" panose="020B0403020204020204" pitchFamily="34" charset="0"/>
                <a:cs typeface="Oracle Sans Light" panose="020B0403020204020204" pitchFamily="34" charset="0"/>
              </a:rPr>
              <a:t>Oracle AI and Data Science</a:t>
            </a:r>
            <a:br>
              <a:rPr lang="en-US" sz="8000" b="0" dirty="0">
                <a:latin typeface="Oracle Sans" panose="020B0503020204020204" pitchFamily="34" charset="0"/>
                <a:cs typeface="Oracle Sans" panose="020B0503020204020204" pitchFamily="34" charset="0"/>
              </a:rPr>
            </a:br>
            <a:r>
              <a:rPr lang="en-US" sz="8000" b="0" dirty="0">
                <a:latin typeface="Oracle Sans Light" panose="020B0403020204020204" pitchFamily="34" charset="0"/>
                <a:cs typeface="Oracle Sans Light" panose="020B0403020204020204" pitchFamily="34" charset="0"/>
              </a:rPr>
              <a:t>Services</a:t>
            </a:r>
          </a:p>
        </p:txBody>
      </p:sp>
    </p:spTree>
    <p:extLst>
      <p:ext uri="{BB962C8B-B14F-4D97-AF65-F5344CB8AC3E}">
        <p14:creationId xmlns:p14="http://schemas.microsoft.com/office/powerpoint/2010/main" val="1530369239"/>
      </p:ext>
    </p:extLst>
  </p:cSld>
  <p:clrMapOvr>
    <a:masterClrMapping/>
  </p:clrMapOvr>
  <p:transition advClick="0">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ED9979-EC8A-48DA-0873-9B81834CCD09}"/>
              </a:ext>
            </a:extLst>
          </p:cNvPr>
          <p:cNvSpPr/>
          <p:nvPr/>
        </p:nvSpPr>
        <p:spPr>
          <a:xfrm>
            <a:off x="6759948" y="3572652"/>
            <a:ext cx="5012327" cy="7862947"/>
          </a:xfrm>
          <a:prstGeom prst="rect">
            <a:avLst/>
          </a:prstGeom>
          <a:solidFill>
            <a:srgbClr val="514C4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4" name="Rectangle 23">
            <a:extLst>
              <a:ext uri="{FF2B5EF4-FFF2-40B4-BE49-F238E27FC236}">
                <a16:creationId xmlns:a16="http://schemas.microsoft.com/office/drawing/2014/main" id="{35890694-15D0-547E-3E0E-FECC16F20233}"/>
              </a:ext>
            </a:extLst>
          </p:cNvPr>
          <p:cNvSpPr/>
          <p:nvPr/>
        </p:nvSpPr>
        <p:spPr>
          <a:xfrm>
            <a:off x="12535586" y="3572652"/>
            <a:ext cx="5012327" cy="7862947"/>
          </a:xfrm>
          <a:prstGeom prst="rect">
            <a:avLst/>
          </a:prstGeom>
          <a:solidFill>
            <a:srgbClr val="514C4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5" name="Rectangle 24">
            <a:extLst>
              <a:ext uri="{FF2B5EF4-FFF2-40B4-BE49-F238E27FC236}">
                <a16:creationId xmlns:a16="http://schemas.microsoft.com/office/drawing/2014/main" id="{7CEE0450-E104-95FC-D0E3-3E3E3A15880D}"/>
              </a:ext>
            </a:extLst>
          </p:cNvPr>
          <p:cNvSpPr/>
          <p:nvPr/>
        </p:nvSpPr>
        <p:spPr>
          <a:xfrm>
            <a:off x="18293860" y="3572652"/>
            <a:ext cx="5012327" cy="7862947"/>
          </a:xfrm>
          <a:prstGeom prst="rect">
            <a:avLst/>
          </a:prstGeom>
          <a:solidFill>
            <a:srgbClr val="514C4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1" name="Rectangle 20">
            <a:extLst>
              <a:ext uri="{FF2B5EF4-FFF2-40B4-BE49-F238E27FC236}">
                <a16:creationId xmlns:a16="http://schemas.microsoft.com/office/drawing/2014/main" id="{5F9E67A3-785E-9E3A-87E9-E4FFFE5770AB}"/>
              </a:ext>
            </a:extLst>
          </p:cNvPr>
          <p:cNvSpPr/>
          <p:nvPr/>
        </p:nvSpPr>
        <p:spPr>
          <a:xfrm>
            <a:off x="984310" y="3572653"/>
            <a:ext cx="5012327" cy="7862947"/>
          </a:xfrm>
          <a:prstGeom prst="rect">
            <a:avLst/>
          </a:prstGeom>
          <a:solidFill>
            <a:srgbClr val="514C4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Slide Number Placeholder 1">
            <a:extLst>
              <a:ext uri="{FF2B5EF4-FFF2-40B4-BE49-F238E27FC236}">
                <a16:creationId xmlns:a16="http://schemas.microsoft.com/office/drawing/2014/main" id="{FB25A186-FCE4-96D5-E290-8E4B83DB1CA6}"/>
              </a:ext>
            </a:extLst>
          </p:cNvPr>
          <p:cNvSpPr>
            <a:spLocks noGrp="1"/>
          </p:cNvSpPr>
          <p:nvPr>
            <p:ph type="sldNum" sz="quarter" idx="4"/>
          </p:nvPr>
        </p:nvSpPr>
        <p:spPr/>
        <p:txBody>
          <a:bodyPr/>
          <a:lstStyle/>
          <a:p>
            <a:fld id="{345D60D9-5372-5F40-9443-0F9AE5BDC3C8}" type="slidenum">
              <a:rPr lang="en-US" smtClean="0"/>
              <a:pPr/>
              <a:t>17</a:t>
            </a:fld>
            <a:endParaRPr lang="en-US" dirty="0"/>
          </a:p>
        </p:txBody>
      </p:sp>
      <p:sp>
        <p:nvSpPr>
          <p:cNvPr id="3" name="Footer Placeholder 2">
            <a:extLst>
              <a:ext uri="{FF2B5EF4-FFF2-40B4-BE49-F238E27FC236}">
                <a16:creationId xmlns:a16="http://schemas.microsoft.com/office/drawing/2014/main" id="{DC395C12-401D-F64C-97CF-C31D6C467220}"/>
              </a:ext>
            </a:extLst>
          </p:cNvPr>
          <p:cNvSpPr>
            <a:spLocks noGrp="1"/>
          </p:cNvSpPr>
          <p:nvPr>
            <p:ph type="ftr" sz="quarter" idx="3"/>
          </p:nvPr>
        </p:nvSpPr>
        <p:spPr/>
        <p:txBody>
          <a:bodyPr/>
          <a:lstStyle/>
          <a:p>
            <a:r>
              <a:rPr lang="en-US" dirty="0"/>
              <a:t>Copyright © 2024, Oracle and/or its affiliates</a:t>
            </a:r>
          </a:p>
        </p:txBody>
      </p:sp>
      <p:sp>
        <p:nvSpPr>
          <p:cNvPr id="6" name="TextBox 5">
            <a:extLst>
              <a:ext uri="{FF2B5EF4-FFF2-40B4-BE49-F238E27FC236}">
                <a16:creationId xmlns:a16="http://schemas.microsoft.com/office/drawing/2014/main" id="{6BE73F6A-59C8-D763-EB85-02099B855D24}"/>
              </a:ext>
            </a:extLst>
          </p:cNvPr>
          <p:cNvSpPr txBox="1"/>
          <p:nvPr/>
        </p:nvSpPr>
        <p:spPr>
          <a:xfrm>
            <a:off x="1287848" y="7649949"/>
            <a:ext cx="4320060" cy="2677656"/>
          </a:xfrm>
          <a:prstGeom prst="rect">
            <a:avLst/>
          </a:prstGeom>
          <a:noFill/>
        </p:spPr>
        <p:txBody>
          <a:bodyPr wrap="square" rtlCol="0">
            <a:spAutoFit/>
          </a:bodyPr>
          <a:lstStyle/>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An AI starting point, even without data science experience </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State-of-the-art LLMs from Meta and Cohere for generative AI use cases</a:t>
            </a:r>
          </a:p>
          <a:p>
            <a:pPr marL="571386" indent="-571386" defTabSz="1828436">
              <a:buFont typeface="Arial" panose="020B0604020202020204" pitchFamily="34" charset="0"/>
              <a:buChar char="•"/>
              <a:defRPr/>
            </a:pPr>
            <a:endParaRPr lang="en-US" sz="2400" kern="0" dirty="0">
              <a:solidFill>
                <a:schemeClr val="bg1"/>
              </a:solidFill>
            </a:endParaRPr>
          </a:p>
        </p:txBody>
      </p:sp>
      <p:sp>
        <p:nvSpPr>
          <p:cNvPr id="7" name="TextBox 6">
            <a:extLst>
              <a:ext uri="{FF2B5EF4-FFF2-40B4-BE49-F238E27FC236}">
                <a16:creationId xmlns:a16="http://schemas.microsoft.com/office/drawing/2014/main" id="{1ACBB4A7-4DEC-09F6-E524-6164B8CCCD2C}"/>
              </a:ext>
            </a:extLst>
          </p:cNvPr>
          <p:cNvSpPr txBox="1"/>
          <p:nvPr/>
        </p:nvSpPr>
        <p:spPr>
          <a:xfrm>
            <a:off x="7027200" y="7649959"/>
            <a:ext cx="4572614" cy="3785652"/>
          </a:xfrm>
          <a:prstGeom prst="rect">
            <a:avLst/>
          </a:prstGeom>
          <a:noFill/>
        </p:spPr>
        <p:txBody>
          <a:bodyPr wrap="square" rtlCol="0">
            <a:spAutoFit/>
          </a:bodyPr>
          <a:lstStyle/>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Prebuilt models trained on industry-derived data</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Optimized for use cases across finance, manufacturing, and more</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Built-in insight highways into your SaaS applications with Oracle NetSuite, Fusion, and custom apps</a:t>
            </a:r>
          </a:p>
          <a:p>
            <a:pPr defTabSz="1828436">
              <a:defRPr/>
            </a:pPr>
            <a:endParaRPr lang="en-US" sz="2400" kern="0" dirty="0">
              <a:solidFill>
                <a:schemeClr val="bg1"/>
              </a:solidFill>
            </a:endParaRPr>
          </a:p>
        </p:txBody>
      </p:sp>
      <p:sp>
        <p:nvSpPr>
          <p:cNvPr id="8" name="TextBox 7">
            <a:extLst>
              <a:ext uri="{FF2B5EF4-FFF2-40B4-BE49-F238E27FC236}">
                <a16:creationId xmlns:a16="http://schemas.microsoft.com/office/drawing/2014/main" id="{83235756-CB02-2BCC-B123-3D57C7FD64D3}"/>
              </a:ext>
            </a:extLst>
          </p:cNvPr>
          <p:cNvSpPr txBox="1"/>
          <p:nvPr/>
        </p:nvSpPr>
        <p:spPr>
          <a:xfrm>
            <a:off x="12691693" y="7649948"/>
            <a:ext cx="4700112" cy="2677656"/>
          </a:xfrm>
          <a:prstGeom prst="rect">
            <a:avLst/>
          </a:prstGeom>
          <a:noFill/>
        </p:spPr>
        <p:txBody>
          <a:bodyPr wrap="square" rtlCol="0">
            <a:spAutoFit/>
          </a:bodyPr>
          <a:lstStyle/>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Tailor your AI models without data science experience</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Save costs by training AI models already on OCI</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Fine tune generative AI models for specialized use cases</a:t>
            </a:r>
          </a:p>
        </p:txBody>
      </p:sp>
      <p:sp>
        <p:nvSpPr>
          <p:cNvPr id="9" name="TextBox 8">
            <a:extLst>
              <a:ext uri="{FF2B5EF4-FFF2-40B4-BE49-F238E27FC236}">
                <a16:creationId xmlns:a16="http://schemas.microsoft.com/office/drawing/2014/main" id="{366D10D7-4F03-5602-C793-5599B4529FA1}"/>
              </a:ext>
            </a:extLst>
          </p:cNvPr>
          <p:cNvSpPr txBox="1"/>
          <p:nvPr/>
        </p:nvSpPr>
        <p:spPr>
          <a:xfrm>
            <a:off x="18449968" y="7649948"/>
            <a:ext cx="4700110" cy="2308324"/>
          </a:xfrm>
          <a:prstGeom prst="rect">
            <a:avLst/>
          </a:prstGeom>
          <a:noFill/>
        </p:spPr>
        <p:txBody>
          <a:bodyPr wrap="square" rtlCol="0">
            <a:spAutoFit/>
          </a:bodyPr>
          <a:lstStyle/>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White glove treatment</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Data scientists on staff, dedicated to ensuring your organization’s success</a:t>
            </a:r>
          </a:p>
          <a:p>
            <a:pPr marL="571386" indent="-571386" defTabSz="1828436">
              <a:buFont typeface="Arial" panose="020B0604020202020204" pitchFamily="34" charset="0"/>
              <a:buChar char="•"/>
              <a:defRPr/>
            </a:pPr>
            <a:r>
              <a:rPr lang="en-US" sz="2400" dirty="0">
                <a:solidFill>
                  <a:schemeClr val="accent4"/>
                </a:solidFill>
                <a:latin typeface="Oracle Sans Light" panose="020B0403020204020204" pitchFamily="34" charset="0"/>
                <a:cs typeface="Oracle Sans Light" panose="020B0403020204020204" pitchFamily="34" charset="0"/>
              </a:rPr>
              <a:t>Pricing to support AI experimentation </a:t>
            </a:r>
          </a:p>
        </p:txBody>
      </p:sp>
      <p:pic>
        <p:nvPicPr>
          <p:cNvPr id="12" name="Picture Placeholder 62">
            <a:extLst>
              <a:ext uri="{FF2B5EF4-FFF2-40B4-BE49-F238E27FC236}">
                <a16:creationId xmlns:a16="http://schemas.microsoft.com/office/drawing/2014/main" id="{20DD553D-0619-A782-244B-736576D091DB}"/>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9688540" y="5405208"/>
            <a:ext cx="2022432" cy="2022430"/>
          </a:xfrm>
          <a:prstGeom prst="rect">
            <a:avLst/>
          </a:prstGeom>
        </p:spPr>
      </p:pic>
      <p:pic>
        <p:nvPicPr>
          <p:cNvPr id="13" name="Picture Placeholder 60">
            <a:extLst>
              <a:ext uri="{FF2B5EF4-FFF2-40B4-BE49-F238E27FC236}">
                <a16:creationId xmlns:a16="http://schemas.microsoft.com/office/drawing/2014/main" id="{1AC886F4-38AF-B2A0-2B36-A40164A8BE4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4252920" y="5627594"/>
            <a:ext cx="1577658" cy="1577658"/>
          </a:xfrm>
          <a:prstGeom prst="rect">
            <a:avLst/>
          </a:prstGeom>
        </p:spPr>
      </p:pic>
      <p:pic>
        <p:nvPicPr>
          <p:cNvPr id="14" name="Graphic 13">
            <a:extLst>
              <a:ext uri="{FF2B5EF4-FFF2-40B4-BE49-F238E27FC236}">
                <a16:creationId xmlns:a16="http://schemas.microsoft.com/office/drawing/2014/main" id="{A5A89B89-B774-E40D-65E9-9DFBB882BE5B}"/>
              </a:ext>
            </a:extLst>
          </p:cNvPr>
          <p:cNvPicPr>
            <a:picLocks noChangeAspect="1"/>
          </p:cNvPicPr>
          <p:nvPr/>
        </p:nvPicPr>
        <p:blipFill>
          <a:blip r:embed="rId7" cstate="hqprint">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432214" y="5418732"/>
            <a:ext cx="2031328" cy="2031328"/>
          </a:xfrm>
          <a:prstGeom prst="rect">
            <a:avLst/>
          </a:prstGeom>
        </p:spPr>
      </p:pic>
      <p:pic>
        <p:nvPicPr>
          <p:cNvPr id="15" name="Picture Placeholder 15">
            <a:extLst>
              <a:ext uri="{FF2B5EF4-FFF2-40B4-BE49-F238E27FC236}">
                <a16:creationId xmlns:a16="http://schemas.microsoft.com/office/drawing/2014/main" id="{66799609-0FAE-0281-5CC2-10A563DA2EB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a:stretch>
        </p:blipFill>
        <p:spPr>
          <a:xfrm>
            <a:off x="8542651" y="5663540"/>
            <a:ext cx="1541712" cy="1541712"/>
          </a:xfrm>
          <a:prstGeom prst="rect">
            <a:avLst/>
          </a:prstGeom>
        </p:spPr>
      </p:pic>
      <p:sp>
        <p:nvSpPr>
          <p:cNvPr id="16" name="TextBox 15">
            <a:extLst>
              <a:ext uri="{FF2B5EF4-FFF2-40B4-BE49-F238E27FC236}">
                <a16:creationId xmlns:a16="http://schemas.microsoft.com/office/drawing/2014/main" id="{7EC090B7-E0BE-FD82-6943-8CA933850730}"/>
              </a:ext>
            </a:extLst>
          </p:cNvPr>
          <p:cNvSpPr txBox="1"/>
          <p:nvPr/>
        </p:nvSpPr>
        <p:spPr>
          <a:xfrm>
            <a:off x="1365132" y="4034828"/>
            <a:ext cx="4394739" cy="646331"/>
          </a:xfrm>
          <a:prstGeom prst="rect">
            <a:avLst/>
          </a:prstGeom>
          <a:noFill/>
        </p:spPr>
        <p:txBody>
          <a:bodyPr wrap="square" rtlCol="0">
            <a:spAutoFit/>
          </a:bodyPr>
          <a:lstStyle/>
          <a:p>
            <a:pPr defTabSz="1828436">
              <a:defRPr/>
            </a:pPr>
            <a:r>
              <a:rPr lang="en-US" kern="0" dirty="0">
                <a:solidFill>
                  <a:schemeClr val="bg1"/>
                </a:solidFill>
              </a:rPr>
              <a:t>AI for everyone</a:t>
            </a:r>
          </a:p>
        </p:txBody>
      </p:sp>
      <p:sp>
        <p:nvSpPr>
          <p:cNvPr id="17" name="TextBox 16">
            <a:extLst>
              <a:ext uri="{FF2B5EF4-FFF2-40B4-BE49-F238E27FC236}">
                <a16:creationId xmlns:a16="http://schemas.microsoft.com/office/drawing/2014/main" id="{C932BA27-006E-B792-C229-A47562B97809}"/>
              </a:ext>
            </a:extLst>
          </p:cNvPr>
          <p:cNvSpPr txBox="1"/>
          <p:nvPr/>
        </p:nvSpPr>
        <p:spPr>
          <a:xfrm>
            <a:off x="6955954" y="4037369"/>
            <a:ext cx="4715107" cy="1200329"/>
          </a:xfrm>
          <a:prstGeom prst="rect">
            <a:avLst/>
          </a:prstGeom>
          <a:noFill/>
        </p:spPr>
        <p:txBody>
          <a:bodyPr wrap="square" rtlCol="0">
            <a:spAutoFit/>
          </a:bodyPr>
          <a:lstStyle/>
          <a:p>
            <a:pPr defTabSz="1828436">
              <a:defRPr/>
            </a:pPr>
            <a:r>
              <a:rPr lang="en-US" kern="0" dirty="0">
                <a:solidFill>
                  <a:schemeClr val="bg1"/>
                </a:solidFill>
              </a:rPr>
              <a:t>Prebuilt for enterprise requirements</a:t>
            </a:r>
          </a:p>
        </p:txBody>
      </p:sp>
      <p:sp>
        <p:nvSpPr>
          <p:cNvPr id="18" name="TextBox 17">
            <a:extLst>
              <a:ext uri="{FF2B5EF4-FFF2-40B4-BE49-F238E27FC236}">
                <a16:creationId xmlns:a16="http://schemas.microsoft.com/office/drawing/2014/main" id="{0EA67881-C0BE-121D-A4B7-9C0013658621}"/>
              </a:ext>
            </a:extLst>
          </p:cNvPr>
          <p:cNvSpPr txBox="1"/>
          <p:nvPr/>
        </p:nvSpPr>
        <p:spPr>
          <a:xfrm>
            <a:off x="12857252" y="4001108"/>
            <a:ext cx="4368995" cy="1200329"/>
          </a:xfrm>
          <a:prstGeom prst="rect">
            <a:avLst/>
          </a:prstGeom>
          <a:noFill/>
        </p:spPr>
        <p:txBody>
          <a:bodyPr wrap="square" rtlCol="0">
            <a:spAutoFit/>
          </a:bodyPr>
          <a:lstStyle/>
          <a:p>
            <a:pPr defTabSz="1828436">
              <a:defRPr/>
            </a:pPr>
            <a:r>
              <a:rPr lang="en-US" kern="0" dirty="0">
                <a:solidFill>
                  <a:schemeClr val="bg1"/>
                </a:solidFill>
              </a:rPr>
              <a:t>Customizable for your needs</a:t>
            </a:r>
            <a:endParaRPr lang="en-US" b="1" kern="0" dirty="0">
              <a:solidFill>
                <a:schemeClr val="bg1"/>
              </a:solidFill>
            </a:endParaRPr>
          </a:p>
        </p:txBody>
      </p:sp>
      <p:sp>
        <p:nvSpPr>
          <p:cNvPr id="19" name="TextBox 18">
            <a:extLst>
              <a:ext uri="{FF2B5EF4-FFF2-40B4-BE49-F238E27FC236}">
                <a16:creationId xmlns:a16="http://schemas.microsoft.com/office/drawing/2014/main" id="{9DB288F2-67DF-A63A-4011-31A23D2A6A30}"/>
              </a:ext>
            </a:extLst>
          </p:cNvPr>
          <p:cNvSpPr txBox="1"/>
          <p:nvPr/>
        </p:nvSpPr>
        <p:spPr>
          <a:xfrm>
            <a:off x="18365647" y="4001108"/>
            <a:ext cx="4868752" cy="646331"/>
          </a:xfrm>
          <a:prstGeom prst="rect">
            <a:avLst/>
          </a:prstGeom>
          <a:noFill/>
        </p:spPr>
        <p:txBody>
          <a:bodyPr wrap="square" rtlCol="0">
            <a:spAutoFit/>
          </a:bodyPr>
          <a:lstStyle/>
          <a:p>
            <a:pPr defTabSz="1828436">
              <a:defRPr/>
            </a:pPr>
            <a:r>
              <a:rPr lang="en-US" kern="0" dirty="0">
                <a:solidFill>
                  <a:schemeClr val="bg1"/>
                </a:solidFill>
              </a:rPr>
              <a:t>Best-in class support</a:t>
            </a:r>
          </a:p>
        </p:txBody>
      </p:sp>
      <p:sp>
        <p:nvSpPr>
          <p:cNvPr id="11" name="TextBox 10">
            <a:extLst>
              <a:ext uri="{FF2B5EF4-FFF2-40B4-BE49-F238E27FC236}">
                <a16:creationId xmlns:a16="http://schemas.microsoft.com/office/drawing/2014/main" id="{308A8843-C515-413A-AEF7-C15601177D27}"/>
              </a:ext>
            </a:extLst>
          </p:cNvPr>
          <p:cNvSpPr txBox="1"/>
          <p:nvPr/>
        </p:nvSpPr>
        <p:spPr>
          <a:xfrm>
            <a:off x="1257300" y="580929"/>
            <a:ext cx="17145000" cy="2031325"/>
          </a:xfrm>
          <a:prstGeom prst="rect">
            <a:avLst/>
          </a:prstGeom>
          <a:noFill/>
        </p:spPr>
        <p:txBody>
          <a:bodyPr wrap="square">
            <a:spAutoFit/>
          </a:bodyPr>
          <a:lstStyle/>
          <a:p>
            <a:r>
              <a:rPr lang="en-US" sz="7200" b="0" dirty="0">
                <a:solidFill>
                  <a:schemeClr val="accent4"/>
                </a:solidFill>
                <a:latin typeface="Oracle Sans Light" panose="020B0403020204020204" pitchFamily="34" charset="0"/>
                <a:cs typeface="Oracle Sans Light" panose="020B0403020204020204" pitchFamily="34" charset="0"/>
              </a:rPr>
              <a:t>AI Services</a:t>
            </a:r>
          </a:p>
          <a:p>
            <a:r>
              <a:rPr lang="en-US" sz="5400" b="0" dirty="0">
                <a:solidFill>
                  <a:schemeClr val="accent4"/>
                </a:solidFill>
                <a:latin typeface="Oracle Sans Light" panose="020B0403020204020204" pitchFamily="34" charset="0"/>
                <a:cs typeface="Oracle Sans Light" panose="020B0403020204020204" pitchFamily="34" charset="0"/>
              </a:rPr>
              <a:t>Benefits</a:t>
            </a:r>
          </a:p>
        </p:txBody>
      </p:sp>
    </p:spTree>
    <p:extLst>
      <p:ext uri="{BB962C8B-B14F-4D97-AF65-F5344CB8AC3E}">
        <p14:creationId xmlns:p14="http://schemas.microsoft.com/office/powerpoint/2010/main" val="1997070366"/>
      </p:ext>
    </p:extLst>
  </p:cSld>
  <p:clrMapOvr>
    <a:masterClrMapping/>
  </p:clrMapOvr>
  <p:transition advClick="0">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F7D0493-E637-0CDF-3FC5-25DAF43C1292}"/>
              </a:ext>
            </a:extLst>
          </p:cNvPr>
          <p:cNvSpPr>
            <a:spLocks noGrp="1"/>
          </p:cNvSpPr>
          <p:nvPr>
            <p:ph type="sldNum" sz="quarter" idx="4"/>
          </p:nvPr>
        </p:nvSpPr>
        <p:spPr/>
        <p:txBody>
          <a:bodyPr/>
          <a:lstStyle/>
          <a:p>
            <a:fld id="{345D60D9-5372-5F40-9443-0F9AE5BDC3C8}" type="slidenum">
              <a:rPr lang="en-US" smtClean="0"/>
              <a:pPr/>
              <a:t>18</a:t>
            </a:fld>
            <a:endParaRPr lang="en-US" dirty="0"/>
          </a:p>
        </p:txBody>
      </p:sp>
      <p:sp>
        <p:nvSpPr>
          <p:cNvPr id="3" name="Footer Placeholder 2">
            <a:extLst>
              <a:ext uri="{FF2B5EF4-FFF2-40B4-BE49-F238E27FC236}">
                <a16:creationId xmlns:a16="http://schemas.microsoft.com/office/drawing/2014/main" id="{98C7A0E0-21E6-EFA3-7325-F5366384DC85}"/>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40C683E0-4763-79E9-F777-B8D3ECB72A3D}"/>
              </a:ext>
            </a:extLst>
          </p:cNvPr>
          <p:cNvSpPr>
            <a:spLocks noGrp="1"/>
          </p:cNvSpPr>
          <p:nvPr>
            <p:ph type="title"/>
          </p:nvPr>
        </p:nvSpPr>
        <p:spPr>
          <a:xfrm>
            <a:off x="1087427" y="0"/>
            <a:ext cx="16928727" cy="1963776"/>
          </a:xfrm>
        </p:spPr>
        <p:txBody>
          <a:bodyPr/>
          <a:lstStyle/>
          <a:p>
            <a:r>
              <a:rPr lang="en-US" dirty="0"/>
              <a:t>OCI Digital Assistant</a:t>
            </a:r>
          </a:p>
        </p:txBody>
      </p:sp>
      <p:sp>
        <p:nvSpPr>
          <p:cNvPr id="6" name="Content Placeholder 6">
            <a:extLst>
              <a:ext uri="{FF2B5EF4-FFF2-40B4-BE49-F238E27FC236}">
                <a16:creationId xmlns:a16="http://schemas.microsoft.com/office/drawing/2014/main" id="{1536D245-CC72-A5F6-818D-004C2EA1A411}"/>
              </a:ext>
            </a:extLst>
          </p:cNvPr>
          <p:cNvSpPr txBox="1">
            <a:spLocks/>
          </p:cNvSpPr>
          <p:nvPr/>
        </p:nvSpPr>
        <p:spPr>
          <a:xfrm>
            <a:off x="1522165" y="3257691"/>
            <a:ext cx="10463440"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Intelligent self service chatbot providing chat, text message, and voice interfaces</a:t>
            </a:r>
          </a:p>
        </p:txBody>
      </p:sp>
      <p:sp>
        <p:nvSpPr>
          <p:cNvPr id="7" name="Content Placeholder 2">
            <a:extLst>
              <a:ext uri="{FF2B5EF4-FFF2-40B4-BE49-F238E27FC236}">
                <a16:creationId xmlns:a16="http://schemas.microsoft.com/office/drawing/2014/main" id="{4673C728-89B1-DA37-703E-EF36382E0AA1}"/>
              </a:ext>
            </a:extLst>
          </p:cNvPr>
          <p:cNvSpPr txBox="1">
            <a:spLocks/>
          </p:cNvSpPr>
          <p:nvPr/>
        </p:nvSpPr>
        <p:spPr>
          <a:xfrm>
            <a:off x="1747615" y="4975241"/>
            <a:ext cx="9478852" cy="6603205"/>
          </a:xfrm>
          <a:prstGeom prst="rect">
            <a:avLst/>
          </a:prstGeom>
          <a:noFill/>
        </p:spPr>
        <p:txBody>
          <a:bodyPr vert="horz" lIns="0" tIns="0" rIns="0" bIns="0" rtlCol="0" anchor="ctr">
            <a:noAutofit/>
          </a:bodyPr>
          <a:lstStyle>
            <a:lvl1pPr marL="365125" marR="0" indent="-365125" algn="l" defTabSz="914400" rtl="0" eaLnBrk="1" fontAlgn="auto" latinLnBrk="0" hangingPunct="1">
              <a:lnSpc>
                <a:spcPct val="95000"/>
              </a:lnSpc>
              <a:spcBef>
                <a:spcPts val="600"/>
              </a:spcBef>
              <a:spcAft>
                <a:spcPts val="0"/>
              </a:spcAft>
              <a:buClr>
                <a:srgbClr val="315357"/>
              </a:buClr>
              <a:buSzTx/>
              <a:buFont typeface="+mj-lt"/>
              <a:buAutoNum type="arabicPeriod"/>
              <a:tabLst/>
              <a:defRPr lang="en-US" sz="1800" b="0" i="0" kern="1200" dirty="0">
                <a:solidFill>
                  <a:schemeClr val="tx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
                <a:srgbClr val="315357"/>
              </a:buClr>
              <a:buSzPct val="100000"/>
              <a:buFont typeface="Arial" panose="020B0604020202020204" pitchFamily="34" charset="0"/>
              <a:buChar char="•"/>
              <a:tabLst/>
              <a:defRPr lang="en-US" sz="1800" b="0" i="0" kern="1200" dirty="0">
                <a:solidFill>
                  <a:schemeClr val="tx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600" kern="1200" dirty="0">
                <a:solidFill>
                  <a:schemeClr val="tx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400" kern="1200" dirty="0">
                <a:solidFill>
                  <a:schemeClr val="tx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
                <a:srgbClr val="315357"/>
              </a:buClr>
              <a:buSzTx/>
              <a:buFont typeface="System Font Regular"/>
              <a:buChar char="•"/>
              <a:tabLst/>
              <a:defRPr lang="en-US" sz="1200" kern="1200" dirty="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Improve self-service experiences with </a:t>
            </a:r>
            <a:br>
              <a:rPr lang="en-US" sz="3600" dirty="0">
                <a:solidFill>
                  <a:schemeClr val="accent4"/>
                </a:solidFill>
                <a:latin typeface="Oracle Sans Light" panose="020B0403020204020204" pitchFamily="34" charset="0"/>
                <a:cs typeface="Oracle Sans Light" panose="020B0403020204020204" pitchFamily="34" charset="0"/>
              </a:rPr>
            </a:br>
            <a:r>
              <a:rPr lang="en-US" sz="3600" dirty="0">
                <a:solidFill>
                  <a:schemeClr val="accent4"/>
                </a:solidFill>
                <a:latin typeface="Oracle Sans Light" panose="020B0403020204020204" pitchFamily="34" charset="0"/>
                <a:cs typeface="Oracle Sans Light" panose="020B0403020204020204" pitchFamily="34" charset="0"/>
              </a:rPr>
              <a:t>chatbots, voice interfaces, intuitive search</a:t>
            </a:r>
          </a:p>
          <a:p>
            <a:pPr marL="0" lvl="1" indent="0" defTabSz="1828710">
              <a:lnSpc>
                <a:spcPct val="100000"/>
              </a:lnSpc>
              <a:spcBef>
                <a:spcPts val="0"/>
              </a:spcBef>
              <a:spcAft>
                <a:spcPts val="1200"/>
              </a:spcAft>
              <a:buNone/>
              <a:defRPr/>
            </a:pPr>
            <a:br>
              <a:rPr lang="en-US" sz="3600" dirty="0">
                <a:solidFill>
                  <a:schemeClr val="accent4"/>
                </a:solidFill>
                <a:latin typeface="Oracle Sans Light" panose="020B0403020204020204" pitchFamily="34" charset="0"/>
                <a:cs typeface="Oracle Sans Light" panose="020B0403020204020204" pitchFamily="34" charset="0"/>
              </a:rPr>
            </a:br>
            <a:r>
              <a:rPr lang="en-US" sz="3600" dirty="0">
                <a:solidFill>
                  <a:schemeClr val="accent4"/>
                </a:solidFill>
                <a:latin typeface="Oracle Sans Light" panose="020B0403020204020204" pitchFamily="34" charset="0"/>
                <a:cs typeface="Oracle Sans Light" panose="020B0403020204020204" pitchFamily="34" charset="0"/>
              </a:rPr>
              <a:t>Reach new audiences by creating new application interfaces and dashboards</a:t>
            </a:r>
          </a:p>
          <a:p>
            <a:pPr marL="0" lvl="1" indent="0" defTabSz="1828710">
              <a:lnSpc>
                <a:spcPct val="100000"/>
              </a:lnSpc>
              <a:spcBef>
                <a:spcPts val="0"/>
              </a:spcBef>
              <a:spcAft>
                <a:spcPts val="1200"/>
              </a:spcAft>
              <a:buNone/>
              <a:defRPr/>
            </a:pPr>
            <a:br>
              <a:rPr lang="en-US" sz="3600" dirty="0">
                <a:solidFill>
                  <a:schemeClr val="accent4"/>
                </a:solidFill>
                <a:latin typeface="Oracle Sans Light" panose="020B0403020204020204" pitchFamily="34" charset="0"/>
                <a:cs typeface="Oracle Sans Light" panose="020B0403020204020204" pitchFamily="34" charset="0"/>
              </a:rPr>
            </a:br>
            <a:r>
              <a:rPr lang="en-US" sz="3600" dirty="0">
                <a:solidFill>
                  <a:schemeClr val="accent4"/>
                </a:solidFill>
                <a:latin typeface="Oracle Sans Light" panose="020B0403020204020204" pitchFamily="34" charset="0"/>
                <a:cs typeface="Oracle Sans Light" panose="020B0403020204020204" pitchFamily="34" charset="0"/>
              </a:rPr>
              <a:t>Create more intelligent customer experiences with added personalization, prediction, analytics, and more</a:t>
            </a:r>
          </a:p>
        </p:txBody>
      </p:sp>
      <p:pic>
        <p:nvPicPr>
          <p:cNvPr id="8" name="Picture 7">
            <a:extLst>
              <a:ext uri="{FF2B5EF4-FFF2-40B4-BE49-F238E27FC236}">
                <a16:creationId xmlns:a16="http://schemas.microsoft.com/office/drawing/2014/main" id="{F625E7F2-2973-F713-7FD1-D4F032D3619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636019" y="693143"/>
            <a:ext cx="7437603" cy="12329713"/>
          </a:xfrm>
          <a:prstGeom prst="rect">
            <a:avLst/>
          </a:prstGeom>
        </p:spPr>
      </p:pic>
      <p:pic>
        <p:nvPicPr>
          <p:cNvPr id="9" name="Picture 8">
            <a:extLst>
              <a:ext uri="{FF2B5EF4-FFF2-40B4-BE49-F238E27FC236}">
                <a16:creationId xmlns:a16="http://schemas.microsoft.com/office/drawing/2014/main" id="{1E6431AE-4FC1-BE84-CA07-BD30087F63A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160709" y="2979148"/>
            <a:ext cx="945134" cy="1181415"/>
          </a:xfrm>
          <a:prstGeom prst="rect">
            <a:avLst/>
          </a:prstGeom>
        </p:spPr>
      </p:pic>
      <p:pic>
        <p:nvPicPr>
          <p:cNvPr id="10" name="Picture 9">
            <a:extLst>
              <a:ext uri="{FF2B5EF4-FFF2-40B4-BE49-F238E27FC236}">
                <a16:creationId xmlns:a16="http://schemas.microsoft.com/office/drawing/2014/main" id="{850BAFEB-B4A6-D89E-F228-1B912DC7EB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134587" y="5874225"/>
            <a:ext cx="999077" cy="999077"/>
          </a:xfrm>
          <a:prstGeom prst="rect">
            <a:avLst/>
          </a:prstGeom>
        </p:spPr>
      </p:pic>
      <p:pic>
        <p:nvPicPr>
          <p:cNvPr id="11" name="Picture 10">
            <a:extLst>
              <a:ext uri="{FF2B5EF4-FFF2-40B4-BE49-F238E27FC236}">
                <a16:creationId xmlns:a16="http://schemas.microsoft.com/office/drawing/2014/main" id="{A34E3BF9-5047-3202-9672-9C00523B1BC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057135" y="9122840"/>
            <a:ext cx="1170570" cy="1170570"/>
          </a:xfrm>
          <a:prstGeom prst="rect">
            <a:avLst/>
          </a:prstGeom>
        </p:spPr>
      </p:pic>
      <p:pic>
        <p:nvPicPr>
          <p:cNvPr id="12" name="Picture 11">
            <a:extLst>
              <a:ext uri="{FF2B5EF4-FFF2-40B4-BE49-F238E27FC236}">
                <a16:creationId xmlns:a16="http://schemas.microsoft.com/office/drawing/2014/main" id="{991733F6-083F-E9D0-3AE2-644E47512A5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038845" y="7403641"/>
            <a:ext cx="1188861" cy="1188861"/>
          </a:xfrm>
          <a:prstGeom prst="rect">
            <a:avLst/>
          </a:prstGeom>
        </p:spPr>
      </p:pic>
      <p:pic>
        <p:nvPicPr>
          <p:cNvPr id="13" name="Picture 12">
            <a:extLst>
              <a:ext uri="{FF2B5EF4-FFF2-40B4-BE49-F238E27FC236}">
                <a16:creationId xmlns:a16="http://schemas.microsoft.com/office/drawing/2014/main" id="{89F3503A-FBD2-596E-5ABB-9B2A88C641EA}"/>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134587" y="4356554"/>
            <a:ext cx="997381" cy="997381"/>
          </a:xfrm>
          <a:prstGeom prst="rect">
            <a:avLst/>
          </a:prstGeom>
        </p:spPr>
      </p:pic>
    </p:spTree>
    <p:extLst>
      <p:ext uri="{BB962C8B-B14F-4D97-AF65-F5344CB8AC3E}">
        <p14:creationId xmlns:p14="http://schemas.microsoft.com/office/powerpoint/2010/main" val="1327769051"/>
      </p:ext>
    </p:extLst>
  </p:cSld>
  <p:clrMapOvr>
    <a:masterClrMapping/>
  </p:clrMapOvr>
  <p:transition advClick="0">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D0FFA-4753-5419-87FC-86B4229AF6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79CFE9-22BC-3601-10B2-71552CDB3762}"/>
              </a:ext>
            </a:extLst>
          </p:cNvPr>
          <p:cNvSpPr>
            <a:spLocks noGrp="1"/>
          </p:cNvSpPr>
          <p:nvPr>
            <p:ph type="sldNum" sz="quarter" idx="4"/>
          </p:nvPr>
        </p:nvSpPr>
        <p:spPr/>
        <p:txBody>
          <a:bodyPr/>
          <a:lstStyle/>
          <a:p>
            <a:fld id="{345D60D9-5372-5F40-9443-0F9AE5BDC3C8}" type="slidenum">
              <a:rPr lang="en-US" smtClean="0"/>
              <a:pPr/>
              <a:t>19</a:t>
            </a:fld>
            <a:endParaRPr lang="en-US" dirty="0"/>
          </a:p>
        </p:txBody>
      </p:sp>
      <p:sp>
        <p:nvSpPr>
          <p:cNvPr id="3" name="Footer Placeholder 2">
            <a:extLst>
              <a:ext uri="{FF2B5EF4-FFF2-40B4-BE49-F238E27FC236}">
                <a16:creationId xmlns:a16="http://schemas.microsoft.com/office/drawing/2014/main" id="{5E55C5D8-CFB2-3870-A2BC-02021B586099}"/>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68C0E554-9658-21F0-2E34-2BFB4FCE5E51}"/>
              </a:ext>
            </a:extLst>
          </p:cNvPr>
          <p:cNvSpPr>
            <a:spLocks noGrp="1"/>
          </p:cNvSpPr>
          <p:nvPr>
            <p:ph type="title"/>
          </p:nvPr>
        </p:nvSpPr>
        <p:spPr>
          <a:xfrm>
            <a:off x="1087427" y="0"/>
            <a:ext cx="16928727" cy="1963776"/>
          </a:xfrm>
        </p:spPr>
        <p:txBody>
          <a:bodyPr/>
          <a:lstStyle/>
          <a:p>
            <a:r>
              <a:rPr lang="en-US" dirty="0"/>
              <a:t>OCI Language</a:t>
            </a:r>
          </a:p>
        </p:txBody>
      </p:sp>
      <p:sp>
        <p:nvSpPr>
          <p:cNvPr id="6" name="Content Placeholder 6">
            <a:extLst>
              <a:ext uri="{FF2B5EF4-FFF2-40B4-BE49-F238E27FC236}">
                <a16:creationId xmlns:a16="http://schemas.microsoft.com/office/drawing/2014/main" id="{A30069B5-12B9-5494-5A28-6C42D85B8640}"/>
              </a:ext>
            </a:extLst>
          </p:cNvPr>
          <p:cNvSpPr txBox="1">
            <a:spLocks/>
          </p:cNvSpPr>
          <p:nvPr/>
        </p:nvSpPr>
        <p:spPr>
          <a:xfrm>
            <a:off x="1522165" y="3257691"/>
            <a:ext cx="9450635"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Text AI to classify sentiment and extract important entities</a:t>
            </a:r>
          </a:p>
          <a:p>
            <a:endParaRPr lang="en-US" sz="4400" b="1" dirty="0">
              <a:solidFill>
                <a:schemeClr val="bg1"/>
              </a:solidFill>
            </a:endParaRPr>
          </a:p>
          <a:p>
            <a:endParaRPr lang="en-US" sz="4400" b="1" dirty="0">
              <a:solidFill>
                <a:schemeClr val="bg1"/>
              </a:solidFill>
            </a:endParaRPr>
          </a:p>
        </p:txBody>
      </p:sp>
      <p:sp>
        <p:nvSpPr>
          <p:cNvPr id="7" name="Content Placeholder 2">
            <a:extLst>
              <a:ext uri="{FF2B5EF4-FFF2-40B4-BE49-F238E27FC236}">
                <a16:creationId xmlns:a16="http://schemas.microsoft.com/office/drawing/2014/main" id="{DA817D02-DFCF-5774-B840-E2A455AEB4DB}"/>
              </a:ext>
            </a:extLst>
          </p:cNvPr>
          <p:cNvSpPr txBox="1">
            <a:spLocks/>
          </p:cNvSpPr>
          <p:nvPr/>
        </p:nvSpPr>
        <p:spPr>
          <a:xfrm>
            <a:off x="1747615" y="5070940"/>
            <a:ext cx="9898952" cy="7406066"/>
          </a:xfrm>
          <a:prstGeom prst="rect">
            <a:avLst/>
          </a:prstGeom>
          <a:noFill/>
        </p:spPr>
        <p:txBody>
          <a:bodyPr vert="horz" lIns="0" tIns="0" rIns="0" bIns="0" rtlCol="0" anchor="ctr">
            <a:noAutofit/>
          </a:bodyPr>
          <a:lstStyle>
            <a:lvl1pPr marL="365125" marR="0" indent="-365125" algn="l" defTabSz="914400" rtl="0" eaLnBrk="1" fontAlgn="auto" latinLnBrk="0" hangingPunct="1">
              <a:lnSpc>
                <a:spcPct val="95000"/>
              </a:lnSpc>
              <a:spcBef>
                <a:spcPts val="600"/>
              </a:spcBef>
              <a:spcAft>
                <a:spcPts val="0"/>
              </a:spcAft>
              <a:buClr>
                <a:srgbClr val="315357"/>
              </a:buClr>
              <a:buSzTx/>
              <a:buFont typeface="+mj-lt"/>
              <a:buAutoNum type="arabicPeriod"/>
              <a:tabLst/>
              <a:defRPr lang="en-US" sz="1800" b="0" i="0" kern="1200" dirty="0">
                <a:solidFill>
                  <a:schemeClr val="tx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
                <a:srgbClr val="315357"/>
              </a:buClr>
              <a:buSzPct val="100000"/>
              <a:buFont typeface="Arial" panose="020B0604020202020204" pitchFamily="34" charset="0"/>
              <a:buChar char="•"/>
              <a:tabLst/>
              <a:defRPr lang="en-US" sz="1800" b="0" i="0" kern="1200" dirty="0">
                <a:solidFill>
                  <a:schemeClr val="tx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600" kern="1200" dirty="0">
                <a:solidFill>
                  <a:schemeClr val="tx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400" kern="1200" dirty="0">
                <a:solidFill>
                  <a:schemeClr val="tx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
                <a:srgbClr val="315357"/>
              </a:buClr>
              <a:buSzTx/>
              <a:buFont typeface="System Font Regular"/>
              <a:buChar char="•"/>
              <a:tabLst/>
              <a:defRPr lang="en-US" sz="1200" kern="1200" dirty="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Analyze text at scale</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Translate to/from 20+ languages to easily reach new audiences and consumers</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Improve user experience by understanding sentiment from text</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Recognize sensitive information to protect privacy and ensure compliance</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p:txBody>
      </p:sp>
      <p:pic>
        <p:nvPicPr>
          <p:cNvPr id="8" name="Picture 4" descr="A picture containing text, monitor, electronics, indoor&#10;&#10;Description automatically generated">
            <a:extLst>
              <a:ext uri="{FF2B5EF4-FFF2-40B4-BE49-F238E27FC236}">
                <a16:creationId xmlns:a16="http://schemas.microsoft.com/office/drawing/2014/main" id="{B8E52B0F-5655-DBAF-6B17-3A968E998ED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1263115" y="2098561"/>
            <a:ext cx="15578750" cy="10287937"/>
          </a:xfrm>
          <a:prstGeom prst="rect">
            <a:avLst/>
          </a:prstGeom>
        </p:spPr>
      </p:pic>
      <p:pic>
        <p:nvPicPr>
          <p:cNvPr id="9" name="Picture 5" descr="Graphical user interface, text, application, email&#10;&#10;Description automatically generated">
            <a:extLst>
              <a:ext uri="{FF2B5EF4-FFF2-40B4-BE49-F238E27FC236}">
                <a16:creationId xmlns:a16="http://schemas.microsoft.com/office/drawing/2014/main" id="{A10084C4-6C4C-FBFD-3366-F65CE06C505F}"/>
              </a:ext>
            </a:extLst>
          </p:cNvPr>
          <p:cNvPicPr>
            <a:picLocks noChangeAspect="1"/>
          </p:cNvPicPr>
          <p:nvPr/>
        </p:nvPicPr>
        <p:blipFill>
          <a:blip r:embed="rId4"/>
          <a:stretch>
            <a:fillRect/>
          </a:stretch>
        </p:blipFill>
        <p:spPr>
          <a:xfrm>
            <a:off x="13387080" y="3386555"/>
            <a:ext cx="11378137" cy="7258876"/>
          </a:xfrm>
          <a:prstGeom prst="rect">
            <a:avLst/>
          </a:prstGeom>
        </p:spPr>
      </p:pic>
      <p:pic>
        <p:nvPicPr>
          <p:cNvPr id="11" name="Picture 5" descr="Graphical user interface, text, application, email&#10;&#10;Description automatically generated">
            <a:extLst>
              <a:ext uri="{FF2B5EF4-FFF2-40B4-BE49-F238E27FC236}">
                <a16:creationId xmlns:a16="http://schemas.microsoft.com/office/drawing/2014/main" id="{22DB61FC-D57E-7605-5C93-F99D170C285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3770533" y="4114382"/>
            <a:ext cx="10875405" cy="6200775"/>
          </a:xfrm>
          <a:prstGeom prst="rect">
            <a:avLst/>
          </a:prstGeom>
        </p:spPr>
      </p:pic>
    </p:spTree>
    <p:extLst>
      <p:ext uri="{BB962C8B-B14F-4D97-AF65-F5344CB8AC3E}">
        <p14:creationId xmlns:p14="http://schemas.microsoft.com/office/powerpoint/2010/main" val="4010058627"/>
      </p:ext>
    </p:extLst>
  </p:cSld>
  <p:clrMapOvr>
    <a:masterClrMapping/>
  </p:clrMapOvr>
  <p:transition advClick="0">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2CE0B-C53E-A10C-B7D2-C8C54DCFD40F}"/>
              </a:ext>
            </a:extLst>
          </p:cNvPr>
          <p:cNvSpPr txBox="1">
            <a:spLocks/>
          </p:cNvSpPr>
          <p:nvPr/>
        </p:nvSpPr>
        <p:spPr>
          <a:xfrm>
            <a:off x="1371873" y="1456125"/>
            <a:ext cx="22202496" cy="1880607"/>
          </a:xfrm>
          <a:prstGeom prst="rect">
            <a:avLst/>
          </a:prstGeom>
        </p:spPr>
        <p:txBody>
          <a:bodyPr/>
          <a:lstStyle>
            <a:lvl1pPr algn="l" defTabSz="1828709" rtl="0" eaLnBrk="1" latinLnBrk="0" hangingPunct="1">
              <a:lnSpc>
                <a:spcPct val="100000"/>
              </a:lnSpc>
              <a:spcBef>
                <a:spcPct val="0"/>
              </a:spcBef>
              <a:buNone/>
              <a:defRPr sz="6600" b="0" i="0" kern="1200">
                <a:solidFill>
                  <a:schemeClr val="bg1"/>
                </a:solidFill>
                <a:latin typeface="Oracle Sans Light" panose="020B0403020204020204" pitchFamily="34" charset="0"/>
                <a:ea typeface="+mj-ea"/>
                <a:cs typeface="Oracle Sans Light" panose="020B0403020204020204" pitchFamily="34" charset="0"/>
              </a:defRPr>
            </a:lvl1pPr>
          </a:lstStyle>
          <a:p>
            <a:r>
              <a:rPr lang="en-US" dirty="0"/>
              <a:t>Safe harbor statement</a:t>
            </a:r>
          </a:p>
        </p:txBody>
      </p:sp>
      <p:sp>
        <p:nvSpPr>
          <p:cNvPr id="3" name="Content Placeholder 3">
            <a:extLst>
              <a:ext uri="{FF2B5EF4-FFF2-40B4-BE49-F238E27FC236}">
                <a16:creationId xmlns:a16="http://schemas.microsoft.com/office/drawing/2014/main" id="{CFC15E15-E8B1-0422-467F-E1DDAE1CD8E8}"/>
              </a:ext>
            </a:extLst>
          </p:cNvPr>
          <p:cNvSpPr txBox="1">
            <a:spLocks/>
          </p:cNvSpPr>
          <p:nvPr/>
        </p:nvSpPr>
        <p:spPr>
          <a:xfrm>
            <a:off x="1371873" y="3336732"/>
            <a:ext cx="21378274" cy="8396288"/>
          </a:xfr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4200" b="0" i="0" kern="1200">
                <a:solidFill>
                  <a:schemeClr val="tx2"/>
                </a:solidFill>
                <a:latin typeface="Oracle Sans Light" panose="020B0403020204020204" pitchFamily="34" charset="0"/>
                <a:ea typeface="+mn-ea"/>
                <a:cs typeface="Oracle Sans Light" panose="020B0403020204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3000" b="0" i="0" kern="1200">
                <a:solidFill>
                  <a:schemeClr val="tx1"/>
                </a:solidFill>
                <a:latin typeface="Oracle Sans Light" panose="020B0403020204020204" pitchFamily="34" charset="0"/>
                <a:ea typeface="+mn-ea"/>
                <a:cs typeface="Oracle Sans Light" panose="020B0403020204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2700" b="0" i="0" kern="1200">
                <a:solidFill>
                  <a:schemeClr val="tx1"/>
                </a:solidFill>
                <a:latin typeface="Oracle Sans Light" panose="020B0403020204020204" pitchFamily="34" charset="0"/>
                <a:ea typeface="+mn-ea"/>
                <a:cs typeface="Oracle Sans Light" panose="020B0403020204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 </a:t>
            </a:r>
          </a:p>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http://www.oracle.com/investor. All information in this presentation is current as of January 2024 and Oracle undertakes no duty to update any statement in light of new information or future events.</a:t>
            </a:r>
          </a:p>
          <a:p>
            <a:pPr marL="0" indent="0">
              <a:buFont typeface="Arial" panose="020B0604020202020204" pitchFamily="34" charset="0"/>
              <a:buNone/>
            </a:pPr>
            <a:endParaRPr lang="en-US" sz="6600" dirty="0">
              <a:solidFill>
                <a:srgbClr val="FFFFFF"/>
              </a:solidFill>
              <a:latin typeface="+mn-lt"/>
              <a:cs typeface="Oracle Sans" panose="020B0503020204020204" pitchFamily="34" charset="0"/>
            </a:endParaRPr>
          </a:p>
        </p:txBody>
      </p:sp>
      <p:sp>
        <p:nvSpPr>
          <p:cNvPr id="4" name="Footer Placeholder 3">
            <a:extLst>
              <a:ext uri="{FF2B5EF4-FFF2-40B4-BE49-F238E27FC236}">
                <a16:creationId xmlns:a16="http://schemas.microsoft.com/office/drawing/2014/main" id="{DFD526B5-6E00-3BC9-AD5B-8820ACB73A92}"/>
              </a:ext>
            </a:extLst>
          </p:cNvPr>
          <p:cNvSpPr>
            <a:spLocks noGrp="1"/>
          </p:cNvSpPr>
          <p:nvPr>
            <p:ph type="ftr" sz="quarter" idx="11"/>
          </p:nvPr>
        </p:nvSpPr>
        <p:spPr/>
        <p:txBody>
          <a:bodyPr/>
          <a:lstStyle/>
          <a:p>
            <a:r>
              <a:rPr lang="en-US" dirty="0">
                <a:solidFill>
                  <a:srgbClr val="8B8580"/>
                </a:solidFill>
                <a:latin typeface="Oracle Sans Tab"/>
              </a:rPr>
              <a:t>Copyright © 2024, Oracle and/or its affiliates</a:t>
            </a:r>
          </a:p>
        </p:txBody>
      </p:sp>
    </p:spTree>
    <p:extLst>
      <p:ext uri="{BB962C8B-B14F-4D97-AF65-F5344CB8AC3E}">
        <p14:creationId xmlns:p14="http://schemas.microsoft.com/office/powerpoint/2010/main" val="211828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35E54-1C95-93FB-96B7-28FF88EC7625}"/>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426D7E1C-76A8-D0C9-9341-06F40F13A7A4}"/>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brightnessContrast bright="3000" contrast="36000"/>
                    </a14:imgEffect>
                  </a14:imgLayer>
                </a14:imgProps>
              </a:ext>
            </a:extLst>
          </a:blip>
          <a:stretch>
            <a:fillRect/>
          </a:stretch>
        </p:blipFill>
        <p:spPr>
          <a:xfrm>
            <a:off x="14099801" y="2263571"/>
            <a:ext cx="7772400" cy="3886200"/>
          </a:xfrm>
          <a:prstGeom prst="rect">
            <a:avLst/>
          </a:prstGeom>
        </p:spPr>
      </p:pic>
      <p:sp>
        <p:nvSpPr>
          <p:cNvPr id="2" name="Slide Number Placeholder 1">
            <a:extLst>
              <a:ext uri="{FF2B5EF4-FFF2-40B4-BE49-F238E27FC236}">
                <a16:creationId xmlns:a16="http://schemas.microsoft.com/office/drawing/2014/main" id="{E4906BFC-170E-EF9D-A3C6-D4C0A3B6E047}"/>
              </a:ext>
            </a:extLst>
          </p:cNvPr>
          <p:cNvSpPr>
            <a:spLocks noGrp="1"/>
          </p:cNvSpPr>
          <p:nvPr>
            <p:ph type="sldNum" sz="quarter" idx="4"/>
          </p:nvPr>
        </p:nvSpPr>
        <p:spPr/>
        <p:txBody>
          <a:bodyPr/>
          <a:lstStyle/>
          <a:p>
            <a:fld id="{345D60D9-5372-5F40-9443-0F9AE5BDC3C8}" type="slidenum">
              <a:rPr lang="en-US" smtClean="0"/>
              <a:pPr/>
              <a:t>20</a:t>
            </a:fld>
            <a:endParaRPr lang="en-US" dirty="0"/>
          </a:p>
        </p:txBody>
      </p:sp>
      <p:sp>
        <p:nvSpPr>
          <p:cNvPr id="3" name="Footer Placeholder 2">
            <a:extLst>
              <a:ext uri="{FF2B5EF4-FFF2-40B4-BE49-F238E27FC236}">
                <a16:creationId xmlns:a16="http://schemas.microsoft.com/office/drawing/2014/main" id="{6B495119-ACB4-50A7-7D03-0268B7CB0B50}"/>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D4D429A7-3FC0-595C-0630-2AE69A497E42}"/>
              </a:ext>
            </a:extLst>
          </p:cNvPr>
          <p:cNvSpPr>
            <a:spLocks noGrp="1"/>
          </p:cNvSpPr>
          <p:nvPr>
            <p:ph type="title"/>
          </p:nvPr>
        </p:nvSpPr>
        <p:spPr>
          <a:xfrm>
            <a:off x="1087427" y="0"/>
            <a:ext cx="16928727" cy="1963776"/>
          </a:xfrm>
        </p:spPr>
        <p:txBody>
          <a:bodyPr/>
          <a:lstStyle/>
          <a:p>
            <a:r>
              <a:rPr lang="en-US" dirty="0"/>
              <a:t>OCI Speech</a:t>
            </a:r>
          </a:p>
        </p:txBody>
      </p:sp>
      <p:sp>
        <p:nvSpPr>
          <p:cNvPr id="6" name="Content Placeholder 6">
            <a:extLst>
              <a:ext uri="{FF2B5EF4-FFF2-40B4-BE49-F238E27FC236}">
                <a16:creationId xmlns:a16="http://schemas.microsoft.com/office/drawing/2014/main" id="{18D09DCB-241B-3312-E8CC-43822902C2BF}"/>
              </a:ext>
            </a:extLst>
          </p:cNvPr>
          <p:cNvSpPr txBox="1">
            <a:spLocks/>
          </p:cNvSpPr>
          <p:nvPr/>
        </p:nvSpPr>
        <p:spPr>
          <a:xfrm>
            <a:off x="1522165" y="3257691"/>
            <a:ext cx="9450635"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Transcribe spoken audio with multilanguage support</a:t>
            </a: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p:txBody>
      </p:sp>
      <p:sp>
        <p:nvSpPr>
          <p:cNvPr id="7" name="Content Placeholder 2">
            <a:extLst>
              <a:ext uri="{FF2B5EF4-FFF2-40B4-BE49-F238E27FC236}">
                <a16:creationId xmlns:a16="http://schemas.microsoft.com/office/drawing/2014/main" id="{3DD2CA2B-DEA2-54FA-C01B-B1936E54633D}"/>
              </a:ext>
            </a:extLst>
          </p:cNvPr>
          <p:cNvSpPr txBox="1">
            <a:spLocks/>
          </p:cNvSpPr>
          <p:nvPr/>
        </p:nvSpPr>
        <p:spPr>
          <a:xfrm>
            <a:off x="1747615" y="5070940"/>
            <a:ext cx="9898952" cy="7406066"/>
          </a:xfrm>
          <a:prstGeom prst="rect">
            <a:avLst/>
          </a:prstGeom>
          <a:noFill/>
        </p:spPr>
        <p:txBody>
          <a:bodyPr vert="horz" lIns="0" tIns="0" rIns="0" bIns="0" rtlCol="0" anchor="ctr">
            <a:noAutofit/>
          </a:bodyPr>
          <a:lstStyle>
            <a:lvl1pPr marL="365125" marR="0" indent="-365125" algn="l" defTabSz="914400" rtl="0" eaLnBrk="1" fontAlgn="auto" latinLnBrk="0" hangingPunct="1">
              <a:lnSpc>
                <a:spcPct val="95000"/>
              </a:lnSpc>
              <a:spcBef>
                <a:spcPts val="600"/>
              </a:spcBef>
              <a:spcAft>
                <a:spcPts val="0"/>
              </a:spcAft>
              <a:buClr>
                <a:srgbClr val="315357"/>
              </a:buClr>
              <a:buSzTx/>
              <a:buFont typeface="+mj-lt"/>
              <a:buAutoNum type="arabicPeriod"/>
              <a:tabLst/>
              <a:defRPr lang="en-US" sz="1800" b="0" i="0" kern="1200" dirty="0">
                <a:solidFill>
                  <a:schemeClr val="tx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
                <a:srgbClr val="315357"/>
              </a:buClr>
              <a:buSzPct val="100000"/>
              <a:buFont typeface="Arial" panose="020B0604020202020204" pitchFamily="34" charset="0"/>
              <a:buChar char="•"/>
              <a:tabLst/>
              <a:defRPr lang="en-US" sz="1800" b="0" i="0" kern="1200" dirty="0">
                <a:solidFill>
                  <a:schemeClr val="tx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600" kern="1200" dirty="0">
                <a:solidFill>
                  <a:schemeClr val="tx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400" kern="1200" dirty="0">
                <a:solidFill>
                  <a:schemeClr val="tx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
                <a:srgbClr val="315357"/>
              </a:buClr>
              <a:buSzTx/>
              <a:buFont typeface="System Font Regular"/>
              <a:buChar char="•"/>
              <a:tabLst/>
              <a:defRPr lang="en-US" sz="1200" kern="1200" dirty="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Create searchable, indexed data by transcribing audio files</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Filter profanities and leverage confidence scores</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Combine with Language or other AI services to analyze sentiment, translate to other languages, and extract key information </a:t>
            </a: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p:txBody>
      </p:sp>
      <p:cxnSp>
        <p:nvCxnSpPr>
          <p:cNvPr id="10" name="Straight Arrow Connector 9">
            <a:extLst>
              <a:ext uri="{FF2B5EF4-FFF2-40B4-BE49-F238E27FC236}">
                <a16:creationId xmlns:a16="http://schemas.microsoft.com/office/drawing/2014/main" id="{F7C4EEA3-EB6D-2A89-35E0-FF868AAF739C}"/>
              </a:ext>
            </a:extLst>
          </p:cNvPr>
          <p:cNvCxnSpPr>
            <a:cxnSpLocks/>
          </p:cNvCxnSpPr>
          <p:nvPr/>
        </p:nvCxnSpPr>
        <p:spPr>
          <a:xfrm>
            <a:off x="18036985" y="5365346"/>
            <a:ext cx="0" cy="1035454"/>
          </a:xfrm>
          <a:prstGeom prst="straightConnector1">
            <a:avLst/>
          </a:prstGeom>
          <a:ln w="76200" cap="rnd">
            <a:solidFill>
              <a:schemeClr val="bg2">
                <a:lumMod val="90000"/>
              </a:schemeClr>
            </a:solidFill>
            <a:prstDash val="sysDot"/>
            <a:tailEnd type="triangle" w="lg" len="sm"/>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015670D-0503-A839-1E91-B19A94E567D4}"/>
              </a:ext>
            </a:extLst>
          </p:cNvPr>
          <p:cNvSpPr/>
          <p:nvPr/>
        </p:nvSpPr>
        <p:spPr>
          <a:xfrm>
            <a:off x="13843415" y="9433209"/>
            <a:ext cx="8567002" cy="1723549"/>
          </a:xfrm>
          <a:prstGeom prst="rect">
            <a:avLst/>
          </a:prstGeom>
          <a:solidFill>
            <a:schemeClr val="tx1">
              <a:lumMod val="10000"/>
              <a:lumOff val="90000"/>
            </a:schemeClr>
          </a:solidFill>
          <a:effectLst>
            <a:outerShdw blurRad="50800" dist="38100" dir="2700000" algn="tl" rotWithShape="0">
              <a:prstClr val="black">
                <a:alpha val="40000"/>
              </a:prstClr>
            </a:outerShdw>
          </a:effectLst>
        </p:spPr>
        <p:txBody>
          <a:bodyPr wrap="square">
            <a:spAutoFit/>
          </a:bodyPr>
          <a:lstStyle/>
          <a:p>
            <a:pPr algn="ctr" defTabSz="1828709">
              <a:defRPr/>
            </a:pPr>
            <a:r>
              <a:rPr lang="en-US" sz="2200" b="1" cap="all" spc="100" dirty="0">
                <a:solidFill>
                  <a:srgbClr val="312D2A"/>
                </a:solidFill>
                <a:latin typeface="Oracle Sans Extra Bold" panose="020B0503020204020204" pitchFamily="34" charset="0"/>
                <a:cs typeface="Oracle Sans Extra Bold" panose="020B0503020204020204" pitchFamily="34" charset="0"/>
              </a:rPr>
              <a:t>Text Transcript</a:t>
            </a:r>
            <a:br>
              <a:rPr lang="en-US" sz="3200" dirty="0">
                <a:solidFill>
                  <a:srgbClr val="1C1D20"/>
                </a:solidFill>
                <a:latin typeface="Calibri" panose="020F0502020204030204"/>
                <a:cs typeface="Arial"/>
              </a:rPr>
            </a:br>
            <a:r>
              <a:rPr lang="en-US" sz="2800" i="1" dirty="0">
                <a:solidFill>
                  <a:srgbClr val="000000"/>
                </a:solidFill>
                <a:latin typeface="Calibri" panose="020F0502020204030204"/>
                <a:cs typeface="Arial"/>
              </a:rPr>
              <a:t>“Good afternoon, everyone, and welcome to Oracle's fourth-quarter and fiscal-year 2021 earnings conference call. A copy of…”</a:t>
            </a:r>
            <a:endParaRPr lang="en-US" sz="3200" i="1" dirty="0">
              <a:solidFill>
                <a:srgbClr val="000000"/>
              </a:solidFill>
              <a:latin typeface="Calibri" panose="020F0502020204030204"/>
              <a:cs typeface="Arial"/>
            </a:endParaRPr>
          </a:p>
        </p:txBody>
      </p:sp>
      <p:grpSp>
        <p:nvGrpSpPr>
          <p:cNvPr id="14" name="Group 13">
            <a:extLst>
              <a:ext uri="{FF2B5EF4-FFF2-40B4-BE49-F238E27FC236}">
                <a16:creationId xmlns:a16="http://schemas.microsoft.com/office/drawing/2014/main" id="{F4FE5DF1-8F61-0883-1BCA-8CABB47F4F85}"/>
              </a:ext>
            </a:extLst>
          </p:cNvPr>
          <p:cNvGrpSpPr/>
          <p:nvPr/>
        </p:nvGrpSpPr>
        <p:grpSpPr>
          <a:xfrm>
            <a:off x="22410417" y="3577649"/>
            <a:ext cx="1258044" cy="1258044"/>
            <a:chOff x="9039828" y="1193621"/>
            <a:chExt cx="629063" cy="629063"/>
          </a:xfrm>
          <a:effectLst>
            <a:outerShdw blurRad="187622" sx="102000" sy="102000" algn="ctr" rotWithShape="0">
              <a:prstClr val="black">
                <a:alpha val="40000"/>
              </a:prstClr>
            </a:outerShdw>
          </a:effectLst>
        </p:grpSpPr>
        <p:sp>
          <p:nvSpPr>
            <p:cNvPr id="15" name="Oval 14">
              <a:extLst>
                <a:ext uri="{FF2B5EF4-FFF2-40B4-BE49-F238E27FC236}">
                  <a16:creationId xmlns:a16="http://schemas.microsoft.com/office/drawing/2014/main" id="{BB3D2794-51E8-140A-1ABC-989C323D40BB}"/>
                </a:ext>
              </a:extLst>
            </p:cNvPr>
            <p:cNvSpPr/>
            <p:nvPr/>
          </p:nvSpPr>
          <p:spPr>
            <a:xfrm>
              <a:off x="9039828" y="1193621"/>
              <a:ext cx="629063" cy="6290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rgbClr val="FFFFFF"/>
                </a:solidFill>
                <a:latin typeface="Calibri" panose="020F0502020204030204"/>
              </a:endParaRPr>
            </a:p>
          </p:txBody>
        </p:sp>
        <p:pic>
          <p:nvPicPr>
            <p:cNvPr id="16" name="Picture 2" descr="Call Center Icons - Download Free Vector Icons | Noun Project">
              <a:extLst>
                <a:ext uri="{FF2B5EF4-FFF2-40B4-BE49-F238E27FC236}">
                  <a16:creationId xmlns:a16="http://schemas.microsoft.com/office/drawing/2014/main" id="{C94480C8-CD83-B026-6881-DE30819CCBA7}"/>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120850" y="1274643"/>
              <a:ext cx="467018" cy="467018"/>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0AAC65E5-55DB-906C-59AC-6F1F38620C61}"/>
              </a:ext>
            </a:extLst>
          </p:cNvPr>
          <p:cNvSpPr txBox="1"/>
          <p:nvPr/>
        </p:nvSpPr>
        <p:spPr>
          <a:xfrm>
            <a:off x="16132475" y="2768371"/>
            <a:ext cx="3688254" cy="523220"/>
          </a:xfrm>
          <a:prstGeom prst="rect">
            <a:avLst/>
          </a:prstGeom>
          <a:noFill/>
        </p:spPr>
        <p:txBody>
          <a:bodyPr wrap="none" rtlCol="0">
            <a:spAutoFit/>
          </a:bodyPr>
          <a:lstStyle/>
          <a:p>
            <a:pPr algn="ctr"/>
            <a:r>
              <a:rPr lang="en-US" sz="2800" b="1" spc="100" dirty="0">
                <a:solidFill>
                  <a:schemeClr val="bg1"/>
                </a:solidFill>
                <a:latin typeface="Oracle Sans Extra Bold" panose="020B0503020204020204" pitchFamily="34" charset="0"/>
                <a:cs typeface="Oracle Sans Extra Bold" panose="020B0503020204020204" pitchFamily="34" charset="0"/>
              </a:rPr>
              <a:t>Input Audio Signal</a:t>
            </a:r>
          </a:p>
        </p:txBody>
      </p:sp>
      <p:sp>
        <p:nvSpPr>
          <p:cNvPr id="18" name="TextBox 17">
            <a:extLst>
              <a:ext uri="{FF2B5EF4-FFF2-40B4-BE49-F238E27FC236}">
                <a16:creationId xmlns:a16="http://schemas.microsoft.com/office/drawing/2014/main" id="{EC461793-6126-A8A0-CC93-CCDD6797C116}"/>
              </a:ext>
            </a:extLst>
          </p:cNvPr>
          <p:cNvSpPr txBox="1"/>
          <p:nvPr/>
        </p:nvSpPr>
        <p:spPr>
          <a:xfrm>
            <a:off x="16876922" y="8617917"/>
            <a:ext cx="2449453" cy="523220"/>
          </a:xfrm>
          <a:prstGeom prst="rect">
            <a:avLst/>
          </a:prstGeom>
          <a:noFill/>
        </p:spPr>
        <p:txBody>
          <a:bodyPr wrap="none" rtlCol="0">
            <a:spAutoFit/>
          </a:bodyPr>
          <a:lstStyle/>
          <a:p>
            <a:pPr algn="ctr"/>
            <a:r>
              <a:rPr lang="en-US" sz="2800" b="1" spc="100" dirty="0">
                <a:solidFill>
                  <a:srgbClr val="FFFFFF"/>
                </a:solidFill>
                <a:latin typeface="Oracle Sans Extra Bold" panose="020B0503020204020204" pitchFamily="34" charset="0"/>
                <a:cs typeface="Oracle Sans Extra Bold" panose="020B0503020204020204" pitchFamily="34" charset="0"/>
              </a:rPr>
              <a:t>Output Text</a:t>
            </a:r>
          </a:p>
        </p:txBody>
      </p:sp>
      <p:sp>
        <p:nvSpPr>
          <p:cNvPr id="19" name="Rounded Rectangle 43">
            <a:extLst>
              <a:ext uri="{FF2B5EF4-FFF2-40B4-BE49-F238E27FC236}">
                <a16:creationId xmlns:a16="http://schemas.microsoft.com/office/drawing/2014/main" id="{8A1F19E6-E375-9AA6-7783-8DE12152C909}"/>
              </a:ext>
            </a:extLst>
          </p:cNvPr>
          <p:cNvSpPr/>
          <p:nvPr/>
        </p:nvSpPr>
        <p:spPr>
          <a:xfrm>
            <a:off x="16334926" y="6378315"/>
            <a:ext cx="3583981" cy="1033991"/>
          </a:xfrm>
          <a:prstGeom prst="roundRect">
            <a:avLst>
              <a:gd name="adj" fmla="val 14441"/>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182868" rtlCol="0" anchor="ctr"/>
          <a:lstStyle/>
          <a:p>
            <a:pPr algn="ctr" defTabSz="1828709">
              <a:defRPr/>
            </a:pPr>
            <a:r>
              <a:rPr lang="en-US" b="1" dirty="0">
                <a:solidFill>
                  <a:schemeClr val="accent4"/>
                </a:solidFill>
                <a:latin typeface="Oracle Sans Light" panose="020B0403020204020204" pitchFamily="34" charset="0"/>
                <a:cs typeface="Oracle Sans Light" panose="020B0403020204020204" pitchFamily="34" charset="0"/>
              </a:rPr>
              <a:t>OCI Speech</a:t>
            </a:r>
          </a:p>
        </p:txBody>
      </p:sp>
      <p:cxnSp>
        <p:nvCxnSpPr>
          <p:cNvPr id="22" name="Straight Arrow Connector 21">
            <a:extLst>
              <a:ext uri="{FF2B5EF4-FFF2-40B4-BE49-F238E27FC236}">
                <a16:creationId xmlns:a16="http://schemas.microsoft.com/office/drawing/2014/main" id="{E4926490-DB76-297E-0245-B61019B74185}"/>
              </a:ext>
            </a:extLst>
          </p:cNvPr>
          <p:cNvCxnSpPr>
            <a:cxnSpLocks/>
          </p:cNvCxnSpPr>
          <p:nvPr/>
        </p:nvCxnSpPr>
        <p:spPr>
          <a:xfrm>
            <a:off x="18052670" y="7384646"/>
            <a:ext cx="0" cy="1035454"/>
          </a:xfrm>
          <a:prstGeom prst="straightConnector1">
            <a:avLst/>
          </a:prstGeom>
          <a:ln w="76200" cap="rnd">
            <a:solidFill>
              <a:schemeClr val="bg2">
                <a:lumMod val="90000"/>
              </a:schemeClr>
            </a:solidFill>
            <a:prstDash val="sysDot"/>
            <a:tailEnd type="triangle"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209978"/>
      </p:ext>
    </p:extLst>
  </p:cSld>
  <p:clrMapOvr>
    <a:masterClrMapping/>
  </p:clrMapOvr>
  <p:transition advClick="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5DEA4-13F0-E8D1-FA87-5709D2F0686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60EABA-1408-C8C1-FB94-0D9173F45688}"/>
              </a:ext>
            </a:extLst>
          </p:cNvPr>
          <p:cNvSpPr>
            <a:spLocks noGrp="1"/>
          </p:cNvSpPr>
          <p:nvPr>
            <p:ph type="sldNum" sz="quarter" idx="4"/>
          </p:nvPr>
        </p:nvSpPr>
        <p:spPr/>
        <p:txBody>
          <a:bodyPr/>
          <a:lstStyle/>
          <a:p>
            <a:fld id="{345D60D9-5372-5F40-9443-0F9AE5BDC3C8}" type="slidenum">
              <a:rPr lang="en-US" smtClean="0"/>
              <a:pPr/>
              <a:t>21</a:t>
            </a:fld>
            <a:endParaRPr lang="en-US" dirty="0"/>
          </a:p>
        </p:txBody>
      </p:sp>
      <p:sp>
        <p:nvSpPr>
          <p:cNvPr id="3" name="Footer Placeholder 2">
            <a:extLst>
              <a:ext uri="{FF2B5EF4-FFF2-40B4-BE49-F238E27FC236}">
                <a16:creationId xmlns:a16="http://schemas.microsoft.com/office/drawing/2014/main" id="{2C2D4164-023D-0110-5AA4-90B4D50FE9CE}"/>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1405D0E9-9743-5D6E-0667-DC631788ABF0}"/>
              </a:ext>
            </a:extLst>
          </p:cNvPr>
          <p:cNvSpPr>
            <a:spLocks noGrp="1"/>
          </p:cNvSpPr>
          <p:nvPr>
            <p:ph type="title"/>
          </p:nvPr>
        </p:nvSpPr>
        <p:spPr>
          <a:xfrm>
            <a:off x="1087427" y="0"/>
            <a:ext cx="16928727" cy="1963776"/>
          </a:xfrm>
        </p:spPr>
        <p:txBody>
          <a:bodyPr/>
          <a:lstStyle/>
          <a:p>
            <a:r>
              <a:rPr lang="en-US" dirty="0"/>
              <a:t>OCI Vision</a:t>
            </a:r>
          </a:p>
        </p:txBody>
      </p:sp>
      <p:sp>
        <p:nvSpPr>
          <p:cNvPr id="6" name="Content Placeholder 6">
            <a:extLst>
              <a:ext uri="{FF2B5EF4-FFF2-40B4-BE49-F238E27FC236}">
                <a16:creationId xmlns:a16="http://schemas.microsoft.com/office/drawing/2014/main" id="{FCB0634F-8750-53D2-13A3-93F9774EB467}"/>
              </a:ext>
            </a:extLst>
          </p:cNvPr>
          <p:cNvSpPr txBox="1">
            <a:spLocks/>
          </p:cNvSpPr>
          <p:nvPr/>
        </p:nvSpPr>
        <p:spPr>
          <a:xfrm>
            <a:off x="1522165" y="3257691"/>
            <a:ext cx="6326435"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Understand images and detect objects</a:t>
            </a: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p:txBody>
      </p:sp>
      <p:sp>
        <p:nvSpPr>
          <p:cNvPr id="7" name="Content Placeholder 2">
            <a:extLst>
              <a:ext uri="{FF2B5EF4-FFF2-40B4-BE49-F238E27FC236}">
                <a16:creationId xmlns:a16="http://schemas.microsoft.com/office/drawing/2014/main" id="{B9E48237-08C7-9DCA-86AE-8B239758F732}"/>
              </a:ext>
            </a:extLst>
          </p:cNvPr>
          <p:cNvSpPr txBox="1">
            <a:spLocks/>
          </p:cNvSpPr>
          <p:nvPr/>
        </p:nvSpPr>
        <p:spPr>
          <a:xfrm>
            <a:off x="1747615" y="5070940"/>
            <a:ext cx="9898952" cy="7406066"/>
          </a:xfrm>
          <a:prstGeom prst="rect">
            <a:avLst/>
          </a:prstGeom>
          <a:noFill/>
        </p:spPr>
        <p:txBody>
          <a:bodyPr vert="horz" lIns="0" tIns="0" rIns="0" bIns="0" rtlCol="0" anchor="ctr">
            <a:noAutofit/>
          </a:bodyPr>
          <a:lstStyle>
            <a:lvl1pPr marL="365125" marR="0" indent="-365125" algn="l" defTabSz="914400" rtl="0" eaLnBrk="1" fontAlgn="auto" latinLnBrk="0" hangingPunct="1">
              <a:lnSpc>
                <a:spcPct val="95000"/>
              </a:lnSpc>
              <a:spcBef>
                <a:spcPts val="600"/>
              </a:spcBef>
              <a:spcAft>
                <a:spcPts val="0"/>
              </a:spcAft>
              <a:buClr>
                <a:srgbClr val="315357"/>
              </a:buClr>
              <a:buSzTx/>
              <a:buFont typeface="+mj-lt"/>
              <a:buAutoNum type="arabicPeriod"/>
              <a:tabLst/>
              <a:defRPr lang="en-US" sz="1800" b="0" i="0" kern="1200" dirty="0">
                <a:solidFill>
                  <a:schemeClr val="tx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
                <a:srgbClr val="315357"/>
              </a:buClr>
              <a:buSzPct val="100000"/>
              <a:buFont typeface="Arial" panose="020B0604020202020204" pitchFamily="34" charset="0"/>
              <a:buChar char="•"/>
              <a:tabLst/>
              <a:defRPr lang="en-US" sz="1800" b="0" i="0" kern="1200" dirty="0">
                <a:solidFill>
                  <a:schemeClr val="tx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600" kern="1200" dirty="0">
                <a:solidFill>
                  <a:schemeClr val="tx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400" kern="1200" dirty="0">
                <a:solidFill>
                  <a:schemeClr val="tx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
                <a:srgbClr val="315357"/>
              </a:buClr>
              <a:buSzTx/>
              <a:buFont typeface="System Font Regular"/>
              <a:buChar char="•"/>
              <a:tabLst/>
              <a:defRPr lang="en-US" sz="1200" kern="1200" dirty="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Automate workflows and actions based on image analysis </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Gain insights from visual data by automatically extracting text and objects</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Enrich image-based files with metadata, including objects and colors for better indexing and retrieval in a digital asset management system</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p:txBody>
      </p:sp>
      <p:grpSp>
        <p:nvGrpSpPr>
          <p:cNvPr id="5" name="Group 4">
            <a:extLst>
              <a:ext uri="{FF2B5EF4-FFF2-40B4-BE49-F238E27FC236}">
                <a16:creationId xmlns:a16="http://schemas.microsoft.com/office/drawing/2014/main" id="{4B2FB322-57DA-EF40-BAAA-01DB59F217FD}"/>
              </a:ext>
            </a:extLst>
          </p:cNvPr>
          <p:cNvGrpSpPr/>
          <p:nvPr/>
        </p:nvGrpSpPr>
        <p:grpSpPr>
          <a:xfrm>
            <a:off x="14832409" y="467288"/>
            <a:ext cx="8229600" cy="6481994"/>
            <a:chOff x="14832409" y="467288"/>
            <a:chExt cx="8229600" cy="6481994"/>
          </a:xfrm>
          <a:effectLst>
            <a:outerShdw blurRad="50800" dist="38100" dir="2700000" algn="tl" rotWithShape="0">
              <a:prstClr val="black">
                <a:alpha val="40000"/>
              </a:prstClr>
            </a:outerShdw>
          </a:effectLst>
        </p:grpSpPr>
        <p:pic>
          <p:nvPicPr>
            <p:cNvPr id="8" name="Picture 7">
              <a:extLst>
                <a:ext uri="{FF2B5EF4-FFF2-40B4-BE49-F238E27FC236}">
                  <a16:creationId xmlns:a16="http://schemas.microsoft.com/office/drawing/2014/main" id="{935D697D-57A1-9E32-B87A-8D1F693085B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4832409" y="467288"/>
              <a:ext cx="8229600" cy="6481994"/>
            </a:xfrm>
            <a:prstGeom prst="rect">
              <a:avLst/>
            </a:prstGeom>
          </p:spPr>
        </p:pic>
        <p:sp>
          <p:nvSpPr>
            <p:cNvPr id="9" name="Rectangle 8">
              <a:extLst>
                <a:ext uri="{FF2B5EF4-FFF2-40B4-BE49-F238E27FC236}">
                  <a16:creationId xmlns:a16="http://schemas.microsoft.com/office/drawing/2014/main" id="{CFC2C463-A687-4378-0A9F-F5C67B3F6536}"/>
                </a:ext>
              </a:extLst>
            </p:cNvPr>
            <p:cNvSpPr/>
            <p:nvPr/>
          </p:nvSpPr>
          <p:spPr>
            <a:xfrm>
              <a:off x="16220209" y="1299204"/>
              <a:ext cx="914400" cy="1524000"/>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11" name="Rectangle 10">
              <a:extLst>
                <a:ext uri="{FF2B5EF4-FFF2-40B4-BE49-F238E27FC236}">
                  <a16:creationId xmlns:a16="http://schemas.microsoft.com/office/drawing/2014/main" id="{DC23BE79-0B0E-4534-51B5-4BD381B07843}"/>
                </a:ext>
              </a:extLst>
            </p:cNvPr>
            <p:cNvSpPr/>
            <p:nvPr/>
          </p:nvSpPr>
          <p:spPr>
            <a:xfrm>
              <a:off x="19712709" y="3890004"/>
              <a:ext cx="381000" cy="393700"/>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12" name="Rectangle 11">
              <a:extLst>
                <a:ext uri="{FF2B5EF4-FFF2-40B4-BE49-F238E27FC236}">
                  <a16:creationId xmlns:a16="http://schemas.microsoft.com/office/drawing/2014/main" id="{BD8A8D2D-D17B-32D8-6601-6A67F0ADA352}"/>
                </a:ext>
              </a:extLst>
            </p:cNvPr>
            <p:cNvSpPr/>
            <p:nvPr/>
          </p:nvSpPr>
          <p:spPr>
            <a:xfrm>
              <a:off x="19522209" y="5818449"/>
              <a:ext cx="305777" cy="478693"/>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21" name="Rectangle 20">
              <a:extLst>
                <a:ext uri="{FF2B5EF4-FFF2-40B4-BE49-F238E27FC236}">
                  <a16:creationId xmlns:a16="http://schemas.microsoft.com/office/drawing/2014/main" id="{EC03D1D5-A3C9-8DC3-E54F-44609FF4DD7A}"/>
                </a:ext>
              </a:extLst>
            </p:cNvPr>
            <p:cNvSpPr/>
            <p:nvPr/>
          </p:nvSpPr>
          <p:spPr>
            <a:xfrm>
              <a:off x="16296409" y="4515515"/>
              <a:ext cx="1834662" cy="1524000"/>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23" name="Rectangle 22">
              <a:extLst>
                <a:ext uri="{FF2B5EF4-FFF2-40B4-BE49-F238E27FC236}">
                  <a16:creationId xmlns:a16="http://schemas.microsoft.com/office/drawing/2014/main" id="{BC15B948-0ABF-1D84-5F7C-9170DEF91B2F}"/>
                </a:ext>
              </a:extLst>
            </p:cNvPr>
            <p:cNvSpPr/>
            <p:nvPr/>
          </p:nvSpPr>
          <p:spPr>
            <a:xfrm>
              <a:off x="17312777" y="1316420"/>
              <a:ext cx="914399" cy="1523999"/>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grpSp>
      <p:grpSp>
        <p:nvGrpSpPr>
          <p:cNvPr id="24" name="Group 23">
            <a:extLst>
              <a:ext uri="{FF2B5EF4-FFF2-40B4-BE49-F238E27FC236}">
                <a16:creationId xmlns:a16="http://schemas.microsoft.com/office/drawing/2014/main" id="{588D2C7B-B876-EAFB-D7BF-1F5E0B29545C}"/>
              </a:ext>
            </a:extLst>
          </p:cNvPr>
          <p:cNvGrpSpPr/>
          <p:nvPr/>
        </p:nvGrpSpPr>
        <p:grpSpPr>
          <a:xfrm>
            <a:off x="14847727" y="7437479"/>
            <a:ext cx="8229599" cy="5486399"/>
            <a:chOff x="14847727" y="7437479"/>
            <a:chExt cx="8229599" cy="5486399"/>
          </a:xfrm>
          <a:effectLst>
            <a:outerShdw blurRad="50800" dist="38100" dir="2700000" algn="tl" rotWithShape="0">
              <a:prstClr val="black">
                <a:alpha val="40000"/>
              </a:prstClr>
            </a:outerShdw>
          </a:effectLst>
        </p:grpSpPr>
        <p:pic>
          <p:nvPicPr>
            <p:cNvPr id="25" name="Picture 24">
              <a:extLst>
                <a:ext uri="{FF2B5EF4-FFF2-40B4-BE49-F238E27FC236}">
                  <a16:creationId xmlns:a16="http://schemas.microsoft.com/office/drawing/2014/main" id="{F3FEF655-DF40-8A83-FC81-A3BB308EA8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847727" y="7437479"/>
              <a:ext cx="8229599" cy="5486399"/>
            </a:xfrm>
            <a:prstGeom prst="rect">
              <a:avLst/>
            </a:prstGeom>
          </p:spPr>
        </p:pic>
        <p:sp>
          <p:nvSpPr>
            <p:cNvPr id="26" name="Rectangle 25">
              <a:extLst>
                <a:ext uri="{FF2B5EF4-FFF2-40B4-BE49-F238E27FC236}">
                  <a16:creationId xmlns:a16="http://schemas.microsoft.com/office/drawing/2014/main" id="{05A61D49-C09B-F2F7-C357-115428C4DC9C}"/>
                </a:ext>
              </a:extLst>
            </p:cNvPr>
            <p:cNvSpPr/>
            <p:nvPr/>
          </p:nvSpPr>
          <p:spPr>
            <a:xfrm>
              <a:off x="16081496" y="9859711"/>
              <a:ext cx="429825" cy="553413"/>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27" name="Rectangle 26">
              <a:extLst>
                <a:ext uri="{FF2B5EF4-FFF2-40B4-BE49-F238E27FC236}">
                  <a16:creationId xmlns:a16="http://schemas.microsoft.com/office/drawing/2014/main" id="{C882A4D0-C7E6-906B-4F1F-F4E43073C113}"/>
                </a:ext>
              </a:extLst>
            </p:cNvPr>
            <p:cNvSpPr/>
            <p:nvPr/>
          </p:nvSpPr>
          <p:spPr>
            <a:xfrm>
              <a:off x="17745090" y="9903971"/>
              <a:ext cx="203951" cy="304201"/>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28" name="Rectangle 27">
              <a:extLst>
                <a:ext uri="{FF2B5EF4-FFF2-40B4-BE49-F238E27FC236}">
                  <a16:creationId xmlns:a16="http://schemas.microsoft.com/office/drawing/2014/main" id="{024B360B-46E1-89C4-B8ED-D0BA8754AE96}"/>
                </a:ext>
              </a:extLst>
            </p:cNvPr>
            <p:cNvSpPr/>
            <p:nvPr/>
          </p:nvSpPr>
          <p:spPr>
            <a:xfrm>
              <a:off x="18227177" y="9931465"/>
              <a:ext cx="328838" cy="481659"/>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29" name="Rectangle 28">
              <a:extLst>
                <a:ext uri="{FF2B5EF4-FFF2-40B4-BE49-F238E27FC236}">
                  <a16:creationId xmlns:a16="http://schemas.microsoft.com/office/drawing/2014/main" id="{9AF042EE-E714-FF56-1640-50806AD67E3D}"/>
                </a:ext>
              </a:extLst>
            </p:cNvPr>
            <p:cNvSpPr/>
            <p:nvPr/>
          </p:nvSpPr>
          <p:spPr>
            <a:xfrm>
              <a:off x="19188962" y="9895587"/>
              <a:ext cx="639024" cy="690958"/>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0" name="Rectangle 29">
              <a:extLst>
                <a:ext uri="{FF2B5EF4-FFF2-40B4-BE49-F238E27FC236}">
                  <a16:creationId xmlns:a16="http://schemas.microsoft.com/office/drawing/2014/main" id="{43908532-2B4F-D534-B2F4-45B17CCD6234}"/>
                </a:ext>
              </a:extLst>
            </p:cNvPr>
            <p:cNvSpPr/>
            <p:nvPr/>
          </p:nvSpPr>
          <p:spPr>
            <a:xfrm>
              <a:off x="19718093" y="9617968"/>
              <a:ext cx="429825" cy="553413"/>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1" name="Rectangle 30">
              <a:extLst>
                <a:ext uri="{FF2B5EF4-FFF2-40B4-BE49-F238E27FC236}">
                  <a16:creationId xmlns:a16="http://schemas.microsoft.com/office/drawing/2014/main" id="{B29DB58D-FC4E-86D1-3647-3CB2192937F2}"/>
                </a:ext>
              </a:extLst>
            </p:cNvPr>
            <p:cNvSpPr/>
            <p:nvPr/>
          </p:nvSpPr>
          <p:spPr>
            <a:xfrm>
              <a:off x="20158105" y="9654758"/>
              <a:ext cx="468577" cy="624359"/>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2" name="Rectangle 31">
              <a:extLst>
                <a:ext uri="{FF2B5EF4-FFF2-40B4-BE49-F238E27FC236}">
                  <a16:creationId xmlns:a16="http://schemas.microsoft.com/office/drawing/2014/main" id="{52033D79-3CAF-B8E5-CCAA-E65B16899D29}"/>
                </a:ext>
              </a:extLst>
            </p:cNvPr>
            <p:cNvSpPr/>
            <p:nvPr/>
          </p:nvSpPr>
          <p:spPr>
            <a:xfrm>
              <a:off x="20664161" y="9822820"/>
              <a:ext cx="569495" cy="690958"/>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3" name="Rectangle 32">
              <a:extLst>
                <a:ext uri="{FF2B5EF4-FFF2-40B4-BE49-F238E27FC236}">
                  <a16:creationId xmlns:a16="http://schemas.microsoft.com/office/drawing/2014/main" id="{AE1C0299-62F5-B58D-2C33-5DA14C6BDA82}"/>
                </a:ext>
              </a:extLst>
            </p:cNvPr>
            <p:cNvSpPr/>
            <p:nvPr/>
          </p:nvSpPr>
          <p:spPr>
            <a:xfrm>
              <a:off x="21852255" y="9678405"/>
              <a:ext cx="429825" cy="532389"/>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4" name="Rectangle 33">
              <a:extLst>
                <a:ext uri="{FF2B5EF4-FFF2-40B4-BE49-F238E27FC236}">
                  <a16:creationId xmlns:a16="http://schemas.microsoft.com/office/drawing/2014/main" id="{7FCCAA33-A395-9C94-0D25-1F38BB3C8ED7}"/>
                </a:ext>
              </a:extLst>
            </p:cNvPr>
            <p:cNvSpPr/>
            <p:nvPr/>
          </p:nvSpPr>
          <p:spPr>
            <a:xfrm>
              <a:off x="22271338" y="9342578"/>
              <a:ext cx="468577" cy="624359"/>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5" name="Rectangle 34">
              <a:extLst>
                <a:ext uri="{FF2B5EF4-FFF2-40B4-BE49-F238E27FC236}">
                  <a16:creationId xmlns:a16="http://schemas.microsoft.com/office/drawing/2014/main" id="{6E91D9C9-CA4E-6FA0-BA25-AA0E1B61C3FA}"/>
                </a:ext>
              </a:extLst>
            </p:cNvPr>
            <p:cNvSpPr/>
            <p:nvPr/>
          </p:nvSpPr>
          <p:spPr>
            <a:xfrm>
              <a:off x="18789614" y="9553903"/>
              <a:ext cx="468577" cy="342185"/>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sp>
          <p:nvSpPr>
            <p:cNvPr id="36" name="Rectangle 35">
              <a:extLst>
                <a:ext uri="{FF2B5EF4-FFF2-40B4-BE49-F238E27FC236}">
                  <a16:creationId xmlns:a16="http://schemas.microsoft.com/office/drawing/2014/main" id="{6D56348E-6CCA-ADD4-1378-E6579C00B798}"/>
                </a:ext>
              </a:extLst>
            </p:cNvPr>
            <p:cNvSpPr/>
            <p:nvPr/>
          </p:nvSpPr>
          <p:spPr>
            <a:xfrm>
              <a:off x="17362647" y="10165640"/>
              <a:ext cx="175947" cy="151801"/>
            </a:xfrm>
            <a:prstGeom prst="rect">
              <a:avLst/>
            </a:prstGeom>
            <a:noFill/>
            <a:ln w="57150">
              <a:solidFill>
                <a:srgbClr val="FFFF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srgbClr val="FFFF00"/>
                </a:solidFill>
              </a:endParaRPr>
            </a:p>
          </p:txBody>
        </p:sp>
      </p:grpSp>
    </p:spTree>
    <p:extLst>
      <p:ext uri="{BB962C8B-B14F-4D97-AF65-F5344CB8AC3E}">
        <p14:creationId xmlns:p14="http://schemas.microsoft.com/office/powerpoint/2010/main" val="3523063508"/>
      </p:ext>
    </p:extLst>
  </p:cSld>
  <p:clrMapOvr>
    <a:masterClrMapping/>
  </p:clrMapOvr>
  <p:transition advClick="0">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CF8055-19D4-4457-5FC5-2DA527FA1F8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C3E262E-443E-5AAD-EAE7-2F00947AC75A}"/>
              </a:ext>
            </a:extLst>
          </p:cNvPr>
          <p:cNvSpPr>
            <a:spLocks noGrp="1"/>
          </p:cNvSpPr>
          <p:nvPr>
            <p:ph type="sldNum" sz="quarter" idx="4"/>
          </p:nvPr>
        </p:nvSpPr>
        <p:spPr/>
        <p:txBody>
          <a:bodyPr/>
          <a:lstStyle/>
          <a:p>
            <a:fld id="{345D60D9-5372-5F40-9443-0F9AE5BDC3C8}" type="slidenum">
              <a:rPr lang="en-US" smtClean="0"/>
              <a:pPr/>
              <a:t>22</a:t>
            </a:fld>
            <a:endParaRPr lang="en-US" dirty="0"/>
          </a:p>
        </p:txBody>
      </p:sp>
      <p:sp>
        <p:nvSpPr>
          <p:cNvPr id="3" name="Footer Placeholder 2">
            <a:extLst>
              <a:ext uri="{FF2B5EF4-FFF2-40B4-BE49-F238E27FC236}">
                <a16:creationId xmlns:a16="http://schemas.microsoft.com/office/drawing/2014/main" id="{D4B30795-E137-CD74-E503-58C38E77BF7F}"/>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D4D4D8A2-C9CB-3231-8979-B8D4DF81802B}"/>
              </a:ext>
            </a:extLst>
          </p:cNvPr>
          <p:cNvSpPr>
            <a:spLocks noGrp="1"/>
          </p:cNvSpPr>
          <p:nvPr>
            <p:ph type="title"/>
          </p:nvPr>
        </p:nvSpPr>
        <p:spPr>
          <a:xfrm>
            <a:off x="1087427" y="0"/>
            <a:ext cx="16928727" cy="1963776"/>
          </a:xfrm>
        </p:spPr>
        <p:txBody>
          <a:bodyPr/>
          <a:lstStyle/>
          <a:p>
            <a:r>
              <a:rPr lang="en-US" dirty="0"/>
              <a:t>OCI Document Understanding</a:t>
            </a:r>
          </a:p>
        </p:txBody>
      </p:sp>
      <p:sp>
        <p:nvSpPr>
          <p:cNvPr id="6" name="Content Placeholder 6">
            <a:extLst>
              <a:ext uri="{FF2B5EF4-FFF2-40B4-BE49-F238E27FC236}">
                <a16:creationId xmlns:a16="http://schemas.microsoft.com/office/drawing/2014/main" id="{E44ED7DC-CDB3-0DAA-EF95-02406EDB0D2E}"/>
              </a:ext>
            </a:extLst>
          </p:cNvPr>
          <p:cNvSpPr txBox="1">
            <a:spLocks/>
          </p:cNvSpPr>
          <p:nvPr/>
        </p:nvSpPr>
        <p:spPr>
          <a:xfrm>
            <a:off x="1522165" y="3257691"/>
            <a:ext cx="9450635"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Recognize and extract text, tables, and key data</a:t>
            </a:r>
          </a:p>
          <a:p>
            <a:endParaRPr lang="en-US" sz="4400" b="1" dirty="0">
              <a:solidFill>
                <a:schemeClr val="bg1"/>
              </a:solidFill>
            </a:endParaRPr>
          </a:p>
        </p:txBody>
      </p:sp>
      <p:sp>
        <p:nvSpPr>
          <p:cNvPr id="7" name="Content Placeholder 2">
            <a:extLst>
              <a:ext uri="{FF2B5EF4-FFF2-40B4-BE49-F238E27FC236}">
                <a16:creationId xmlns:a16="http://schemas.microsoft.com/office/drawing/2014/main" id="{BC6D816C-C612-1992-2802-B92F75D8902F}"/>
              </a:ext>
            </a:extLst>
          </p:cNvPr>
          <p:cNvSpPr txBox="1">
            <a:spLocks/>
          </p:cNvSpPr>
          <p:nvPr/>
        </p:nvSpPr>
        <p:spPr>
          <a:xfrm>
            <a:off x="1747615" y="5047792"/>
            <a:ext cx="10620313" cy="7665380"/>
          </a:xfrm>
          <a:prstGeom prst="rect">
            <a:avLst/>
          </a:prstGeom>
          <a:noFill/>
        </p:spPr>
        <p:txBody>
          <a:bodyPr vert="horz" lIns="0" tIns="0" rIns="0" bIns="0" rtlCol="0" anchor="ctr">
            <a:noAutofit/>
          </a:bodyPr>
          <a:lstStyle>
            <a:lvl1pPr marL="365125" marR="0" indent="-365125" algn="l" defTabSz="914400" rtl="0" eaLnBrk="1" fontAlgn="auto" latinLnBrk="0" hangingPunct="1">
              <a:lnSpc>
                <a:spcPct val="95000"/>
              </a:lnSpc>
              <a:spcBef>
                <a:spcPts val="600"/>
              </a:spcBef>
              <a:spcAft>
                <a:spcPts val="0"/>
              </a:spcAft>
              <a:buClr>
                <a:srgbClr val="315357"/>
              </a:buClr>
              <a:buSzTx/>
              <a:buFont typeface="+mj-lt"/>
              <a:buAutoNum type="arabicPeriod"/>
              <a:tabLst/>
              <a:defRPr lang="en-US" sz="1800" b="0" i="0" kern="1200" dirty="0">
                <a:solidFill>
                  <a:schemeClr val="tx1"/>
                </a:solidFill>
                <a:latin typeface="+mn-lt"/>
                <a:ea typeface="+mn-ea"/>
                <a:cs typeface="Oracle Sans Tab" panose="020B0503020204020204" pitchFamily="34" charset="0"/>
              </a:defRPr>
            </a:lvl1pPr>
            <a:lvl2pPr marL="548640" marR="0" indent="-182880" algn="l" defTabSz="914400" rtl="0" eaLnBrk="1" fontAlgn="auto" latinLnBrk="0" hangingPunct="1">
              <a:lnSpc>
                <a:spcPct val="95000"/>
              </a:lnSpc>
              <a:spcBef>
                <a:spcPts val="600"/>
              </a:spcBef>
              <a:spcAft>
                <a:spcPts val="0"/>
              </a:spcAft>
              <a:buClr>
                <a:srgbClr val="315357"/>
              </a:buClr>
              <a:buSzPct val="100000"/>
              <a:buFont typeface="Arial" panose="020B0604020202020204" pitchFamily="34" charset="0"/>
              <a:buChar char="•"/>
              <a:tabLst/>
              <a:defRPr lang="en-US" sz="1800" b="0" i="0" kern="1200" dirty="0">
                <a:solidFill>
                  <a:schemeClr val="tx1"/>
                </a:solidFill>
                <a:latin typeface="+mn-lt"/>
                <a:ea typeface="+mn-ea"/>
                <a:cs typeface="Oracle Sans Tab" panose="020B0503020204020204" pitchFamily="34" charset="0"/>
              </a:defRPr>
            </a:lvl2pPr>
            <a:lvl3pPr marL="73152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600" kern="1200" dirty="0">
                <a:solidFill>
                  <a:schemeClr val="tx1"/>
                </a:solidFill>
                <a:latin typeface="Oracle Sans Tab Light" panose="020B0403020204020204" pitchFamily="34" charset="0"/>
                <a:ea typeface="+mn-ea"/>
                <a:cs typeface="Oracle Sans Tab Light" panose="020B0403020204020204" pitchFamily="34" charset="0"/>
              </a:defRPr>
            </a:lvl3pPr>
            <a:lvl4pPr marL="914400" marR="0" indent="-182563" algn="l" defTabSz="914400" rtl="0" eaLnBrk="1" fontAlgn="auto" latinLnBrk="0" hangingPunct="1">
              <a:lnSpc>
                <a:spcPct val="95000"/>
              </a:lnSpc>
              <a:spcBef>
                <a:spcPts val="400"/>
              </a:spcBef>
              <a:spcAft>
                <a:spcPts val="0"/>
              </a:spcAft>
              <a:buClr>
                <a:srgbClr val="315357"/>
              </a:buClr>
              <a:buSzPct val="100000"/>
              <a:buFont typeface="Arial" panose="020B0604020202020204" pitchFamily="34" charset="0"/>
              <a:buChar char="•"/>
              <a:tabLst/>
              <a:defRPr lang="en-US" sz="1400" kern="1200" dirty="0">
                <a:solidFill>
                  <a:schemeClr val="tx1"/>
                </a:solidFill>
                <a:latin typeface="Oracle Sans Tab Light" panose="020B0403020204020204" pitchFamily="34" charset="0"/>
                <a:ea typeface="+mn-ea"/>
                <a:cs typeface="Oracle Sans Tab Light" panose="020B0403020204020204" pitchFamily="34" charset="0"/>
              </a:defRPr>
            </a:lvl4pPr>
            <a:lvl5pPr marL="1097280" marR="0" indent="-182880" algn="l" defTabSz="914400" rtl="0" eaLnBrk="1" fontAlgn="auto" latinLnBrk="0" hangingPunct="1">
              <a:lnSpc>
                <a:spcPct val="95000"/>
              </a:lnSpc>
              <a:spcBef>
                <a:spcPts val="400"/>
              </a:spcBef>
              <a:spcAft>
                <a:spcPts val="0"/>
              </a:spcAft>
              <a:buClr>
                <a:srgbClr val="315357"/>
              </a:buClr>
              <a:buSzTx/>
              <a:buFont typeface="System Font Regular"/>
              <a:buChar char="•"/>
              <a:tabLst/>
              <a:defRPr lang="en-US" sz="1200" kern="1200" dirty="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1828710">
              <a:lnSpc>
                <a:spcPct val="100000"/>
              </a:lnSpc>
              <a:spcBef>
                <a:spcPts val="0"/>
              </a:spcBef>
              <a:buNone/>
              <a:defRPr/>
            </a:pPr>
            <a:r>
              <a:rPr lang="en-US" sz="3600" dirty="0">
                <a:solidFill>
                  <a:schemeClr val="accent4"/>
                </a:solidFill>
                <a:latin typeface="Oracle Sans Light" panose="020B0403020204020204" pitchFamily="34" charset="0"/>
                <a:cs typeface="Oracle Sans Light" panose="020B0403020204020204" pitchFamily="34" charset="0"/>
              </a:rPr>
              <a:t>Extract text from scanned documents, mobile uploads, PDFs, and more</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Preserve table formats and key value relationships recognized in documents</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Easily automate tedious business processes based on data output in JSON format</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a:p>
            <a:pPr marL="0" lvl="1" indent="0" defTabSz="1828710">
              <a:lnSpc>
                <a:spcPct val="100000"/>
              </a:lnSpc>
              <a:spcBef>
                <a:spcPts val="0"/>
              </a:spcBef>
              <a:spcAft>
                <a:spcPts val="1200"/>
              </a:spcAft>
              <a:buNone/>
              <a:defRPr/>
            </a:pPr>
            <a:r>
              <a:rPr lang="en-US" sz="3600" dirty="0">
                <a:solidFill>
                  <a:schemeClr val="accent4"/>
                </a:solidFill>
                <a:latin typeface="Oracle Sans Light" panose="020B0403020204020204" pitchFamily="34" charset="0"/>
                <a:cs typeface="Oracle Sans Light" panose="020B0403020204020204" pitchFamily="34" charset="0"/>
              </a:rPr>
              <a:t>Pretrained using enterprise focused data, providing accurate results for enterprise focused use cases</a:t>
            </a:r>
          </a:p>
          <a:p>
            <a:pPr marL="0" lvl="1" indent="0" defTabSz="1828710">
              <a:lnSpc>
                <a:spcPct val="100000"/>
              </a:lnSpc>
              <a:spcBef>
                <a:spcPts val="0"/>
              </a:spcBef>
              <a:spcAft>
                <a:spcPts val="1200"/>
              </a:spcAft>
              <a:buNone/>
              <a:defRPr/>
            </a:pPr>
            <a:endParaRPr lang="en-US" sz="3600" dirty="0">
              <a:solidFill>
                <a:schemeClr val="accent4"/>
              </a:solidFill>
              <a:latin typeface="Oracle Sans Light" panose="020B0403020204020204" pitchFamily="34" charset="0"/>
              <a:cs typeface="Oracle Sans Light" panose="020B0403020204020204" pitchFamily="34" charset="0"/>
            </a:endParaRPr>
          </a:p>
        </p:txBody>
      </p:sp>
      <p:pic>
        <p:nvPicPr>
          <p:cNvPr id="16" name="Picture 15">
            <a:extLst>
              <a:ext uri="{FF2B5EF4-FFF2-40B4-BE49-F238E27FC236}">
                <a16:creationId xmlns:a16="http://schemas.microsoft.com/office/drawing/2014/main" id="{F9D5A510-2B8D-09B2-AECE-4C5949C4C8B5}"/>
              </a:ext>
            </a:extLst>
          </p:cNvPr>
          <p:cNvPicPr>
            <a:picLocks noChangeAspect="1"/>
          </p:cNvPicPr>
          <p:nvPr/>
        </p:nvPicPr>
        <p:blipFill>
          <a:blip r:embed="rId3"/>
          <a:stretch>
            <a:fillRect/>
          </a:stretch>
        </p:blipFill>
        <p:spPr>
          <a:xfrm>
            <a:off x="13091168" y="8502708"/>
            <a:ext cx="10296550" cy="3799917"/>
          </a:xfrm>
          <a:prstGeom prst="rect">
            <a:avLst/>
          </a:prstGeom>
          <a:effectLst>
            <a:outerShdw blurRad="50800" dist="38100" dir="2700000" algn="tl" rotWithShape="0">
              <a:prstClr val="black">
                <a:alpha val="40000"/>
              </a:prstClr>
            </a:outerShdw>
          </a:effectLst>
        </p:spPr>
      </p:pic>
      <p:pic>
        <p:nvPicPr>
          <p:cNvPr id="17" name="Picture 16">
            <a:extLst>
              <a:ext uri="{FF2B5EF4-FFF2-40B4-BE49-F238E27FC236}">
                <a16:creationId xmlns:a16="http://schemas.microsoft.com/office/drawing/2014/main" id="{D54CE848-338C-4D94-2B7B-1708559D23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8656" y="924041"/>
            <a:ext cx="5295900" cy="8724900"/>
          </a:xfrm>
          <a:prstGeom prst="rect">
            <a:avLst/>
          </a:prstGeom>
          <a:effectLst>
            <a:outerShdw blurRad="50800" dist="38100" dir="2700000" algn="tl" rotWithShape="0">
              <a:prstClr val="black">
                <a:alpha val="40000"/>
              </a:prstClr>
            </a:outerShdw>
          </a:effectLst>
        </p:spPr>
      </p:pic>
      <p:grpSp>
        <p:nvGrpSpPr>
          <p:cNvPr id="18" name="Group 17">
            <a:extLst>
              <a:ext uri="{FF2B5EF4-FFF2-40B4-BE49-F238E27FC236}">
                <a16:creationId xmlns:a16="http://schemas.microsoft.com/office/drawing/2014/main" id="{F131289A-10C7-EA8A-D0E0-E295140A2D54}"/>
              </a:ext>
            </a:extLst>
          </p:cNvPr>
          <p:cNvGrpSpPr/>
          <p:nvPr/>
        </p:nvGrpSpPr>
        <p:grpSpPr>
          <a:xfrm>
            <a:off x="16366606" y="2411014"/>
            <a:ext cx="7772400" cy="3438010"/>
            <a:chOff x="16214982" y="3244030"/>
            <a:chExt cx="7772400" cy="3438010"/>
          </a:xfrm>
        </p:grpSpPr>
        <p:pic>
          <p:nvPicPr>
            <p:cNvPr id="19" name="Picture 18">
              <a:extLst>
                <a:ext uri="{FF2B5EF4-FFF2-40B4-BE49-F238E27FC236}">
                  <a16:creationId xmlns:a16="http://schemas.microsoft.com/office/drawing/2014/main" id="{8D89CAA7-60F8-2449-A59A-D32C933B31D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214982" y="3244030"/>
              <a:ext cx="7772400" cy="3438010"/>
            </a:xfrm>
            <a:prstGeom prst="rect">
              <a:avLst/>
            </a:prstGeom>
            <a:effectLst>
              <a:outerShdw blurRad="50800" dist="38100" dir="2700000" algn="tl" rotWithShape="0">
                <a:prstClr val="black">
                  <a:alpha val="40000"/>
                </a:prstClr>
              </a:outerShdw>
            </a:effectLst>
          </p:spPr>
        </p:pic>
        <p:sp>
          <p:nvSpPr>
            <p:cNvPr id="20" name="Rectangle 19">
              <a:extLst>
                <a:ext uri="{FF2B5EF4-FFF2-40B4-BE49-F238E27FC236}">
                  <a16:creationId xmlns:a16="http://schemas.microsoft.com/office/drawing/2014/main" id="{5E09F0C2-0D41-1B2A-914A-221BDC9044B1}"/>
                </a:ext>
              </a:extLst>
            </p:cNvPr>
            <p:cNvSpPr/>
            <p:nvPr/>
          </p:nvSpPr>
          <p:spPr>
            <a:xfrm>
              <a:off x="17604954" y="4627084"/>
              <a:ext cx="3062689" cy="35254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6CF2736-F308-4618-313E-D7B0ACC4122D}"/>
                </a:ext>
              </a:extLst>
            </p:cNvPr>
            <p:cNvSpPr/>
            <p:nvPr/>
          </p:nvSpPr>
          <p:spPr>
            <a:xfrm>
              <a:off x="16853723" y="4979624"/>
              <a:ext cx="3062689" cy="35254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3D8499A-11B0-5BCC-2121-A278891D8BF3}"/>
                </a:ext>
              </a:extLst>
            </p:cNvPr>
            <p:cNvSpPr/>
            <p:nvPr/>
          </p:nvSpPr>
          <p:spPr>
            <a:xfrm>
              <a:off x="22105377" y="4610495"/>
              <a:ext cx="1422825" cy="35254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207CC3A4-3F12-AD1E-0526-44B62C9E4EFD}"/>
                </a:ext>
              </a:extLst>
            </p:cNvPr>
            <p:cNvSpPr/>
            <p:nvPr/>
          </p:nvSpPr>
          <p:spPr>
            <a:xfrm>
              <a:off x="21510882" y="3750993"/>
              <a:ext cx="1027793" cy="35254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FB9E829-8FE9-A28B-B54A-94A2C3555652}"/>
                </a:ext>
              </a:extLst>
            </p:cNvPr>
            <p:cNvSpPr/>
            <p:nvPr/>
          </p:nvSpPr>
          <p:spPr>
            <a:xfrm>
              <a:off x="17311598" y="5602706"/>
              <a:ext cx="1141655" cy="352540"/>
            </a:xfrm>
            <a:prstGeom prst="rect">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88374747"/>
      </p:ext>
    </p:extLst>
  </p:cSld>
  <p:clrMapOvr>
    <a:masterClrMapping/>
  </p:clrMapOvr>
  <p:transition advClick="0">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3C76-090B-28B7-7879-5FA7BB4B27C3}"/>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C4FD6C96-0477-A161-D6CA-2E741A976978}"/>
              </a:ext>
            </a:extLst>
          </p:cNvPr>
          <p:cNvPicPr>
            <a:picLocks/>
          </p:cNvPicPr>
          <p:nvPr/>
        </p:nvPicPr>
        <p:blipFill rotWithShape="1">
          <a:blip r:embed="rId4">
            <a:duotone>
              <a:prstClr val="black"/>
              <a:schemeClr val="accent6">
                <a:tint val="45000"/>
                <a:satMod val="400000"/>
              </a:schemeClr>
            </a:duotone>
            <a:extLst>
              <a:ext uri="{28A0092B-C50C-407E-A947-70E740481C1C}">
                <a14:useLocalDpi xmlns:a14="http://schemas.microsoft.com/office/drawing/2010/main"/>
              </a:ext>
            </a:extLst>
          </a:blip>
          <a:srcRect/>
          <a:stretch/>
        </p:blipFill>
        <p:spPr>
          <a:xfrm flipH="1">
            <a:off x="11775504" y="10559072"/>
            <a:ext cx="11519940" cy="1792822"/>
          </a:xfrm>
          <a:prstGeom prst="roundRect">
            <a:avLst>
              <a:gd name="adj" fmla="val 6189"/>
            </a:avLst>
          </a:prstGeom>
          <a:effectLst>
            <a:outerShdw blurRad="50800" dist="38100" dir="2700000" algn="tl" rotWithShape="0">
              <a:prstClr val="black">
                <a:alpha val="40000"/>
              </a:prstClr>
            </a:outerShdw>
          </a:effectLst>
        </p:spPr>
      </p:pic>
      <p:sp>
        <p:nvSpPr>
          <p:cNvPr id="2" name="Slide Number Placeholder 1">
            <a:extLst>
              <a:ext uri="{FF2B5EF4-FFF2-40B4-BE49-F238E27FC236}">
                <a16:creationId xmlns:a16="http://schemas.microsoft.com/office/drawing/2014/main" id="{D54CD94C-CE95-0397-CC9C-5A254AE6137A}"/>
              </a:ext>
            </a:extLst>
          </p:cNvPr>
          <p:cNvSpPr>
            <a:spLocks noGrp="1"/>
          </p:cNvSpPr>
          <p:nvPr>
            <p:ph type="sldNum" sz="quarter" idx="4"/>
          </p:nvPr>
        </p:nvSpPr>
        <p:spPr/>
        <p:txBody>
          <a:bodyPr/>
          <a:lstStyle/>
          <a:p>
            <a:fld id="{345D60D9-5372-5F40-9443-0F9AE5BDC3C8}" type="slidenum">
              <a:rPr lang="en-US" smtClean="0"/>
              <a:pPr/>
              <a:t>23</a:t>
            </a:fld>
            <a:endParaRPr lang="en-US" dirty="0"/>
          </a:p>
        </p:txBody>
      </p:sp>
      <p:sp>
        <p:nvSpPr>
          <p:cNvPr id="3" name="Footer Placeholder 2">
            <a:extLst>
              <a:ext uri="{FF2B5EF4-FFF2-40B4-BE49-F238E27FC236}">
                <a16:creationId xmlns:a16="http://schemas.microsoft.com/office/drawing/2014/main" id="{262C083F-BE4F-1DE8-11D6-E32F260536F0}"/>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EF560F5A-E495-B7E1-487F-DBB9AB239223}"/>
              </a:ext>
            </a:extLst>
          </p:cNvPr>
          <p:cNvSpPr>
            <a:spLocks noGrp="1"/>
          </p:cNvSpPr>
          <p:nvPr>
            <p:ph type="title"/>
          </p:nvPr>
        </p:nvSpPr>
        <p:spPr>
          <a:xfrm>
            <a:off x="1087427" y="0"/>
            <a:ext cx="16928727" cy="1963776"/>
          </a:xfrm>
        </p:spPr>
        <p:txBody>
          <a:bodyPr/>
          <a:lstStyle/>
          <a:p>
            <a:r>
              <a:rPr lang="en-US" dirty="0"/>
              <a:t>OCI Data Science</a:t>
            </a:r>
          </a:p>
        </p:txBody>
      </p:sp>
      <p:sp>
        <p:nvSpPr>
          <p:cNvPr id="15" name="Rounded Rectangle 14">
            <a:extLst>
              <a:ext uri="{FF2B5EF4-FFF2-40B4-BE49-F238E27FC236}">
                <a16:creationId xmlns:a16="http://schemas.microsoft.com/office/drawing/2014/main" id="{D27BE5E9-D79B-C961-833B-477ACFBCF764}"/>
              </a:ext>
            </a:extLst>
          </p:cNvPr>
          <p:cNvSpPr/>
          <p:nvPr/>
        </p:nvSpPr>
        <p:spPr>
          <a:xfrm>
            <a:off x="11783353" y="8607845"/>
            <a:ext cx="11519940" cy="2004051"/>
          </a:xfrm>
          <a:prstGeom prst="roundRect">
            <a:avLst>
              <a:gd name="adj" fmla="val 2491"/>
            </a:avLst>
          </a:prstGeom>
          <a:solidFill>
            <a:srgbClr val="99ADAE">
              <a:alpha val="79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619">
              <a:defRPr/>
            </a:pPr>
            <a:endParaRPr lang="en-US" sz="3600" dirty="0">
              <a:solidFill>
                <a:srgbClr val="FCFBFA"/>
              </a:solidFill>
              <a:latin typeface="Oracle Sans"/>
            </a:endParaRPr>
          </a:p>
        </p:txBody>
      </p:sp>
      <p:sp>
        <p:nvSpPr>
          <p:cNvPr id="16" name="Rectangle: Rounded Corners 43">
            <a:extLst>
              <a:ext uri="{FF2B5EF4-FFF2-40B4-BE49-F238E27FC236}">
                <a16:creationId xmlns:a16="http://schemas.microsoft.com/office/drawing/2014/main" id="{B69F81A0-9EC7-9CCA-58CB-3718991A9F0C}"/>
              </a:ext>
            </a:extLst>
          </p:cNvPr>
          <p:cNvSpPr/>
          <p:nvPr/>
        </p:nvSpPr>
        <p:spPr>
          <a:xfrm>
            <a:off x="11775504" y="873968"/>
            <a:ext cx="11519940" cy="7901452"/>
          </a:xfrm>
          <a:prstGeom prst="roundRect">
            <a:avLst>
              <a:gd name="adj" fmla="val 635"/>
            </a:avLst>
          </a:prstGeom>
          <a:solidFill>
            <a:schemeClr val="tx1">
              <a:lumMod val="10000"/>
              <a:lumOff val="90000"/>
            </a:schemeClr>
          </a:solidFill>
          <a:effectLst>
            <a:outerShdw blurRad="50800" dist="38100" dir="2700000" algn="tl"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828619">
              <a:lnSpc>
                <a:spcPct val="110000"/>
              </a:lnSpc>
              <a:spcAft>
                <a:spcPts val="2400"/>
              </a:spcAft>
              <a:defRPr/>
            </a:pPr>
            <a:endParaRPr lang="en-US" sz="2800" dirty="0">
              <a:solidFill>
                <a:srgbClr val="000000"/>
              </a:solidFill>
              <a:latin typeface="Oracle Sans" panose="020B0503020204020204" pitchFamily="34" charset="0"/>
              <a:cs typeface="Oracle Sans" panose="020B0503020204020204" pitchFamily="34" charset="0"/>
            </a:endParaRPr>
          </a:p>
        </p:txBody>
      </p:sp>
      <p:sp>
        <p:nvSpPr>
          <p:cNvPr id="18" name="Rectangle: Rounded Corners 32">
            <a:extLst>
              <a:ext uri="{FF2B5EF4-FFF2-40B4-BE49-F238E27FC236}">
                <a16:creationId xmlns:a16="http://schemas.microsoft.com/office/drawing/2014/main" id="{6A2F5BDB-8267-EA13-A710-76AF3543A39D}"/>
              </a:ext>
            </a:extLst>
          </p:cNvPr>
          <p:cNvSpPr/>
          <p:nvPr/>
        </p:nvSpPr>
        <p:spPr bwMode="gray">
          <a:xfrm>
            <a:off x="12079316" y="2620875"/>
            <a:ext cx="4200802" cy="2925890"/>
          </a:xfrm>
          <a:prstGeom prst="roundRect">
            <a:avLst>
              <a:gd name="adj" fmla="val 3171"/>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1737135" rIns="91428" bIns="182856" rtlCol="0" anchor="t"/>
          <a:lstStyle/>
          <a:p>
            <a:pPr defTabSz="1828619">
              <a:defRPr/>
            </a:pPr>
            <a:endParaRPr lang="en-US" sz="2000" b="1" dirty="0">
              <a:solidFill>
                <a:srgbClr val="312D2A"/>
              </a:solidFill>
              <a:latin typeface="Oracle Sans" panose="020B0503020204020204" pitchFamily="34" charset="0"/>
              <a:ea typeface="Segoe UI Historic" panose="020B0502040204020203" pitchFamily="34" charset="0"/>
              <a:cs typeface="Oracle Sans" panose="020B0503020204020204" pitchFamily="34" charset="0"/>
            </a:endParaRPr>
          </a:p>
        </p:txBody>
      </p:sp>
      <p:sp>
        <p:nvSpPr>
          <p:cNvPr id="19" name="Rectangle: Rounded Corners 29">
            <a:extLst>
              <a:ext uri="{FF2B5EF4-FFF2-40B4-BE49-F238E27FC236}">
                <a16:creationId xmlns:a16="http://schemas.microsoft.com/office/drawing/2014/main" id="{5BB4462E-1A89-3D93-3229-F87D8E136586}"/>
              </a:ext>
            </a:extLst>
          </p:cNvPr>
          <p:cNvSpPr/>
          <p:nvPr/>
        </p:nvSpPr>
        <p:spPr bwMode="gray">
          <a:xfrm>
            <a:off x="12099735" y="5707438"/>
            <a:ext cx="8219089" cy="2925890"/>
          </a:xfrm>
          <a:prstGeom prst="roundRect">
            <a:avLst>
              <a:gd name="adj" fmla="val 3171"/>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1737135" rIns="91428" bIns="182856" rtlCol="0" anchor="t"/>
          <a:lstStyle/>
          <a:p>
            <a:pPr defTabSz="1828619">
              <a:defRPr/>
            </a:pPr>
            <a:endParaRPr lang="en-US" sz="1100" b="1" dirty="0">
              <a:solidFill>
                <a:srgbClr val="312D2A"/>
              </a:solidFill>
              <a:latin typeface="Oracle Sans" panose="020B0503020204020204" pitchFamily="34" charset="0"/>
              <a:ea typeface="Segoe UI Historic" panose="020B0502040204020203" pitchFamily="34" charset="0"/>
              <a:cs typeface="Oracle Sans" panose="020B0503020204020204" pitchFamily="34" charset="0"/>
            </a:endParaRPr>
          </a:p>
        </p:txBody>
      </p:sp>
      <p:sp>
        <p:nvSpPr>
          <p:cNvPr id="20" name="Rectangle: Rounded Corners 36">
            <a:extLst>
              <a:ext uri="{FF2B5EF4-FFF2-40B4-BE49-F238E27FC236}">
                <a16:creationId xmlns:a16="http://schemas.microsoft.com/office/drawing/2014/main" id="{422A8001-E95F-61A7-D4BA-479480A3880D}"/>
              </a:ext>
            </a:extLst>
          </p:cNvPr>
          <p:cNvSpPr/>
          <p:nvPr/>
        </p:nvSpPr>
        <p:spPr>
          <a:xfrm>
            <a:off x="11753640" y="10619644"/>
            <a:ext cx="11519940" cy="1732251"/>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latin typeface="Oracle Sans" panose="020B0503020204020204" pitchFamily="34" charset="0"/>
                <a:cs typeface="Oracle Sans" panose="020B0503020204020204" pitchFamily="34" charset="0"/>
              </a:rPr>
              <a:t>Infrastructure</a:t>
            </a:r>
          </a:p>
          <a:p>
            <a:pPr algn="ctr"/>
            <a:r>
              <a:rPr lang="en-US" sz="2400" dirty="0">
                <a:solidFill>
                  <a:schemeClr val="bg2"/>
                </a:solidFill>
                <a:latin typeface="Oracle Sans" panose="020B0503020204020204" pitchFamily="34" charset="0"/>
                <a:cs typeface="Oracle Sans" panose="020B0503020204020204" pitchFamily="34" charset="0"/>
              </a:rPr>
              <a:t>CPU – GPU – Storage – Network</a:t>
            </a:r>
          </a:p>
        </p:txBody>
      </p:sp>
      <p:sp>
        <p:nvSpPr>
          <p:cNvPr id="22" name="Rectangle: Rounded Corners 36">
            <a:extLst>
              <a:ext uri="{FF2B5EF4-FFF2-40B4-BE49-F238E27FC236}">
                <a16:creationId xmlns:a16="http://schemas.microsoft.com/office/drawing/2014/main" id="{01BF0087-D04E-DBF3-F089-0DF2DCD462A9}"/>
              </a:ext>
            </a:extLst>
          </p:cNvPr>
          <p:cNvSpPr/>
          <p:nvPr/>
        </p:nvSpPr>
        <p:spPr>
          <a:xfrm>
            <a:off x="11774297" y="864582"/>
            <a:ext cx="11521146" cy="1694618"/>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312D2A"/>
                </a:solidFill>
                <a:latin typeface="Oracle Sans" panose="020B0503020204020204" pitchFamily="34" charset="0"/>
                <a:cs typeface="Oracle Sans" panose="020B0503020204020204" pitchFamily="34" charset="0"/>
              </a:rPr>
              <a:t>Oracle Cloud Infrastructure</a:t>
            </a:r>
          </a:p>
          <a:p>
            <a:pPr algn="ctr"/>
            <a:r>
              <a:rPr lang="en-US" sz="3600" b="1" dirty="0">
                <a:solidFill>
                  <a:srgbClr val="312D2A"/>
                </a:solidFill>
                <a:latin typeface="Oracle Sans" panose="020B0503020204020204" pitchFamily="34" charset="0"/>
                <a:cs typeface="Oracle Sans" panose="020B0503020204020204" pitchFamily="34" charset="0"/>
              </a:rPr>
              <a:t>Data Science</a:t>
            </a:r>
            <a:endParaRPr lang="en-US" sz="2400" dirty="0">
              <a:solidFill>
                <a:srgbClr val="312D2A"/>
              </a:solidFill>
              <a:latin typeface="Oracle Sans" panose="020B0503020204020204" pitchFamily="34" charset="0"/>
              <a:cs typeface="Oracle Sans" panose="020B0503020204020204" pitchFamily="34" charset="0"/>
            </a:endParaRPr>
          </a:p>
        </p:txBody>
      </p:sp>
      <p:sp>
        <p:nvSpPr>
          <p:cNvPr id="37" name="Rectangle: Rounded Corners 32">
            <a:extLst>
              <a:ext uri="{FF2B5EF4-FFF2-40B4-BE49-F238E27FC236}">
                <a16:creationId xmlns:a16="http://schemas.microsoft.com/office/drawing/2014/main" id="{8A5730ED-EF68-8B9E-ACC9-96228416F534}"/>
              </a:ext>
            </a:extLst>
          </p:cNvPr>
          <p:cNvSpPr/>
          <p:nvPr/>
        </p:nvSpPr>
        <p:spPr bwMode="gray">
          <a:xfrm>
            <a:off x="16465800" y="2620875"/>
            <a:ext cx="6511132" cy="2925890"/>
          </a:xfrm>
          <a:prstGeom prst="roundRect">
            <a:avLst>
              <a:gd name="adj" fmla="val 3171"/>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1737135" rIns="91428" bIns="182856" rtlCol="0" anchor="b"/>
          <a:lstStyle/>
          <a:p>
            <a:pPr algn="ctr" defTabSz="1828619">
              <a:defRPr/>
            </a:pPr>
            <a:endParaRPr lang="en-US" sz="2000" b="1" dirty="0">
              <a:solidFill>
                <a:srgbClr val="312D2A"/>
              </a:solidFill>
              <a:latin typeface="Oracle Sans" panose="020B0503020204020204" pitchFamily="34" charset="0"/>
              <a:ea typeface="Segoe UI Historic" panose="020B0502040204020203" pitchFamily="34" charset="0"/>
              <a:cs typeface="Oracle Sans" panose="020B0503020204020204" pitchFamily="34" charset="0"/>
            </a:endParaRPr>
          </a:p>
        </p:txBody>
      </p:sp>
      <p:sp>
        <p:nvSpPr>
          <p:cNvPr id="38" name="Rectangle: Rounded Corners 32">
            <a:extLst>
              <a:ext uri="{FF2B5EF4-FFF2-40B4-BE49-F238E27FC236}">
                <a16:creationId xmlns:a16="http://schemas.microsoft.com/office/drawing/2014/main" id="{425E3073-AC36-9C1A-D98B-119258A7F45E}"/>
              </a:ext>
            </a:extLst>
          </p:cNvPr>
          <p:cNvSpPr/>
          <p:nvPr/>
        </p:nvSpPr>
        <p:spPr bwMode="gray">
          <a:xfrm>
            <a:off x="20497702" y="5713624"/>
            <a:ext cx="2479231" cy="2925890"/>
          </a:xfrm>
          <a:prstGeom prst="roundRect">
            <a:avLst>
              <a:gd name="adj" fmla="val 3171"/>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8" tIns="1737135" rIns="91428" bIns="182856" rtlCol="0" anchor="b"/>
          <a:lstStyle/>
          <a:p>
            <a:pPr algn="ctr" defTabSz="1828619">
              <a:defRPr/>
            </a:pPr>
            <a:endParaRPr lang="en-US" sz="1100" b="1" dirty="0">
              <a:solidFill>
                <a:srgbClr val="312D2A"/>
              </a:solidFill>
              <a:latin typeface="Oracle Sans" panose="020B0503020204020204" pitchFamily="34" charset="0"/>
              <a:ea typeface="Segoe UI Historic" panose="020B0502040204020203" pitchFamily="34" charset="0"/>
              <a:cs typeface="Oracle Sans" panose="020B0503020204020204" pitchFamily="34" charset="0"/>
            </a:endParaRPr>
          </a:p>
        </p:txBody>
      </p:sp>
      <p:sp>
        <p:nvSpPr>
          <p:cNvPr id="39" name="Rectangle: Rounded Corners 36">
            <a:extLst>
              <a:ext uri="{FF2B5EF4-FFF2-40B4-BE49-F238E27FC236}">
                <a16:creationId xmlns:a16="http://schemas.microsoft.com/office/drawing/2014/main" id="{CFF912AD-C4E7-039E-4608-C9FA417F0FBB}"/>
              </a:ext>
            </a:extLst>
          </p:cNvPr>
          <p:cNvSpPr/>
          <p:nvPr/>
        </p:nvSpPr>
        <p:spPr>
          <a:xfrm>
            <a:off x="12095431" y="5738838"/>
            <a:ext cx="4743195" cy="668990"/>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rgbClr val="312D2A"/>
                </a:solidFill>
                <a:latin typeface="Oracle Sans" panose="020B0503020204020204" pitchFamily="34" charset="0"/>
                <a:cs typeface="Oracle Sans" panose="020B0503020204020204" pitchFamily="34" charset="0"/>
              </a:rPr>
              <a:t>Operationalize with MLOps</a:t>
            </a:r>
            <a:endParaRPr lang="en-US" sz="2400" dirty="0">
              <a:solidFill>
                <a:srgbClr val="312D2A"/>
              </a:solidFill>
              <a:latin typeface="Oracle Sans" panose="020B0503020204020204" pitchFamily="34" charset="0"/>
              <a:cs typeface="Oracle Sans" panose="020B0503020204020204" pitchFamily="34" charset="0"/>
            </a:endParaRPr>
          </a:p>
        </p:txBody>
      </p:sp>
      <p:sp>
        <p:nvSpPr>
          <p:cNvPr id="40" name="Rectangle: Rounded Corners 36">
            <a:extLst>
              <a:ext uri="{FF2B5EF4-FFF2-40B4-BE49-F238E27FC236}">
                <a16:creationId xmlns:a16="http://schemas.microsoft.com/office/drawing/2014/main" id="{8E94CAB9-5363-9E2B-8820-C684725F4309}"/>
              </a:ext>
            </a:extLst>
          </p:cNvPr>
          <p:cNvSpPr/>
          <p:nvPr/>
        </p:nvSpPr>
        <p:spPr>
          <a:xfrm>
            <a:off x="12099735" y="2622180"/>
            <a:ext cx="4001503" cy="673882"/>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rgbClr val="312D2A"/>
                </a:solidFill>
                <a:latin typeface="Oracle Sans" panose="020B0503020204020204" pitchFamily="34" charset="0"/>
                <a:cs typeface="Oracle Sans" panose="020B0503020204020204" pitchFamily="34" charset="0"/>
              </a:rPr>
              <a:t>Develop &amp; Experiment</a:t>
            </a:r>
            <a:endParaRPr lang="en-US" sz="2400" dirty="0">
              <a:solidFill>
                <a:srgbClr val="312D2A"/>
              </a:solidFill>
              <a:latin typeface="Oracle Sans" panose="020B0503020204020204" pitchFamily="34" charset="0"/>
              <a:cs typeface="Oracle Sans" panose="020B0503020204020204" pitchFamily="34" charset="0"/>
            </a:endParaRPr>
          </a:p>
        </p:txBody>
      </p:sp>
      <p:sp>
        <p:nvSpPr>
          <p:cNvPr id="41" name="Rectangle: Rounded Corners 36">
            <a:extLst>
              <a:ext uri="{FF2B5EF4-FFF2-40B4-BE49-F238E27FC236}">
                <a16:creationId xmlns:a16="http://schemas.microsoft.com/office/drawing/2014/main" id="{457871E4-1DC1-AEE8-FA90-9270EF171B5F}"/>
              </a:ext>
            </a:extLst>
          </p:cNvPr>
          <p:cNvSpPr/>
          <p:nvPr/>
        </p:nvSpPr>
        <p:spPr>
          <a:xfrm>
            <a:off x="16465799" y="2620877"/>
            <a:ext cx="5147113" cy="568641"/>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rgbClr val="312D2A"/>
                </a:solidFill>
                <a:latin typeface="Oracle Sans" panose="020B0503020204020204" pitchFamily="34" charset="0"/>
                <a:cs typeface="Oracle Sans" panose="020B0503020204020204" pitchFamily="34" charset="0"/>
              </a:rPr>
              <a:t>Manage, Share, &amp; Reproduce</a:t>
            </a:r>
            <a:endParaRPr lang="en-US" sz="2400" dirty="0">
              <a:solidFill>
                <a:srgbClr val="312D2A"/>
              </a:solidFill>
              <a:latin typeface="Oracle Sans" panose="020B0503020204020204" pitchFamily="34" charset="0"/>
              <a:cs typeface="Oracle Sans" panose="020B0503020204020204" pitchFamily="34" charset="0"/>
            </a:endParaRPr>
          </a:p>
        </p:txBody>
      </p:sp>
      <p:sp>
        <p:nvSpPr>
          <p:cNvPr id="42" name="Rectangle: Rounded Corners 36">
            <a:extLst>
              <a:ext uri="{FF2B5EF4-FFF2-40B4-BE49-F238E27FC236}">
                <a16:creationId xmlns:a16="http://schemas.microsoft.com/office/drawing/2014/main" id="{ACCC7419-1BEB-CB55-3C2C-EB3E3DD72F02}"/>
              </a:ext>
            </a:extLst>
          </p:cNvPr>
          <p:cNvSpPr/>
          <p:nvPr/>
        </p:nvSpPr>
        <p:spPr>
          <a:xfrm>
            <a:off x="20497702" y="5738838"/>
            <a:ext cx="2325941" cy="598775"/>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a:solidFill>
                  <a:srgbClr val="312D2A"/>
                </a:solidFill>
                <a:latin typeface="Oracle Sans" panose="020B0503020204020204" pitchFamily="34" charset="0"/>
                <a:cs typeface="Oracle Sans" panose="020B0503020204020204" pitchFamily="34" charset="0"/>
              </a:rPr>
              <a:t>Integrate</a:t>
            </a:r>
            <a:endParaRPr lang="en-US" sz="2400" dirty="0">
              <a:solidFill>
                <a:srgbClr val="312D2A"/>
              </a:solidFill>
              <a:latin typeface="Oracle Sans" panose="020B0503020204020204" pitchFamily="34" charset="0"/>
              <a:cs typeface="Oracle Sans" panose="020B0503020204020204" pitchFamily="34" charset="0"/>
            </a:endParaRPr>
          </a:p>
        </p:txBody>
      </p:sp>
      <p:grpSp>
        <p:nvGrpSpPr>
          <p:cNvPr id="43" name="Group 42">
            <a:extLst>
              <a:ext uri="{FF2B5EF4-FFF2-40B4-BE49-F238E27FC236}">
                <a16:creationId xmlns:a16="http://schemas.microsoft.com/office/drawing/2014/main" id="{325180A0-A4F3-DC0F-C0A3-6B0CD108F781}"/>
              </a:ext>
            </a:extLst>
          </p:cNvPr>
          <p:cNvGrpSpPr/>
          <p:nvPr/>
        </p:nvGrpSpPr>
        <p:grpSpPr>
          <a:xfrm>
            <a:off x="12264996" y="3469121"/>
            <a:ext cx="1828681" cy="1828681"/>
            <a:chOff x="13016244" y="3529128"/>
            <a:chExt cx="1828800" cy="1828800"/>
          </a:xfrm>
        </p:grpSpPr>
        <p:sp>
          <p:nvSpPr>
            <p:cNvPr id="44" name="Rounded Rectangle 43">
              <a:extLst>
                <a:ext uri="{FF2B5EF4-FFF2-40B4-BE49-F238E27FC236}">
                  <a16:creationId xmlns:a16="http://schemas.microsoft.com/office/drawing/2014/main" id="{3388C9EB-CF83-1A20-1F16-8246642D9348}"/>
                </a:ext>
              </a:extLst>
            </p:cNvPr>
            <p:cNvSpPr/>
            <p:nvPr/>
          </p:nvSpPr>
          <p:spPr>
            <a:xfrm>
              <a:off x="13016244" y="3529128"/>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Notebook </a:t>
              </a:r>
              <a:r>
                <a:rPr lang="en-US" sz="1000" b="1" dirty="0">
                  <a:solidFill>
                    <a:srgbClr val="312D2A"/>
                  </a:solidFill>
                  <a:latin typeface="Oracle Sans" panose="020B0503020204020204" pitchFamily="34" charset="0"/>
                  <a:ea typeface="Calibri" charset="0"/>
                  <a:cs typeface="Oracle Sans" panose="020B0503020204020204" pitchFamily="34" charset="0"/>
                </a:rPr>
                <a:t>Sessions</a:t>
              </a:r>
              <a:endParaRPr lang="en-US" sz="1800" b="1" dirty="0">
                <a:solidFill>
                  <a:srgbClr val="312D2A"/>
                </a:solidFill>
                <a:latin typeface="Oracle Sans" panose="020B0503020204020204" pitchFamily="34" charset="0"/>
                <a:ea typeface="Calibri" charset="0"/>
                <a:cs typeface="Oracle Sans" panose="020B0503020204020204" pitchFamily="34" charset="0"/>
              </a:endParaRPr>
            </a:p>
          </p:txBody>
        </p:sp>
        <p:pic>
          <p:nvPicPr>
            <p:cNvPr id="45" name="Picture 2">
              <a:extLst>
                <a:ext uri="{FF2B5EF4-FFF2-40B4-BE49-F238E27FC236}">
                  <a16:creationId xmlns:a16="http://schemas.microsoft.com/office/drawing/2014/main" id="{F0F764A5-B87E-9843-F6FD-D7578CB6B04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3590343" y="4320469"/>
              <a:ext cx="680602" cy="7884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Group 45">
            <a:extLst>
              <a:ext uri="{FF2B5EF4-FFF2-40B4-BE49-F238E27FC236}">
                <a16:creationId xmlns:a16="http://schemas.microsoft.com/office/drawing/2014/main" id="{A4E1E2AF-56C2-7831-C82E-5421C6F8558F}"/>
              </a:ext>
            </a:extLst>
          </p:cNvPr>
          <p:cNvGrpSpPr/>
          <p:nvPr/>
        </p:nvGrpSpPr>
        <p:grpSpPr>
          <a:xfrm>
            <a:off x="14272558" y="6530374"/>
            <a:ext cx="1828681" cy="1838066"/>
            <a:chOff x="15023935" y="6826090"/>
            <a:chExt cx="1828800" cy="1838186"/>
          </a:xfrm>
        </p:grpSpPr>
        <p:sp>
          <p:nvSpPr>
            <p:cNvPr id="47" name="Rounded Rectangle 46">
              <a:extLst>
                <a:ext uri="{FF2B5EF4-FFF2-40B4-BE49-F238E27FC236}">
                  <a16:creationId xmlns:a16="http://schemas.microsoft.com/office/drawing/2014/main" id="{7B65E539-8BD2-C0D5-A51E-11DF8D4F7EAE}"/>
                </a:ext>
              </a:extLst>
            </p:cNvPr>
            <p:cNvSpPr/>
            <p:nvPr/>
          </p:nvSpPr>
          <p:spPr>
            <a:xfrm>
              <a:off x="15023935" y="6826090"/>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Pipelines</a:t>
              </a:r>
              <a:endParaRPr lang="en-US" sz="1800" b="1" baseline="30000" dirty="0">
                <a:solidFill>
                  <a:srgbClr val="312D2A"/>
                </a:solidFill>
                <a:latin typeface="Oracle Sans" panose="020B0503020204020204" pitchFamily="34" charset="0"/>
                <a:ea typeface="Calibri" charset="0"/>
                <a:cs typeface="Oracle Sans" panose="020B0503020204020204" pitchFamily="34" charset="0"/>
              </a:endParaRPr>
            </a:p>
          </p:txBody>
        </p:sp>
        <p:pic>
          <p:nvPicPr>
            <p:cNvPr id="48" name="Picture Placeholder 54">
              <a:extLst>
                <a:ext uri="{FF2B5EF4-FFF2-40B4-BE49-F238E27FC236}">
                  <a16:creationId xmlns:a16="http://schemas.microsoft.com/office/drawing/2014/main" id="{329459CB-BAC3-3799-16AB-9CF8B0832F43}"/>
                </a:ext>
              </a:extLst>
            </p:cNvPr>
            <p:cNvPicPr>
              <a:picLocks noChangeAspect="1"/>
            </p:cNvPicPr>
            <p:nvPr/>
          </p:nvPicPr>
          <p:blipFill rotWithShape="1">
            <a:blip r:embed="rId6" cstate="screen">
              <a:biLevel thresh="50000"/>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15348196" y="7484001"/>
              <a:ext cx="1180277" cy="1180275"/>
            </a:xfrm>
            <a:prstGeom prst="rect">
              <a:avLst/>
            </a:prstGeom>
          </p:spPr>
        </p:pic>
      </p:grpSp>
      <p:grpSp>
        <p:nvGrpSpPr>
          <p:cNvPr id="49" name="Group 48">
            <a:extLst>
              <a:ext uri="{FF2B5EF4-FFF2-40B4-BE49-F238E27FC236}">
                <a16:creationId xmlns:a16="http://schemas.microsoft.com/office/drawing/2014/main" id="{6390F730-AEC0-631F-2023-B79AFFE1FD8F}"/>
              </a:ext>
            </a:extLst>
          </p:cNvPr>
          <p:cNvGrpSpPr/>
          <p:nvPr/>
        </p:nvGrpSpPr>
        <p:grpSpPr>
          <a:xfrm>
            <a:off x="16280117" y="6530374"/>
            <a:ext cx="1828681" cy="1828681"/>
            <a:chOff x="17031626" y="6826090"/>
            <a:chExt cx="1828800" cy="1828800"/>
          </a:xfrm>
        </p:grpSpPr>
        <p:sp>
          <p:nvSpPr>
            <p:cNvPr id="50" name="Rounded Rectangle 49">
              <a:extLst>
                <a:ext uri="{FF2B5EF4-FFF2-40B4-BE49-F238E27FC236}">
                  <a16:creationId xmlns:a16="http://schemas.microsoft.com/office/drawing/2014/main" id="{AC2F8344-D6F0-9900-8999-D6C42285D23C}"/>
                </a:ext>
              </a:extLst>
            </p:cNvPr>
            <p:cNvSpPr/>
            <p:nvPr/>
          </p:nvSpPr>
          <p:spPr>
            <a:xfrm>
              <a:off x="17031626" y="6826090"/>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Model Deployments</a:t>
              </a:r>
            </a:p>
          </p:txBody>
        </p:sp>
        <p:pic>
          <p:nvPicPr>
            <p:cNvPr id="51" name="Picture Placeholder 56">
              <a:extLst>
                <a:ext uri="{FF2B5EF4-FFF2-40B4-BE49-F238E27FC236}">
                  <a16:creationId xmlns:a16="http://schemas.microsoft.com/office/drawing/2014/main" id="{A6292E2C-DDEF-7196-605F-C0FE1679B3FA}"/>
                </a:ext>
              </a:extLst>
            </p:cNvPr>
            <p:cNvPicPr>
              <a:picLocks noChangeAspect="1"/>
            </p:cNvPicPr>
            <p:nvPr/>
          </p:nvPicPr>
          <p:blipFill rotWithShape="1">
            <a:blip r:embed="rId8" cstate="screen">
              <a:biLevel thresh="50000"/>
              <a:extLst>
                <a:ext uri="{BEBA8EAE-BF5A-486C-A8C5-ECC9F3942E4B}">
                  <a14:imgProps xmlns:a14="http://schemas.microsoft.com/office/drawing/2010/main">
                    <a14:imgLayer r:embed="rId9">
                      <a14:imgEffect>
                        <a14:brightnessContrast bright="-13000" contrast="100000"/>
                      </a14:imgEffect>
                    </a14:imgLayer>
                  </a14:imgProps>
                </a:ext>
                <a:ext uri="{28A0092B-C50C-407E-A947-70E740481C1C}">
                  <a14:useLocalDpi xmlns:a14="http://schemas.microsoft.com/office/drawing/2010/main"/>
                </a:ext>
              </a:extLst>
            </a:blip>
            <a:srcRect/>
            <a:stretch/>
          </p:blipFill>
          <p:spPr>
            <a:xfrm rot="1885663">
              <a:off x="17722155" y="7705166"/>
              <a:ext cx="510651" cy="737944"/>
            </a:xfrm>
            <a:prstGeom prst="rect">
              <a:avLst/>
            </a:prstGeom>
          </p:spPr>
        </p:pic>
      </p:grpSp>
      <p:grpSp>
        <p:nvGrpSpPr>
          <p:cNvPr id="52" name="Group 51">
            <a:extLst>
              <a:ext uri="{FF2B5EF4-FFF2-40B4-BE49-F238E27FC236}">
                <a16:creationId xmlns:a16="http://schemas.microsoft.com/office/drawing/2014/main" id="{069ECC09-A530-8CD4-F916-F52748784010}"/>
              </a:ext>
            </a:extLst>
          </p:cNvPr>
          <p:cNvGrpSpPr/>
          <p:nvPr/>
        </p:nvGrpSpPr>
        <p:grpSpPr>
          <a:xfrm>
            <a:off x="20822977" y="6530374"/>
            <a:ext cx="1828681" cy="1828681"/>
            <a:chOff x="21661381" y="6866688"/>
            <a:chExt cx="1828800" cy="1828800"/>
          </a:xfrm>
        </p:grpSpPr>
        <p:sp>
          <p:nvSpPr>
            <p:cNvPr id="53" name="Rounded Rectangle 52">
              <a:extLst>
                <a:ext uri="{FF2B5EF4-FFF2-40B4-BE49-F238E27FC236}">
                  <a16:creationId xmlns:a16="http://schemas.microsoft.com/office/drawing/2014/main" id="{6C073BA8-A5F2-08CE-5AF1-2D291A2D4287}"/>
                </a:ext>
              </a:extLst>
            </p:cNvPr>
            <p:cNvSpPr/>
            <p:nvPr/>
          </p:nvSpPr>
          <p:spPr>
            <a:xfrm>
              <a:off x="21661381" y="6866688"/>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ML Applications</a:t>
              </a:r>
              <a:r>
                <a:rPr lang="en-US" sz="1800" b="1" baseline="30000" dirty="0">
                  <a:solidFill>
                    <a:srgbClr val="312D2A"/>
                  </a:solidFill>
                  <a:latin typeface="Oracle Sans" panose="020B0503020204020204" pitchFamily="34" charset="0"/>
                  <a:ea typeface="Calibri" charset="0"/>
                  <a:cs typeface="Oracle Sans" panose="020B0503020204020204" pitchFamily="34" charset="0"/>
                </a:rPr>
                <a:t>*</a:t>
              </a:r>
            </a:p>
          </p:txBody>
        </p:sp>
        <p:pic>
          <p:nvPicPr>
            <p:cNvPr id="54" name="Picture Placeholder 25">
              <a:extLst>
                <a:ext uri="{FF2B5EF4-FFF2-40B4-BE49-F238E27FC236}">
                  <a16:creationId xmlns:a16="http://schemas.microsoft.com/office/drawing/2014/main" id="{31D7E059-A0E7-E273-18E3-CE89525BF063}"/>
                </a:ext>
              </a:extLst>
            </p:cNvPr>
            <p:cNvPicPr>
              <a:picLocks noChangeAspect="1"/>
            </p:cNvPicPr>
            <p:nvPr/>
          </p:nvPicPr>
          <p:blipFill rotWithShape="1">
            <a:blip r:embed="rId10" cstate="screen">
              <a:biLevel thresh="50000"/>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21985642" y="7484000"/>
              <a:ext cx="1180277" cy="1180277"/>
            </a:xfrm>
            <a:prstGeom prst="rect">
              <a:avLst/>
            </a:prstGeom>
          </p:spPr>
        </p:pic>
      </p:grpSp>
      <p:grpSp>
        <p:nvGrpSpPr>
          <p:cNvPr id="55" name="Group 54">
            <a:extLst>
              <a:ext uri="{FF2B5EF4-FFF2-40B4-BE49-F238E27FC236}">
                <a16:creationId xmlns:a16="http://schemas.microsoft.com/office/drawing/2014/main" id="{801ABCCA-755E-CB8B-2837-AD87C9333CDC}"/>
              </a:ext>
            </a:extLst>
          </p:cNvPr>
          <p:cNvGrpSpPr/>
          <p:nvPr/>
        </p:nvGrpSpPr>
        <p:grpSpPr>
          <a:xfrm>
            <a:off x="18287678" y="6530374"/>
            <a:ext cx="1828681" cy="1828681"/>
            <a:chOff x="19039317" y="6826090"/>
            <a:chExt cx="1828800" cy="1828800"/>
          </a:xfrm>
        </p:grpSpPr>
        <p:sp>
          <p:nvSpPr>
            <p:cNvPr id="56" name="Rounded Rectangle 55">
              <a:extLst>
                <a:ext uri="{FF2B5EF4-FFF2-40B4-BE49-F238E27FC236}">
                  <a16:creationId xmlns:a16="http://schemas.microsoft.com/office/drawing/2014/main" id="{1442ADD3-8999-8EFF-C45F-A2281ACE1A28}"/>
                </a:ext>
              </a:extLst>
            </p:cNvPr>
            <p:cNvSpPr/>
            <p:nvPr/>
          </p:nvSpPr>
          <p:spPr>
            <a:xfrm>
              <a:off x="19039317" y="6826090"/>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Model Monitoring</a:t>
              </a:r>
              <a:r>
                <a:rPr lang="en-US" sz="1800" b="1" baseline="30000" dirty="0">
                  <a:solidFill>
                    <a:srgbClr val="312D2A"/>
                  </a:solidFill>
                  <a:latin typeface="Oracle Sans" panose="020B0503020204020204" pitchFamily="34" charset="0"/>
                  <a:ea typeface="Calibri" charset="0"/>
                  <a:cs typeface="Oracle Sans" panose="020B0503020204020204" pitchFamily="34" charset="0"/>
                </a:rPr>
                <a:t>*</a:t>
              </a:r>
            </a:p>
          </p:txBody>
        </p:sp>
        <p:pic>
          <p:nvPicPr>
            <p:cNvPr id="57" name="Picture Placeholder 95">
              <a:extLst>
                <a:ext uri="{FF2B5EF4-FFF2-40B4-BE49-F238E27FC236}">
                  <a16:creationId xmlns:a16="http://schemas.microsoft.com/office/drawing/2014/main" id="{13F4AF47-5256-1EEF-1A5D-6CA622EEF2AF}"/>
                </a:ext>
              </a:extLst>
            </p:cNvPr>
            <p:cNvPicPr>
              <a:picLocks noChangeAspect="1"/>
            </p:cNvPicPr>
            <p:nvPr>
              <p:custDataLst>
                <p:tags r:id="rId1"/>
              </p:custDataLst>
            </p:nvPr>
          </p:nvPicPr>
          <p:blipFill>
            <a:blip r:embed="rId12" cstate="screen">
              <a:biLevel thresh="50000"/>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a:fillRect/>
            </a:stretch>
          </p:blipFill>
          <p:spPr>
            <a:xfrm>
              <a:off x="19546070" y="7618932"/>
              <a:ext cx="910419" cy="910413"/>
            </a:xfrm>
            <a:prstGeom prst="rect">
              <a:avLst/>
            </a:prstGeom>
          </p:spPr>
        </p:pic>
      </p:grpSp>
      <p:pic>
        <p:nvPicPr>
          <p:cNvPr id="58" name="OTag">
            <a:extLst>
              <a:ext uri="{FF2B5EF4-FFF2-40B4-BE49-F238E27FC236}">
                <a16:creationId xmlns:a16="http://schemas.microsoft.com/office/drawing/2014/main" id="{85DFDA70-89C6-AB11-B4C6-413ADC058DBD}"/>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2366487" y="12709400"/>
            <a:ext cx="1005711" cy="1005711"/>
          </a:xfrm>
          <a:prstGeom prst="rect">
            <a:avLst/>
          </a:prstGeom>
        </p:spPr>
      </p:pic>
      <p:sp>
        <p:nvSpPr>
          <p:cNvPr id="59" name="Rectangle: Rounded Corners 36">
            <a:extLst>
              <a:ext uri="{FF2B5EF4-FFF2-40B4-BE49-F238E27FC236}">
                <a16:creationId xmlns:a16="http://schemas.microsoft.com/office/drawing/2014/main" id="{D1E67EF0-17A3-414B-127A-745BF352FC94}"/>
              </a:ext>
            </a:extLst>
          </p:cNvPr>
          <p:cNvSpPr/>
          <p:nvPr/>
        </p:nvSpPr>
        <p:spPr>
          <a:xfrm>
            <a:off x="11767025" y="8813215"/>
            <a:ext cx="11519940" cy="1806428"/>
          </a:xfrm>
          <a:prstGeom prst="roundRect">
            <a:avLst>
              <a:gd name="adj" fmla="val 7196"/>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2"/>
                </a:solidFill>
                <a:latin typeface="Oracle Sans" panose="020B0503020204020204" pitchFamily="34" charset="0"/>
                <a:cs typeface="Oracle Sans" panose="020B0503020204020204" pitchFamily="34" charset="0"/>
              </a:rPr>
              <a:t>Data Management</a:t>
            </a:r>
          </a:p>
          <a:p>
            <a:pPr algn="ctr"/>
            <a:r>
              <a:rPr lang="en-US" sz="2400" dirty="0">
                <a:solidFill>
                  <a:schemeClr val="bg2"/>
                </a:solidFill>
                <a:latin typeface="Oracle Sans" panose="020B0503020204020204" pitchFamily="34" charset="0"/>
                <a:cs typeface="Oracle Sans" panose="020B0503020204020204" pitchFamily="34" charset="0"/>
              </a:rPr>
              <a:t>Database – Data Lake – Access – Integration – Preparation </a:t>
            </a:r>
          </a:p>
        </p:txBody>
      </p:sp>
      <p:sp>
        <p:nvSpPr>
          <p:cNvPr id="60" name="Rounded Rectangle 59">
            <a:extLst>
              <a:ext uri="{FF2B5EF4-FFF2-40B4-BE49-F238E27FC236}">
                <a16:creationId xmlns:a16="http://schemas.microsoft.com/office/drawing/2014/main" id="{7D9FEB3C-D012-938B-C932-3016D6D18C6A}"/>
              </a:ext>
            </a:extLst>
          </p:cNvPr>
          <p:cNvSpPr/>
          <p:nvPr/>
        </p:nvSpPr>
        <p:spPr>
          <a:xfrm>
            <a:off x="14272558" y="3440419"/>
            <a:ext cx="1828681" cy="1828681"/>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Local and OCI Code Editors</a:t>
            </a:r>
          </a:p>
        </p:txBody>
      </p:sp>
      <p:grpSp>
        <p:nvGrpSpPr>
          <p:cNvPr id="61" name="Group 60">
            <a:extLst>
              <a:ext uri="{FF2B5EF4-FFF2-40B4-BE49-F238E27FC236}">
                <a16:creationId xmlns:a16="http://schemas.microsoft.com/office/drawing/2014/main" id="{A9199931-7594-2931-15A2-F07DDF5398BA}"/>
              </a:ext>
            </a:extLst>
          </p:cNvPr>
          <p:cNvGrpSpPr/>
          <p:nvPr/>
        </p:nvGrpSpPr>
        <p:grpSpPr>
          <a:xfrm>
            <a:off x="12264996" y="6530374"/>
            <a:ext cx="1828681" cy="1828681"/>
            <a:chOff x="13016244" y="6917530"/>
            <a:chExt cx="1828800" cy="1828800"/>
          </a:xfrm>
        </p:grpSpPr>
        <p:sp>
          <p:nvSpPr>
            <p:cNvPr id="62" name="Rounded Rectangle 61">
              <a:extLst>
                <a:ext uri="{FF2B5EF4-FFF2-40B4-BE49-F238E27FC236}">
                  <a16:creationId xmlns:a16="http://schemas.microsoft.com/office/drawing/2014/main" id="{193865A9-A946-193C-5E5F-1CE2F045BE4C}"/>
                </a:ext>
              </a:extLst>
            </p:cNvPr>
            <p:cNvSpPr/>
            <p:nvPr/>
          </p:nvSpPr>
          <p:spPr>
            <a:xfrm>
              <a:off x="13016244" y="6917530"/>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Jobs</a:t>
              </a:r>
            </a:p>
          </p:txBody>
        </p:sp>
        <p:pic>
          <p:nvPicPr>
            <p:cNvPr id="63" name="Picture Placeholder 54">
              <a:extLst>
                <a:ext uri="{FF2B5EF4-FFF2-40B4-BE49-F238E27FC236}">
                  <a16:creationId xmlns:a16="http://schemas.microsoft.com/office/drawing/2014/main" id="{C4AB56A1-9704-9AFE-7535-1A1998B7C7B5}"/>
                </a:ext>
              </a:extLst>
            </p:cNvPr>
            <p:cNvPicPr>
              <a:picLocks noChangeAspect="1"/>
            </p:cNvPicPr>
            <p:nvPr/>
          </p:nvPicPr>
          <p:blipFill rotWithShape="1">
            <a:blip r:embed="rId6" cstate="screen">
              <a:biLevel thresh="50000"/>
              <a:extLst>
                <a:ext uri="{28A0092B-C50C-407E-A947-70E740481C1C}">
                  <a14:useLocalDpi xmlns:a14="http://schemas.microsoft.com/office/drawing/2010/main"/>
                </a:ext>
                <a:ext uri="{96DAC541-7B7A-43D3-8B79-37D633B846F1}">
                  <asvg:svgBlip xmlns:asvg="http://schemas.microsoft.com/office/drawing/2016/SVG/main" r:embed="rId7"/>
                </a:ext>
              </a:extLst>
            </a:blip>
            <a:srcRect l="29237" t="29263" r="29920" b="28186"/>
            <a:stretch/>
          </p:blipFill>
          <p:spPr>
            <a:xfrm>
              <a:off x="13622925" y="7823647"/>
              <a:ext cx="615439" cy="640080"/>
            </a:xfrm>
            <a:prstGeom prst="ellipse">
              <a:avLst/>
            </a:prstGeom>
          </p:spPr>
        </p:pic>
      </p:grpSp>
      <p:grpSp>
        <p:nvGrpSpPr>
          <p:cNvPr id="64" name="Group 63">
            <a:extLst>
              <a:ext uri="{FF2B5EF4-FFF2-40B4-BE49-F238E27FC236}">
                <a16:creationId xmlns:a16="http://schemas.microsoft.com/office/drawing/2014/main" id="{866B9F6D-4027-21EF-36BD-D2C9C09A271D}"/>
              </a:ext>
            </a:extLst>
          </p:cNvPr>
          <p:cNvGrpSpPr/>
          <p:nvPr/>
        </p:nvGrpSpPr>
        <p:grpSpPr>
          <a:xfrm>
            <a:off x="16671251" y="3443513"/>
            <a:ext cx="1828681" cy="1828681"/>
            <a:chOff x="17422786" y="3681613"/>
            <a:chExt cx="1828800" cy="1828800"/>
          </a:xfrm>
        </p:grpSpPr>
        <p:sp>
          <p:nvSpPr>
            <p:cNvPr id="65" name="Rounded Rectangle 64">
              <a:extLst>
                <a:ext uri="{FF2B5EF4-FFF2-40B4-BE49-F238E27FC236}">
                  <a16:creationId xmlns:a16="http://schemas.microsoft.com/office/drawing/2014/main" id="{A4929988-F014-DA4C-52A6-B0902ABCE462}"/>
                </a:ext>
              </a:extLst>
            </p:cNvPr>
            <p:cNvSpPr/>
            <p:nvPr/>
          </p:nvSpPr>
          <p:spPr>
            <a:xfrm>
              <a:off x="17422786" y="3681613"/>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Model Catalog</a:t>
              </a:r>
            </a:p>
          </p:txBody>
        </p:sp>
        <p:pic>
          <p:nvPicPr>
            <p:cNvPr id="66" name="Picture Placeholder 30">
              <a:extLst>
                <a:ext uri="{FF2B5EF4-FFF2-40B4-BE49-F238E27FC236}">
                  <a16:creationId xmlns:a16="http://schemas.microsoft.com/office/drawing/2014/main" id="{60496C54-ED5A-E91C-46EB-F42C103A7F4C}"/>
                </a:ext>
              </a:extLst>
            </p:cNvPr>
            <p:cNvPicPr>
              <a:picLocks noChangeAspect="1"/>
            </p:cNvPicPr>
            <p:nvPr/>
          </p:nvPicPr>
          <p:blipFill rotWithShape="1">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17872292" y="4322139"/>
              <a:ext cx="929789" cy="929788"/>
            </a:xfrm>
            <a:prstGeom prst="rect">
              <a:avLst/>
            </a:prstGeom>
          </p:spPr>
        </p:pic>
      </p:grpSp>
      <p:pic>
        <p:nvPicPr>
          <p:cNvPr id="67" name="Picture Placeholder 33">
            <a:extLst>
              <a:ext uri="{FF2B5EF4-FFF2-40B4-BE49-F238E27FC236}">
                <a16:creationId xmlns:a16="http://schemas.microsoft.com/office/drawing/2014/main" id="{B73546BA-3E7F-A1B4-4037-EB7FBBC1F400}"/>
              </a:ext>
            </a:extLst>
          </p:cNvPr>
          <p:cNvPicPr>
            <a:picLocks noChangeAspect="1"/>
          </p:cNvPicPr>
          <p:nvPr/>
        </p:nvPicPr>
        <p:blipFill rotWithShape="1">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4722035" y="4103640"/>
            <a:ext cx="929727" cy="929727"/>
          </a:xfrm>
          <a:prstGeom prst="rect">
            <a:avLst/>
          </a:prstGeom>
        </p:spPr>
      </p:pic>
      <p:grpSp>
        <p:nvGrpSpPr>
          <p:cNvPr id="68" name="Group 67">
            <a:extLst>
              <a:ext uri="{FF2B5EF4-FFF2-40B4-BE49-F238E27FC236}">
                <a16:creationId xmlns:a16="http://schemas.microsoft.com/office/drawing/2014/main" id="{EBCCDC06-1A5C-538C-ACFE-958FD0AF5F8B}"/>
              </a:ext>
            </a:extLst>
          </p:cNvPr>
          <p:cNvGrpSpPr/>
          <p:nvPr/>
        </p:nvGrpSpPr>
        <p:grpSpPr>
          <a:xfrm>
            <a:off x="18747114" y="3468921"/>
            <a:ext cx="1828681" cy="1828681"/>
            <a:chOff x="19498784" y="3707023"/>
            <a:chExt cx="1828800" cy="1828800"/>
          </a:xfrm>
        </p:grpSpPr>
        <p:sp>
          <p:nvSpPr>
            <p:cNvPr id="69" name="Rounded Rectangle 68">
              <a:extLst>
                <a:ext uri="{FF2B5EF4-FFF2-40B4-BE49-F238E27FC236}">
                  <a16:creationId xmlns:a16="http://schemas.microsoft.com/office/drawing/2014/main" id="{A454DD1A-4525-40CB-1E44-5E0B6F7B72C2}"/>
                </a:ext>
              </a:extLst>
            </p:cNvPr>
            <p:cNvSpPr/>
            <p:nvPr/>
          </p:nvSpPr>
          <p:spPr>
            <a:xfrm>
              <a:off x="19498784" y="3707023"/>
              <a:ext cx="1828800" cy="18288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Feature Store</a:t>
              </a:r>
              <a:r>
                <a:rPr lang="en-US" sz="1800" b="1" baseline="30000" dirty="0">
                  <a:solidFill>
                    <a:srgbClr val="312D2A"/>
                  </a:solidFill>
                  <a:latin typeface="Oracle Sans" panose="020B0503020204020204" pitchFamily="34" charset="0"/>
                  <a:ea typeface="Calibri" charset="0"/>
                  <a:cs typeface="Oracle Sans" panose="020B0503020204020204" pitchFamily="34" charset="0"/>
                </a:rPr>
                <a:t>*</a:t>
              </a:r>
            </a:p>
          </p:txBody>
        </p:sp>
        <p:pic>
          <p:nvPicPr>
            <p:cNvPr id="70" name="Picture Placeholder 76">
              <a:extLst>
                <a:ext uri="{FF2B5EF4-FFF2-40B4-BE49-F238E27FC236}">
                  <a16:creationId xmlns:a16="http://schemas.microsoft.com/office/drawing/2014/main" id="{34B2E1BE-DB6E-44FC-5DCC-0045DC847B08}"/>
                </a:ext>
              </a:extLst>
            </p:cNvPr>
            <p:cNvPicPr>
              <a:picLocks noChangeAspect="1"/>
            </p:cNvPicPr>
            <p:nvPr/>
          </p:nvPicPr>
          <p:blipFill rotWithShape="1">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20022921" y="4374516"/>
              <a:ext cx="780526" cy="780526"/>
            </a:xfrm>
            <a:prstGeom prst="rect">
              <a:avLst/>
            </a:prstGeom>
          </p:spPr>
        </p:pic>
      </p:grpSp>
      <p:grpSp>
        <p:nvGrpSpPr>
          <p:cNvPr id="71" name="Group 70">
            <a:extLst>
              <a:ext uri="{FF2B5EF4-FFF2-40B4-BE49-F238E27FC236}">
                <a16:creationId xmlns:a16="http://schemas.microsoft.com/office/drawing/2014/main" id="{58F3A825-3AB8-904E-C1EE-A798CADD08B9}"/>
              </a:ext>
            </a:extLst>
          </p:cNvPr>
          <p:cNvGrpSpPr/>
          <p:nvPr/>
        </p:nvGrpSpPr>
        <p:grpSpPr>
          <a:xfrm>
            <a:off x="20822977" y="3459246"/>
            <a:ext cx="1828681" cy="1828681"/>
            <a:chOff x="10806825" y="1839260"/>
            <a:chExt cx="914400" cy="914400"/>
          </a:xfrm>
        </p:grpSpPr>
        <p:sp>
          <p:nvSpPr>
            <p:cNvPr id="72" name="Rounded Rectangle 71">
              <a:extLst>
                <a:ext uri="{FF2B5EF4-FFF2-40B4-BE49-F238E27FC236}">
                  <a16:creationId xmlns:a16="http://schemas.microsoft.com/office/drawing/2014/main" id="{BA8DDF2F-5228-44A3-DBB3-BA750DD68FCF}"/>
                </a:ext>
              </a:extLst>
            </p:cNvPr>
            <p:cNvSpPr/>
            <p:nvPr/>
          </p:nvSpPr>
          <p:spPr>
            <a:xfrm>
              <a:off x="10806825" y="1839260"/>
              <a:ext cx="914400" cy="914400"/>
            </a:xfrm>
            <a:prstGeom prst="roundRect">
              <a:avLst>
                <a:gd name="adj" fmla="val 8167"/>
              </a:avLst>
            </a:prstGeom>
            <a:solidFill>
              <a:schemeClr val="bg1"/>
            </a:solidFill>
            <a:ln w="19050">
              <a:solidFill>
                <a:schemeClr val="accent3">
                  <a:lumMod val="40000"/>
                  <a:lumOff val="60000"/>
                </a:schemeClr>
              </a:solidFill>
              <a:prstDash val="solid"/>
            </a:ln>
            <a:effectLst/>
          </p:spPr>
          <p:style>
            <a:lnRef idx="1">
              <a:schemeClr val="accent1"/>
            </a:lnRef>
            <a:fillRef idx="3">
              <a:schemeClr val="accent1"/>
            </a:fillRef>
            <a:effectRef idx="2">
              <a:schemeClr val="accent1"/>
            </a:effectRef>
            <a:fontRef idx="minor">
              <a:schemeClr val="lt1"/>
            </a:fontRef>
          </p:style>
          <p:txBody>
            <a:bodyPr lIns="68572" rIns="68572" anchor="t"/>
            <a:lstStyle/>
            <a:p>
              <a:pPr algn="ctr">
                <a:defRPr/>
              </a:pPr>
              <a:r>
                <a:rPr lang="en-US" sz="1800" b="1" dirty="0">
                  <a:solidFill>
                    <a:srgbClr val="312D2A"/>
                  </a:solidFill>
                  <a:latin typeface="Oracle Sans" panose="020B0503020204020204" pitchFamily="34" charset="0"/>
                  <a:ea typeface="Calibri" charset="0"/>
                  <a:cs typeface="Oracle Sans" panose="020B0503020204020204" pitchFamily="34" charset="0"/>
                </a:rPr>
                <a:t>Conda Environments</a:t>
              </a:r>
            </a:p>
          </p:txBody>
        </p:sp>
        <p:pic>
          <p:nvPicPr>
            <p:cNvPr id="73" name="Picture 72" descr="A picture containing graphical user interface&#10;&#10;Description automatically generated">
              <a:extLst>
                <a:ext uri="{FF2B5EF4-FFF2-40B4-BE49-F238E27FC236}">
                  <a16:creationId xmlns:a16="http://schemas.microsoft.com/office/drawing/2014/main" id="{012E174C-07BD-FD4D-5020-E8235DD735BD}"/>
                </a:ext>
              </a:extLst>
            </p:cNvPr>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10829685" y="2296459"/>
              <a:ext cx="868680" cy="185607"/>
            </a:xfrm>
            <a:prstGeom prst="rect">
              <a:avLst/>
            </a:prstGeom>
          </p:spPr>
        </p:pic>
      </p:grpSp>
      <p:sp>
        <p:nvSpPr>
          <p:cNvPr id="74" name="TextBox 73">
            <a:extLst>
              <a:ext uri="{FF2B5EF4-FFF2-40B4-BE49-F238E27FC236}">
                <a16:creationId xmlns:a16="http://schemas.microsoft.com/office/drawing/2014/main" id="{CEBDE4A9-A92D-6790-F2FD-2A04F1DFEC02}"/>
              </a:ext>
            </a:extLst>
          </p:cNvPr>
          <p:cNvSpPr txBox="1"/>
          <p:nvPr/>
        </p:nvSpPr>
        <p:spPr>
          <a:xfrm>
            <a:off x="17098533" y="12626098"/>
            <a:ext cx="1903846" cy="338554"/>
          </a:xfrm>
          <a:prstGeom prst="rect">
            <a:avLst/>
          </a:prstGeom>
          <a:noFill/>
        </p:spPr>
        <p:txBody>
          <a:bodyPr wrap="square" rtlCol="0">
            <a:spAutoFit/>
          </a:bodyPr>
          <a:lstStyle/>
          <a:p>
            <a:r>
              <a:rPr lang="en-US" sz="1600" dirty="0">
                <a:solidFill>
                  <a:schemeClr val="tx2">
                    <a:lumMod val="25000"/>
                    <a:lumOff val="75000"/>
                  </a:schemeClr>
                </a:solidFill>
              </a:rPr>
              <a:t>*Coming soon</a:t>
            </a:r>
          </a:p>
        </p:txBody>
      </p:sp>
      <p:grpSp>
        <p:nvGrpSpPr>
          <p:cNvPr id="75" name="Group 74">
            <a:extLst>
              <a:ext uri="{FF2B5EF4-FFF2-40B4-BE49-F238E27FC236}">
                <a16:creationId xmlns:a16="http://schemas.microsoft.com/office/drawing/2014/main" id="{3F7587F5-63FB-6A6F-F3C5-E7F88BEAE51E}"/>
              </a:ext>
            </a:extLst>
          </p:cNvPr>
          <p:cNvGrpSpPr/>
          <p:nvPr/>
        </p:nvGrpSpPr>
        <p:grpSpPr>
          <a:xfrm>
            <a:off x="2617845" y="8477405"/>
            <a:ext cx="6704601" cy="3874490"/>
            <a:chOff x="480548" y="3788589"/>
            <a:chExt cx="11083129" cy="6219005"/>
          </a:xfrm>
        </p:grpSpPr>
        <p:pic>
          <p:nvPicPr>
            <p:cNvPr id="76" name="Picture 75">
              <a:extLst>
                <a:ext uri="{FF2B5EF4-FFF2-40B4-BE49-F238E27FC236}">
                  <a16:creationId xmlns:a16="http://schemas.microsoft.com/office/drawing/2014/main" id="{4068302E-B806-ACFD-8D7B-677407B59219}"/>
                </a:ext>
              </a:extLst>
            </p:cNvPr>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480548" y="3788589"/>
              <a:ext cx="11083129" cy="6219005"/>
            </a:xfrm>
            <a:prstGeom prst="rect">
              <a:avLst/>
            </a:prstGeom>
          </p:spPr>
        </p:pic>
        <p:pic>
          <p:nvPicPr>
            <p:cNvPr id="77" name="Picture 76">
              <a:extLst>
                <a:ext uri="{FF2B5EF4-FFF2-40B4-BE49-F238E27FC236}">
                  <a16:creationId xmlns:a16="http://schemas.microsoft.com/office/drawing/2014/main" id="{F3572D21-75C2-9942-C177-6931C60C0B14}"/>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927606" y="4038124"/>
              <a:ext cx="8144871" cy="5216719"/>
            </a:xfrm>
            <a:prstGeom prst="rect">
              <a:avLst/>
            </a:prstGeom>
          </p:spPr>
        </p:pic>
      </p:grpSp>
      <p:sp>
        <p:nvSpPr>
          <p:cNvPr id="80" name="TextBox 79">
            <a:extLst>
              <a:ext uri="{FF2B5EF4-FFF2-40B4-BE49-F238E27FC236}">
                <a16:creationId xmlns:a16="http://schemas.microsoft.com/office/drawing/2014/main" id="{89E9D19A-013C-D642-984D-2D2CC0A159AA}"/>
              </a:ext>
            </a:extLst>
          </p:cNvPr>
          <p:cNvSpPr txBox="1"/>
          <p:nvPr/>
        </p:nvSpPr>
        <p:spPr>
          <a:xfrm>
            <a:off x="1721574" y="4422715"/>
            <a:ext cx="8569959" cy="3477875"/>
          </a:xfrm>
          <a:prstGeom prst="rect">
            <a:avLst/>
          </a:prstGeom>
          <a:noFill/>
        </p:spPr>
        <p:txBody>
          <a:bodyPr wrap="square">
            <a:spAutoFit/>
          </a:bodyPr>
          <a:lstStyle/>
          <a:p>
            <a:pPr defTabSz="1828800">
              <a:spcBef>
                <a:spcPts val="2400"/>
              </a:spcBef>
              <a:defRPr/>
            </a:pPr>
            <a:r>
              <a:rPr lang="en-US" dirty="0">
                <a:solidFill>
                  <a:schemeClr val="accent4"/>
                </a:solidFill>
                <a:latin typeface="Oracle Sans Light" panose="020B0403020204020204" pitchFamily="34" charset="0"/>
                <a:cs typeface="Oracle Sans Light" panose="020B0403020204020204" pitchFamily="34" charset="0"/>
              </a:rPr>
              <a:t>Use your favorite open-source tools and framework</a:t>
            </a:r>
          </a:p>
          <a:p>
            <a:pPr defTabSz="1828800">
              <a:spcBef>
                <a:spcPts val="2400"/>
              </a:spcBef>
              <a:defRPr/>
            </a:pPr>
            <a:r>
              <a:rPr lang="en-US" dirty="0">
                <a:solidFill>
                  <a:schemeClr val="accent4"/>
                </a:solidFill>
                <a:latin typeface="Oracle Sans Light" panose="020B0403020204020204" pitchFamily="34" charset="0"/>
                <a:cs typeface="Oracle Sans Light" panose="020B0403020204020204" pitchFamily="34" charset="0"/>
              </a:rPr>
              <a:t>Use your AI anywhere using ONNX </a:t>
            </a:r>
          </a:p>
          <a:p>
            <a:pPr defTabSz="1828800">
              <a:spcBef>
                <a:spcPts val="2400"/>
              </a:spcBef>
              <a:defRPr/>
            </a:pPr>
            <a:r>
              <a:rPr lang="en-US" dirty="0">
                <a:solidFill>
                  <a:schemeClr val="accent4"/>
                </a:solidFill>
                <a:latin typeface="Oracle Sans Light" panose="020B0403020204020204" pitchFamily="34" charset="0"/>
                <a:cs typeface="Oracle Sans Light" panose="020B0403020204020204" pitchFamily="34" charset="0"/>
              </a:rPr>
              <a:t>Accelerated Data Science SDK available as an open-source library</a:t>
            </a:r>
          </a:p>
        </p:txBody>
      </p:sp>
      <p:sp>
        <p:nvSpPr>
          <p:cNvPr id="82" name="Content Placeholder 6">
            <a:extLst>
              <a:ext uri="{FF2B5EF4-FFF2-40B4-BE49-F238E27FC236}">
                <a16:creationId xmlns:a16="http://schemas.microsoft.com/office/drawing/2014/main" id="{C5DEC231-EAFC-BC46-D73A-E94F4C8AE3BE}"/>
              </a:ext>
            </a:extLst>
          </p:cNvPr>
          <p:cNvSpPr txBox="1">
            <a:spLocks/>
          </p:cNvSpPr>
          <p:nvPr/>
        </p:nvSpPr>
        <p:spPr>
          <a:xfrm>
            <a:off x="1522165" y="3257691"/>
            <a:ext cx="6326435" cy="1351790"/>
          </a:xfr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400" b="1" dirty="0">
                <a:solidFill>
                  <a:schemeClr val="bg1"/>
                </a:solidFill>
              </a:rPr>
              <a:t>Open and extensible</a:t>
            </a: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a:p>
            <a:endParaRPr lang="en-US" sz="4400" b="1" dirty="0">
              <a:solidFill>
                <a:schemeClr val="bg1"/>
              </a:solidFill>
            </a:endParaRPr>
          </a:p>
        </p:txBody>
      </p:sp>
    </p:spTree>
    <p:extLst>
      <p:ext uri="{BB962C8B-B14F-4D97-AF65-F5344CB8AC3E}">
        <p14:creationId xmlns:p14="http://schemas.microsoft.com/office/powerpoint/2010/main" val="152375591"/>
      </p:ext>
    </p:extLst>
  </p:cSld>
  <p:clrMapOvr>
    <a:masterClrMapping/>
  </p:clrMapOvr>
  <p:transition advClick="0">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722A5228-74B7-C462-B67B-E91D71763029}"/>
              </a:ext>
            </a:extLst>
          </p:cNvPr>
          <p:cNvSpPr>
            <a:spLocks noGrp="1"/>
          </p:cNvSpPr>
          <p:nvPr>
            <p:ph type="title"/>
          </p:nvPr>
        </p:nvSpPr>
        <p:spPr>
          <a:xfrm>
            <a:off x="1087424" y="1479002"/>
            <a:ext cx="22295090" cy="1963776"/>
          </a:xfrm>
          <a:prstGeom prst="rect">
            <a:avLst/>
          </a:prstGeom>
        </p:spPr>
        <p:txBody>
          <a:bodyPr/>
          <a:lstStyle/>
          <a:p>
            <a:r>
              <a:rPr lang="en-US" sz="6600" b="0" dirty="0">
                <a:solidFill>
                  <a:schemeClr val="accent4"/>
                </a:solidFill>
                <a:latin typeface="Oracle Sans Light" panose="020B0403020204020204" pitchFamily="34" charset="0"/>
                <a:cs typeface="Oracle Sans Light" panose="020B0403020204020204" pitchFamily="34" charset="0"/>
              </a:rPr>
              <a:t>AI Quick Actions for OCI Data Science: June 2024 Update</a:t>
            </a:r>
            <a:endParaRPr lang="en-US" sz="6600" dirty="0"/>
          </a:p>
        </p:txBody>
      </p:sp>
      <p:sp>
        <p:nvSpPr>
          <p:cNvPr id="17" name="Text Placeholder 16">
            <a:extLst>
              <a:ext uri="{FF2B5EF4-FFF2-40B4-BE49-F238E27FC236}">
                <a16:creationId xmlns:a16="http://schemas.microsoft.com/office/drawing/2014/main" id="{C233DA91-E1AF-20A3-CDDD-70C9B231A3C5}"/>
              </a:ext>
            </a:extLst>
          </p:cNvPr>
          <p:cNvSpPr>
            <a:spLocks noGrp="1"/>
          </p:cNvSpPr>
          <p:nvPr>
            <p:ph type="body" sz="quarter" idx="17"/>
          </p:nvPr>
        </p:nvSpPr>
        <p:spPr>
          <a:xfrm>
            <a:off x="12846303" y="4333998"/>
            <a:ext cx="10454880" cy="1963776"/>
          </a:xfrm>
        </p:spPr>
        <p:txBody>
          <a:bodyPr/>
          <a:lstStyle/>
          <a:p>
            <a:r>
              <a:rPr lang="en-US" b="0" i="0" dirty="0">
                <a:solidFill>
                  <a:schemeClr val="bg1"/>
                </a:solidFill>
                <a:effectLst/>
              </a:rPr>
              <a:t>A collection of use cases that can be invoked in a click of a button, all in a user interface inside the Data Science notebook experience.</a:t>
            </a:r>
            <a:endParaRPr lang="en-US" dirty="0">
              <a:solidFill>
                <a:schemeClr val="bg1"/>
              </a:solidFill>
            </a:endParaRPr>
          </a:p>
          <a:p>
            <a:r>
              <a:rPr lang="en-US" dirty="0">
                <a:solidFill>
                  <a:schemeClr val="bg1"/>
                </a:solidFill>
              </a:rPr>
              <a:t> </a:t>
            </a:r>
          </a:p>
          <a:p>
            <a:r>
              <a:rPr lang="en-US" sz="3200" dirty="0">
                <a:solidFill>
                  <a:schemeClr val="bg1"/>
                </a:solidFill>
                <a:latin typeface="Oracle Sans" panose="020B0503020204020204" pitchFamily="34" charset="0"/>
                <a:cs typeface="Oracle Sans" panose="020B0503020204020204" pitchFamily="34" charset="0"/>
              </a:rPr>
              <a:t>Model families include:</a:t>
            </a:r>
          </a:p>
          <a:p>
            <a:endParaRPr lang="en-US" dirty="0"/>
          </a:p>
        </p:txBody>
      </p:sp>
      <p:sp>
        <p:nvSpPr>
          <p:cNvPr id="18" name="Text Placeholder 17">
            <a:extLst>
              <a:ext uri="{FF2B5EF4-FFF2-40B4-BE49-F238E27FC236}">
                <a16:creationId xmlns:a16="http://schemas.microsoft.com/office/drawing/2014/main" id="{AAF7BBF6-8D4F-5939-BD34-09CE5D943521}"/>
              </a:ext>
            </a:extLst>
          </p:cNvPr>
          <p:cNvSpPr>
            <a:spLocks noGrp="1"/>
          </p:cNvSpPr>
          <p:nvPr>
            <p:ph type="body" sz="quarter" idx="18"/>
          </p:nvPr>
        </p:nvSpPr>
        <p:spPr>
          <a:xfrm>
            <a:off x="12846303" y="9203645"/>
            <a:ext cx="7058945" cy="730250"/>
          </a:xfrm>
        </p:spPr>
        <p:txBody>
          <a:bodyPr/>
          <a:lstStyle/>
          <a:p>
            <a:r>
              <a:rPr lang="en-US" sz="3200" dirty="0">
                <a:solidFill>
                  <a:schemeClr val="bg1"/>
                </a:solidFill>
              </a:rPr>
              <a:t>Quick actions:</a:t>
            </a:r>
          </a:p>
        </p:txBody>
      </p:sp>
      <p:pic>
        <p:nvPicPr>
          <p:cNvPr id="8" name="Picture Placeholder 7">
            <a:extLst>
              <a:ext uri="{FF2B5EF4-FFF2-40B4-BE49-F238E27FC236}">
                <a16:creationId xmlns:a16="http://schemas.microsoft.com/office/drawing/2014/main" id="{93E82D00-6D87-E16C-5E49-E233AE8DFC6E}"/>
              </a:ext>
            </a:extLst>
          </p:cNvPr>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582" r="1582"/>
          <a:stretch>
            <a:fillRect/>
          </a:stretch>
        </p:blipFill>
        <p:spPr/>
      </p:pic>
      <p:sp>
        <p:nvSpPr>
          <p:cNvPr id="3" name="Slide Number Placeholder 1">
            <a:extLst>
              <a:ext uri="{FF2B5EF4-FFF2-40B4-BE49-F238E27FC236}">
                <a16:creationId xmlns:a16="http://schemas.microsoft.com/office/drawing/2014/main" id="{762509C8-FD8D-4972-663A-F0E476C52663}"/>
              </a:ext>
            </a:extLst>
          </p:cNvPr>
          <p:cNvSpPr>
            <a:spLocks noGrp="1"/>
          </p:cNvSpPr>
          <p:nvPr>
            <p:ph type="sldNum" sz="quarter" idx="4"/>
          </p:nvPr>
        </p:nvSpPr>
        <p:spPr>
          <a:xfrm>
            <a:off x="1016000" y="12847320"/>
            <a:ext cx="731615" cy="731520"/>
          </a:xfrm>
        </p:spPr>
        <p:txBody>
          <a:bodyPr/>
          <a:lstStyle/>
          <a:p>
            <a:fld id="{345D60D9-5372-5F40-9443-0F9AE5BDC3C8}" type="slidenum">
              <a:rPr lang="en-US" smtClean="0"/>
              <a:pPr/>
              <a:t>24</a:t>
            </a:fld>
            <a:endParaRPr lang="en-US" dirty="0"/>
          </a:p>
        </p:txBody>
      </p:sp>
      <p:sp>
        <p:nvSpPr>
          <p:cNvPr id="4" name="Footer Placeholder 2">
            <a:extLst>
              <a:ext uri="{FF2B5EF4-FFF2-40B4-BE49-F238E27FC236}">
                <a16:creationId xmlns:a16="http://schemas.microsoft.com/office/drawing/2014/main" id="{09B9033A-A661-37EE-415A-1A4B034DE668}"/>
              </a:ext>
            </a:extLst>
          </p:cNvPr>
          <p:cNvSpPr>
            <a:spLocks noGrp="1"/>
          </p:cNvSpPr>
          <p:nvPr>
            <p:ph type="ftr" sz="quarter" idx="3"/>
          </p:nvPr>
        </p:nvSpPr>
        <p:spPr>
          <a:xfrm>
            <a:off x="1747615" y="12847957"/>
            <a:ext cx="11492254" cy="730250"/>
          </a:xfrm>
        </p:spPr>
        <p:txBody>
          <a:bodyPr/>
          <a:lstStyle/>
          <a:p>
            <a:r>
              <a:rPr lang="en-US" dirty="0"/>
              <a:t>Copyright © 2024, Oracle and/or its affiliates</a:t>
            </a:r>
          </a:p>
        </p:txBody>
      </p:sp>
      <p:sp>
        <p:nvSpPr>
          <p:cNvPr id="2" name="TextBox 1">
            <a:extLst>
              <a:ext uri="{FF2B5EF4-FFF2-40B4-BE49-F238E27FC236}">
                <a16:creationId xmlns:a16="http://schemas.microsoft.com/office/drawing/2014/main" id="{9251A22E-71F0-2096-4503-63EEF37D05FE}"/>
              </a:ext>
            </a:extLst>
          </p:cNvPr>
          <p:cNvSpPr txBox="1"/>
          <p:nvPr/>
        </p:nvSpPr>
        <p:spPr>
          <a:xfrm>
            <a:off x="13021062" y="6881936"/>
            <a:ext cx="8291492" cy="1815882"/>
          </a:xfrm>
          <a:prstGeom prst="rect">
            <a:avLst/>
          </a:prstGeom>
          <a:noFill/>
        </p:spPr>
        <p:txBody>
          <a:bodyPr wrap="square" numCol="2" rtlCol="0">
            <a:spAutoFit/>
          </a:bodyPr>
          <a:lstStyle/>
          <a:p>
            <a:pPr marL="457200" indent="-457200">
              <a:buFont typeface="Arial" panose="020B0604020202020204" pitchFamily="34" charset="0"/>
              <a:buChar char="•"/>
            </a:pPr>
            <a:r>
              <a:rPr lang="en-US" sz="2800" dirty="0">
                <a:solidFill>
                  <a:schemeClr val="bg1"/>
                </a:solidFill>
                <a:latin typeface="Oracle Sans" panose="020B0503020204020204" pitchFamily="34" charset="0"/>
                <a:cs typeface="Oracle Sans" panose="020B0503020204020204" pitchFamily="34" charset="0"/>
              </a:rPr>
              <a:t>Llama</a:t>
            </a:r>
            <a:endParaRPr lang="en-US" sz="2800" dirty="0">
              <a:solidFill>
                <a:schemeClr val="bg1"/>
              </a:solidFill>
            </a:endParaRPr>
          </a:p>
          <a:p>
            <a:pPr marL="457200" indent="-457200">
              <a:buFont typeface="Arial" panose="020B0604020202020204" pitchFamily="34" charset="0"/>
              <a:buChar char="•"/>
            </a:pPr>
            <a:r>
              <a:rPr lang="en-US" sz="2800" dirty="0">
                <a:solidFill>
                  <a:schemeClr val="bg1"/>
                </a:solidFill>
                <a:latin typeface="Oracle Sans" panose="020B0503020204020204" pitchFamily="34" charset="0"/>
                <a:cs typeface="Oracle Sans" panose="020B0503020204020204" pitchFamily="34" charset="0"/>
              </a:rPr>
              <a:t>Mistral</a:t>
            </a:r>
          </a:p>
          <a:p>
            <a:pPr marL="457200" indent="-457200">
              <a:buFont typeface="Arial" panose="020B0604020202020204" pitchFamily="34" charset="0"/>
              <a:buChar char="•"/>
            </a:pPr>
            <a:r>
              <a:rPr lang="en-US" sz="2800" dirty="0">
                <a:solidFill>
                  <a:schemeClr val="bg1"/>
                </a:solidFill>
              </a:rPr>
              <a:t>Gemma </a:t>
            </a:r>
          </a:p>
          <a:p>
            <a:pPr marL="457200" indent="-431800">
              <a:buFont typeface="Arial" panose="020B0604020202020204" pitchFamily="34" charset="0"/>
              <a:buChar char="•"/>
            </a:pPr>
            <a:r>
              <a:rPr lang="en-US" sz="2800" dirty="0">
                <a:solidFill>
                  <a:schemeClr val="bg1"/>
                </a:solidFill>
              </a:rPr>
              <a:t>Falcon </a:t>
            </a:r>
          </a:p>
          <a:p>
            <a:pPr marL="457200" indent="-431800">
              <a:buFont typeface="Arial" panose="020B0604020202020204" pitchFamily="34" charset="0"/>
              <a:buChar char="•"/>
            </a:pPr>
            <a:r>
              <a:rPr lang="en-US" sz="2800" dirty="0">
                <a:solidFill>
                  <a:schemeClr val="bg1"/>
                </a:solidFill>
              </a:rPr>
              <a:t>ELYZA</a:t>
            </a:r>
          </a:p>
          <a:p>
            <a:pPr marL="457200" indent="-431800">
              <a:buFont typeface="Arial" panose="020B0604020202020204" pitchFamily="34" charset="0"/>
              <a:buChar char="•"/>
            </a:pPr>
            <a:r>
              <a:rPr lang="en-US" sz="2800" dirty="0">
                <a:solidFill>
                  <a:schemeClr val="bg1"/>
                </a:solidFill>
              </a:rPr>
              <a:t>And more</a:t>
            </a:r>
          </a:p>
        </p:txBody>
      </p:sp>
      <p:grpSp>
        <p:nvGrpSpPr>
          <p:cNvPr id="5" name="Group 4">
            <a:extLst>
              <a:ext uri="{FF2B5EF4-FFF2-40B4-BE49-F238E27FC236}">
                <a16:creationId xmlns:a16="http://schemas.microsoft.com/office/drawing/2014/main" id="{EBBE66B2-50E2-A869-1828-466C3988163C}"/>
              </a:ext>
            </a:extLst>
          </p:cNvPr>
          <p:cNvGrpSpPr/>
          <p:nvPr/>
        </p:nvGrpSpPr>
        <p:grpSpPr>
          <a:xfrm>
            <a:off x="14767570" y="10097868"/>
            <a:ext cx="5429911" cy="2586116"/>
            <a:chOff x="6390800" y="3416360"/>
            <a:chExt cx="4550406" cy="1974651"/>
          </a:xfrm>
          <a:solidFill>
            <a:srgbClr val="33553C"/>
          </a:solidFill>
          <a:scene3d>
            <a:camera prst="orthographicFront">
              <a:rot lat="0" lon="0" rev="0"/>
            </a:camera>
            <a:lightRig rig="balanced" dir="t">
              <a:rot lat="0" lon="0" rev="8700000"/>
            </a:lightRig>
          </a:scene3d>
        </p:grpSpPr>
        <p:sp>
          <p:nvSpPr>
            <p:cNvPr id="6" name="Rounded Rectangle 5">
              <a:extLst>
                <a:ext uri="{FF2B5EF4-FFF2-40B4-BE49-F238E27FC236}">
                  <a16:creationId xmlns:a16="http://schemas.microsoft.com/office/drawing/2014/main" id="{A096E7BD-1AE0-970C-46D2-AF32225C49FC}"/>
                </a:ext>
              </a:extLst>
            </p:cNvPr>
            <p:cNvSpPr/>
            <p:nvPr/>
          </p:nvSpPr>
          <p:spPr>
            <a:xfrm>
              <a:off x="6390800" y="3416360"/>
              <a:ext cx="2110738" cy="856704"/>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Deploy</a:t>
              </a:r>
            </a:p>
          </p:txBody>
        </p:sp>
        <p:sp>
          <p:nvSpPr>
            <p:cNvPr id="7" name="Rounded Rectangle 6">
              <a:extLst>
                <a:ext uri="{FF2B5EF4-FFF2-40B4-BE49-F238E27FC236}">
                  <a16:creationId xmlns:a16="http://schemas.microsoft.com/office/drawing/2014/main" id="{203D9736-0AB7-7979-B726-84AE73B6275E}"/>
                </a:ext>
              </a:extLst>
            </p:cNvPr>
            <p:cNvSpPr/>
            <p:nvPr/>
          </p:nvSpPr>
          <p:spPr>
            <a:xfrm>
              <a:off x="8830468" y="3429000"/>
              <a:ext cx="2110738" cy="856704"/>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Fine Tune</a:t>
              </a:r>
            </a:p>
          </p:txBody>
        </p:sp>
        <p:sp>
          <p:nvSpPr>
            <p:cNvPr id="9" name="Rounded Rectangle 8">
              <a:extLst>
                <a:ext uri="{FF2B5EF4-FFF2-40B4-BE49-F238E27FC236}">
                  <a16:creationId xmlns:a16="http://schemas.microsoft.com/office/drawing/2014/main" id="{9A4E08C3-15EB-654D-E7AE-0D2F4E8C0CBC}"/>
                </a:ext>
              </a:extLst>
            </p:cNvPr>
            <p:cNvSpPr/>
            <p:nvPr/>
          </p:nvSpPr>
          <p:spPr>
            <a:xfrm>
              <a:off x="6390800" y="4521667"/>
              <a:ext cx="2110738" cy="856704"/>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Integrate</a:t>
              </a:r>
            </a:p>
          </p:txBody>
        </p:sp>
        <p:sp>
          <p:nvSpPr>
            <p:cNvPr id="10" name="Rounded Rectangle 9">
              <a:extLst>
                <a:ext uri="{FF2B5EF4-FFF2-40B4-BE49-F238E27FC236}">
                  <a16:creationId xmlns:a16="http://schemas.microsoft.com/office/drawing/2014/main" id="{DC853638-D3E4-2305-70F2-0FD63EE191C9}"/>
                </a:ext>
              </a:extLst>
            </p:cNvPr>
            <p:cNvSpPr/>
            <p:nvPr/>
          </p:nvSpPr>
          <p:spPr>
            <a:xfrm>
              <a:off x="8830468" y="4534307"/>
              <a:ext cx="2110738" cy="856704"/>
            </a:xfrm>
            <a:prstGeom prst="roundRect">
              <a:avLst/>
            </a:prstGeom>
            <a:grp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Scale</a:t>
              </a:r>
            </a:p>
          </p:txBody>
        </p:sp>
      </p:grpSp>
      <p:pic>
        <p:nvPicPr>
          <p:cNvPr id="11" name="Graphic 10" descr="Cursor with solid fill">
            <a:extLst>
              <a:ext uri="{FF2B5EF4-FFF2-40B4-BE49-F238E27FC236}">
                <a16:creationId xmlns:a16="http://schemas.microsoft.com/office/drawing/2014/main" id="{9517171B-7A0F-3A49-B2D1-B410074483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65293">
            <a:off x="16678179" y="10860445"/>
            <a:ext cx="718823" cy="7188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90851494"/>
      </p:ext>
    </p:extLst>
  </p:cSld>
  <p:clrMapOvr>
    <a:masterClrMapping/>
  </p:clrMapOvr>
  <p:transition advClick="0">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3C880-8D61-C710-8374-07CC32BDFCC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144CBB2-404D-10AC-CF6F-564333848740}"/>
              </a:ext>
            </a:extLst>
          </p:cNvPr>
          <p:cNvSpPr>
            <a:spLocks noGrp="1"/>
          </p:cNvSpPr>
          <p:nvPr>
            <p:ph type="sldNum" sz="quarter" idx="4"/>
          </p:nvPr>
        </p:nvSpPr>
        <p:spPr/>
        <p:txBody>
          <a:bodyPr/>
          <a:lstStyle/>
          <a:p>
            <a:fld id="{345D60D9-5372-5F40-9443-0F9AE5BDC3C8}" type="slidenum">
              <a:rPr lang="en-US" smtClean="0"/>
              <a:pPr/>
              <a:t>25</a:t>
            </a:fld>
            <a:endParaRPr lang="en-US" dirty="0"/>
          </a:p>
        </p:txBody>
      </p:sp>
      <p:sp>
        <p:nvSpPr>
          <p:cNvPr id="3" name="Footer Placeholder 2">
            <a:extLst>
              <a:ext uri="{FF2B5EF4-FFF2-40B4-BE49-F238E27FC236}">
                <a16:creationId xmlns:a16="http://schemas.microsoft.com/office/drawing/2014/main" id="{9E046523-0AAD-749B-62D9-A381D56524EA}"/>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8C9FC016-4C03-4667-C109-FDC61C9AE5CB}"/>
              </a:ext>
            </a:extLst>
          </p:cNvPr>
          <p:cNvSpPr>
            <a:spLocks noGrp="1"/>
          </p:cNvSpPr>
          <p:nvPr>
            <p:ph type="title"/>
          </p:nvPr>
        </p:nvSpPr>
        <p:spPr>
          <a:xfrm>
            <a:off x="1564711" y="5043055"/>
            <a:ext cx="11858062" cy="2415254"/>
          </a:xfrm>
        </p:spPr>
        <p:txBody>
          <a:bodyPr/>
          <a:lstStyle/>
          <a:p>
            <a:r>
              <a:rPr lang="en-US" sz="8000" b="0" dirty="0">
                <a:latin typeface="Oracle Sans Light" panose="020B0403020204020204" pitchFamily="34" charset="0"/>
                <a:cs typeface="Oracle Sans Light" panose="020B0403020204020204" pitchFamily="34" charset="0"/>
              </a:rPr>
              <a:t>Oracle AI</a:t>
            </a:r>
            <a:br>
              <a:rPr lang="en-US" sz="8000" b="0" dirty="0">
                <a:latin typeface="Oracle Sans" panose="020B0503020204020204" pitchFamily="34" charset="0"/>
                <a:cs typeface="Oracle Sans" panose="020B0503020204020204" pitchFamily="34" charset="0"/>
              </a:rPr>
            </a:br>
            <a:r>
              <a:rPr lang="en-US" sz="8000" b="0" dirty="0">
                <a:latin typeface="Oracle Sans Light" panose="020B0403020204020204" pitchFamily="34" charset="0"/>
                <a:cs typeface="Oracle Sans Light" panose="020B0403020204020204" pitchFamily="34" charset="0"/>
              </a:rPr>
              <a:t>Infrastructure</a:t>
            </a:r>
          </a:p>
        </p:txBody>
      </p:sp>
    </p:spTree>
    <p:extLst>
      <p:ext uri="{BB962C8B-B14F-4D97-AF65-F5344CB8AC3E}">
        <p14:creationId xmlns:p14="http://schemas.microsoft.com/office/powerpoint/2010/main" val="2193944867"/>
      </p:ext>
    </p:extLst>
  </p:cSld>
  <p:clrMapOvr>
    <a:masterClrMapping/>
  </p:clrMapOvr>
  <p:transition advClick="0">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CABFA1-D07F-81F8-DB8A-B06A6EDA3A1F}"/>
              </a:ext>
            </a:extLst>
          </p:cNvPr>
          <p:cNvSpPr>
            <a:spLocks noGrp="1"/>
          </p:cNvSpPr>
          <p:nvPr>
            <p:ph type="sldNum" sz="quarter" idx="4"/>
          </p:nvPr>
        </p:nvSpPr>
        <p:spPr/>
        <p:txBody>
          <a:bodyPr/>
          <a:lstStyle/>
          <a:p>
            <a:pPr marL="0" marR="0" lvl="0" indent="0" algn="l" defTabSz="1828891" rtl="0" eaLnBrk="1" fontAlgn="auto" latinLnBrk="0" hangingPunct="1">
              <a:lnSpc>
                <a:spcPct val="100000"/>
              </a:lnSpc>
              <a:spcBef>
                <a:spcPts val="0"/>
              </a:spcBef>
              <a:spcAft>
                <a:spcPts val="0"/>
              </a:spcAft>
              <a:buClrTx/>
              <a:buSzTx/>
              <a:buFontTx/>
              <a:buNone/>
              <a:tabLst/>
              <a:defRPr/>
            </a:pPr>
            <a:fld id="{345D60D9-5372-5F40-9443-0F9AE5BDC3C8}" type="slidenum">
              <a:rPr kumimoji="0" lang="en-US" sz="1200" b="0" i="0" u="none" strike="noStrike" kern="1200" cap="none" spc="0" normalizeH="0" baseline="0" noProof="0" smtClean="0">
                <a:ln>
                  <a:noFill/>
                </a:ln>
                <a:solidFill>
                  <a:srgbClr val="A9BBBC"/>
                </a:solidFill>
                <a:effectLst/>
                <a:uLnTx/>
                <a:uFillTx/>
                <a:latin typeface="Oracle Sans Light" panose="020B0403020204020204" pitchFamily="34" charset="0"/>
                <a:ea typeface="+mn-ea"/>
                <a:cs typeface="Oracle Sans Light" panose="020B0403020204020204" pitchFamily="34" charset="0"/>
              </a:rPr>
              <a:pPr marL="0" marR="0" lvl="0" indent="0" algn="l" defTabSz="1828891"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A9BBBC"/>
              </a:solidFill>
              <a:effectLst/>
              <a:uLnTx/>
              <a:uFillTx/>
              <a:latin typeface="Oracle Sans Light" panose="020B0403020204020204" pitchFamily="34" charset="0"/>
              <a:ea typeface="+mn-ea"/>
              <a:cs typeface="Oracle Sans Light" panose="020B0403020204020204" pitchFamily="34" charset="0"/>
            </a:endParaRPr>
          </a:p>
        </p:txBody>
      </p:sp>
      <p:sp>
        <p:nvSpPr>
          <p:cNvPr id="2" name="Footer Placeholder 1">
            <a:extLst>
              <a:ext uri="{FF2B5EF4-FFF2-40B4-BE49-F238E27FC236}">
                <a16:creationId xmlns:a16="http://schemas.microsoft.com/office/drawing/2014/main" id="{B6F64469-73D3-CD27-59CC-4A3B46B31057}"/>
              </a:ext>
            </a:extLst>
          </p:cNvPr>
          <p:cNvSpPr>
            <a:spLocks noGrp="1"/>
          </p:cNvSpPr>
          <p:nvPr>
            <p:ph type="ftr" sz="quarter" idx="3"/>
          </p:nvPr>
        </p:nvSpPr>
        <p:spPr/>
        <p:txBody>
          <a:bodyPr/>
          <a:lstStyle/>
          <a:p>
            <a:pPr marL="0" marR="0" lvl="0" indent="0" algn="l" defTabSz="182889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A9BBBC"/>
                </a:solidFill>
                <a:effectLst/>
                <a:uLnTx/>
                <a:uFillTx/>
                <a:latin typeface="Oracle Sans Light" panose="020B0403020204020204" pitchFamily="34" charset="0"/>
                <a:ea typeface="+mn-ea"/>
                <a:cs typeface="Oracle Sans Light" panose="020B0403020204020204" pitchFamily="34" charset="0"/>
              </a:rPr>
              <a:t>Copyright © 2024, Oracle and/or its affiliates</a:t>
            </a:r>
          </a:p>
        </p:txBody>
      </p:sp>
      <p:sp>
        <p:nvSpPr>
          <p:cNvPr id="4" name="Title 3">
            <a:extLst>
              <a:ext uri="{FF2B5EF4-FFF2-40B4-BE49-F238E27FC236}">
                <a16:creationId xmlns:a16="http://schemas.microsoft.com/office/drawing/2014/main" id="{0432CF30-D05C-8412-1C14-7BA7FC07F031}"/>
              </a:ext>
            </a:extLst>
          </p:cNvPr>
          <p:cNvSpPr>
            <a:spLocks noGrp="1"/>
          </p:cNvSpPr>
          <p:nvPr>
            <p:ph type="title"/>
          </p:nvPr>
        </p:nvSpPr>
        <p:spPr>
          <a:xfrm>
            <a:off x="1087425" y="1479002"/>
            <a:ext cx="18011066" cy="1963776"/>
          </a:xfrm>
        </p:spPr>
        <p:txBody>
          <a:bodyPr/>
          <a:lstStyle/>
          <a:p>
            <a:r>
              <a:rPr lang="en-US" dirty="0"/>
              <a:t>OCI AI Infrastructure</a:t>
            </a:r>
          </a:p>
        </p:txBody>
      </p:sp>
      <p:sp>
        <p:nvSpPr>
          <p:cNvPr id="6" name="Text Placeholder 5">
            <a:extLst>
              <a:ext uri="{FF2B5EF4-FFF2-40B4-BE49-F238E27FC236}">
                <a16:creationId xmlns:a16="http://schemas.microsoft.com/office/drawing/2014/main" id="{C79F7BD6-70E4-782D-2689-0ED64BCE34DB}"/>
              </a:ext>
            </a:extLst>
          </p:cNvPr>
          <p:cNvSpPr>
            <a:spLocks noGrp="1"/>
          </p:cNvSpPr>
          <p:nvPr>
            <p:ph type="body" sz="quarter" idx="20"/>
          </p:nvPr>
        </p:nvSpPr>
        <p:spPr>
          <a:xfrm>
            <a:off x="1186281" y="3463567"/>
            <a:ext cx="16256903" cy="972278"/>
          </a:xfrm>
        </p:spPr>
        <p:txBody>
          <a:bodyPr/>
          <a:lstStyle/>
          <a:p>
            <a:r>
              <a:rPr lang="en-US" sz="5400" dirty="0"/>
              <a:t>Built on Oracle’s unique Supercluster technology</a:t>
            </a:r>
          </a:p>
        </p:txBody>
      </p:sp>
      <p:pic>
        <p:nvPicPr>
          <p:cNvPr id="7" name="Picture 6">
            <a:extLst>
              <a:ext uri="{FF2B5EF4-FFF2-40B4-BE49-F238E27FC236}">
                <a16:creationId xmlns:a16="http://schemas.microsoft.com/office/drawing/2014/main" id="{F50C0C28-846E-7804-EE55-B304DEC19E6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05186" y="4906268"/>
            <a:ext cx="7772400" cy="6009506"/>
          </a:xfrm>
          <a:prstGeom prst="rect">
            <a:avLst/>
          </a:prstGeom>
        </p:spPr>
      </p:pic>
      <p:sp>
        <p:nvSpPr>
          <p:cNvPr id="9" name="Text Placeholder 4">
            <a:extLst>
              <a:ext uri="{FF2B5EF4-FFF2-40B4-BE49-F238E27FC236}">
                <a16:creationId xmlns:a16="http://schemas.microsoft.com/office/drawing/2014/main" id="{0957950B-A26C-651D-D701-3210BE073879}"/>
              </a:ext>
            </a:extLst>
          </p:cNvPr>
          <p:cNvSpPr>
            <a:spLocks noGrp="1"/>
          </p:cNvSpPr>
          <p:nvPr>
            <p:ph type="body" sz="quarter" idx="18"/>
          </p:nvPr>
        </p:nvSpPr>
        <p:spPr/>
        <p:txBody>
          <a:bodyPr/>
          <a:lstStyle/>
          <a:p>
            <a:pPr marL="857250" indent="-857250">
              <a:buFont typeface="Arial" panose="020B0604020202020204" pitchFamily="34" charset="0"/>
              <a:buChar char="•"/>
            </a:pPr>
            <a:r>
              <a:rPr lang="en-US" sz="4400" b="1" dirty="0"/>
              <a:t>Superior supercomputing performance</a:t>
            </a:r>
          </a:p>
          <a:p>
            <a:pPr marL="1384300" lvl="1" indent="-519113">
              <a:buFont typeface="Oracle Sans Light" panose="020B0403020204020204" pitchFamily="34" charset="0"/>
              <a:buChar char="–"/>
            </a:pPr>
            <a:r>
              <a:rPr lang="en-US" sz="4000" dirty="0"/>
              <a:t>Dedicated AI Clusters certified by NVIDIA</a:t>
            </a:r>
          </a:p>
          <a:p>
            <a:pPr marL="1384300" lvl="1" indent="-519113">
              <a:buFont typeface="Oracle Sans Light" panose="020B0403020204020204" pitchFamily="34" charset="0"/>
              <a:buChar char="–"/>
            </a:pPr>
            <a:r>
              <a:rPr lang="en-US" sz="4000" dirty="0"/>
              <a:t>Improves economics of training models</a:t>
            </a:r>
          </a:p>
          <a:p>
            <a:pPr marL="857250" indent="-857250">
              <a:buFont typeface="Arial" panose="020B0604020202020204" pitchFamily="34" charset="0"/>
              <a:buChar char="•"/>
            </a:pPr>
            <a:r>
              <a:rPr lang="en-US" sz="4400" b="1" dirty="0"/>
              <a:t>Efficient scalability</a:t>
            </a:r>
          </a:p>
          <a:p>
            <a:pPr marL="1384300" lvl="1" indent="-519113">
              <a:buFont typeface="Oracle Sans Light" panose="020B0403020204020204" pitchFamily="34" charset="0"/>
              <a:buChar char="–"/>
            </a:pPr>
            <a:r>
              <a:rPr lang="en-US" sz="4000" dirty="0"/>
              <a:t>Scale up to 4096 instances and 32768 GPUs</a:t>
            </a:r>
          </a:p>
          <a:p>
            <a:pPr marL="1384300" lvl="1" indent="-519113">
              <a:buFont typeface="Oracle Sans Light" panose="020B0403020204020204" pitchFamily="34" charset="0"/>
              <a:buChar char="–"/>
            </a:pPr>
            <a:r>
              <a:rPr lang="en-US" sz="4000" dirty="0"/>
              <a:t>Strong capabilities for varying AI workloads</a:t>
            </a:r>
          </a:p>
          <a:p>
            <a:pPr marL="865188" indent="-865188">
              <a:buFont typeface="Arial" panose="020B0604020202020204" pitchFamily="34" charset="0"/>
              <a:buChar char="•"/>
            </a:pPr>
            <a:r>
              <a:rPr lang="en-US" sz="4400" b="1" dirty="0"/>
              <a:t>Leading networking technology</a:t>
            </a:r>
          </a:p>
          <a:p>
            <a:pPr marL="1309688" lvl="1" indent="-395288">
              <a:buFont typeface="Oracle Sans Light" panose="020B0403020204020204" pitchFamily="34" charset="0"/>
              <a:buChar char="–"/>
            </a:pPr>
            <a:r>
              <a:rPr lang="en-US" sz="4000" dirty="0"/>
              <a:t>Specialized purpose-built RDMA networking</a:t>
            </a:r>
          </a:p>
          <a:p>
            <a:pPr marL="1309688" lvl="1" indent="-395288">
              <a:buFont typeface="Oracle Sans Light" panose="020B0403020204020204" pitchFamily="34" charset="0"/>
              <a:buChar char="–"/>
            </a:pPr>
            <a:r>
              <a:rPr lang="en-US" sz="4000" dirty="0"/>
              <a:t>Efficient and smooth processing of AI workloads</a:t>
            </a:r>
          </a:p>
          <a:p>
            <a:pPr marL="1309688" indent="-395288"/>
            <a:endParaRPr lang="en-US" sz="4000" dirty="0">
              <a:solidFill>
                <a:schemeClr val="bg1"/>
              </a:solidFill>
              <a:latin typeface="Oracle Sans Light" panose="020B0403020204020204" pitchFamily="34" charset="0"/>
              <a:cs typeface="Oracle Sans Light" panose="020B0403020204020204" pitchFamily="34" charset="0"/>
            </a:endParaRPr>
          </a:p>
          <a:p>
            <a:endParaRPr lang="en-US" dirty="0"/>
          </a:p>
        </p:txBody>
      </p:sp>
    </p:spTree>
    <p:extLst>
      <p:ext uri="{BB962C8B-B14F-4D97-AF65-F5344CB8AC3E}">
        <p14:creationId xmlns:p14="http://schemas.microsoft.com/office/powerpoint/2010/main" val="729287164"/>
      </p:ext>
    </p:extLst>
  </p:cSld>
  <p:clrMapOvr>
    <a:masterClrMapping/>
  </p:clrMapOvr>
  <p:transition advClick="0">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84DB2-EB45-C94B-9761-946D85DF472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444DAC-282C-1F97-86A2-066609819585}"/>
              </a:ext>
            </a:extLst>
          </p:cNvPr>
          <p:cNvSpPr>
            <a:spLocks noGrp="1"/>
          </p:cNvSpPr>
          <p:nvPr>
            <p:ph type="sldNum" sz="quarter" idx="4"/>
          </p:nvPr>
        </p:nvSpPr>
        <p:spPr/>
        <p:txBody>
          <a:bodyPr/>
          <a:lstStyle/>
          <a:p>
            <a:fld id="{345D60D9-5372-5F40-9443-0F9AE5BDC3C8}" type="slidenum">
              <a:rPr lang="en-US" smtClean="0"/>
              <a:pPr/>
              <a:t>27</a:t>
            </a:fld>
            <a:endParaRPr lang="en-US" dirty="0"/>
          </a:p>
        </p:txBody>
      </p:sp>
      <p:sp>
        <p:nvSpPr>
          <p:cNvPr id="3" name="Footer Placeholder 2">
            <a:extLst>
              <a:ext uri="{FF2B5EF4-FFF2-40B4-BE49-F238E27FC236}">
                <a16:creationId xmlns:a16="http://schemas.microsoft.com/office/drawing/2014/main" id="{02726DCB-9577-CDB6-3978-076297268E74}"/>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7D527E68-549B-91FD-B7A8-ED75CE0D6056}"/>
              </a:ext>
            </a:extLst>
          </p:cNvPr>
          <p:cNvSpPr>
            <a:spLocks noGrp="1"/>
          </p:cNvSpPr>
          <p:nvPr>
            <p:ph type="title"/>
          </p:nvPr>
        </p:nvSpPr>
        <p:spPr>
          <a:xfrm>
            <a:off x="1564711" y="5043055"/>
            <a:ext cx="11858062" cy="2415254"/>
          </a:xfrm>
        </p:spPr>
        <p:txBody>
          <a:bodyPr/>
          <a:lstStyle/>
          <a:p>
            <a:r>
              <a:rPr lang="en-US" sz="8000" b="0" dirty="0">
                <a:latin typeface="Oracle Sans Light" panose="020B0403020204020204" pitchFamily="34" charset="0"/>
                <a:cs typeface="Oracle Sans Light" panose="020B0403020204020204" pitchFamily="34" charset="0"/>
              </a:rPr>
              <a:t>Oracle AI</a:t>
            </a:r>
            <a:br>
              <a:rPr lang="en-US" sz="8000" b="0" dirty="0">
                <a:latin typeface="Oracle Sans" panose="020B0503020204020204" pitchFamily="34" charset="0"/>
                <a:cs typeface="Oracle Sans" panose="020B0503020204020204" pitchFamily="34" charset="0"/>
              </a:rPr>
            </a:br>
            <a:r>
              <a:rPr lang="en-US" sz="8000" b="0" dirty="0">
                <a:latin typeface="Oracle Sans Light" panose="020B0403020204020204" pitchFamily="34" charset="0"/>
                <a:cs typeface="Oracle Sans Light" panose="020B0403020204020204" pitchFamily="34" charset="0"/>
              </a:rPr>
              <a:t>in Database</a:t>
            </a:r>
          </a:p>
        </p:txBody>
      </p:sp>
    </p:spTree>
    <p:extLst>
      <p:ext uri="{BB962C8B-B14F-4D97-AF65-F5344CB8AC3E}">
        <p14:creationId xmlns:p14="http://schemas.microsoft.com/office/powerpoint/2010/main" val="4146698990"/>
      </p:ext>
    </p:extLst>
  </p:cSld>
  <p:clrMapOvr>
    <a:masterClrMapping/>
  </p:clrMapOvr>
  <p:transition advClick="0">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CABFA1-D07F-81F8-DB8A-B06A6EDA3A1F}"/>
              </a:ext>
            </a:extLst>
          </p:cNvPr>
          <p:cNvSpPr>
            <a:spLocks noGrp="1"/>
          </p:cNvSpPr>
          <p:nvPr>
            <p:ph type="sldNum" sz="quarter" idx="4"/>
          </p:nvPr>
        </p:nvSpPr>
        <p:spPr/>
        <p:txBody>
          <a:bodyPr/>
          <a:lstStyle/>
          <a:p>
            <a:fld id="{345D60D9-5372-5F40-9443-0F9AE5BDC3C8}" type="slidenum">
              <a:rPr lang="en-US" smtClean="0"/>
              <a:pPr/>
              <a:t>28</a:t>
            </a:fld>
            <a:endParaRPr lang="en-US" dirty="0"/>
          </a:p>
        </p:txBody>
      </p:sp>
      <p:sp>
        <p:nvSpPr>
          <p:cNvPr id="2" name="Footer Placeholder 1">
            <a:extLst>
              <a:ext uri="{FF2B5EF4-FFF2-40B4-BE49-F238E27FC236}">
                <a16:creationId xmlns:a16="http://schemas.microsoft.com/office/drawing/2014/main" id="{B6F64469-73D3-CD27-59CC-4A3B46B31057}"/>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0432CF30-D05C-8412-1C14-7BA7FC07F031}"/>
              </a:ext>
            </a:extLst>
          </p:cNvPr>
          <p:cNvSpPr>
            <a:spLocks noGrp="1"/>
          </p:cNvSpPr>
          <p:nvPr>
            <p:ph type="title"/>
          </p:nvPr>
        </p:nvSpPr>
        <p:spPr>
          <a:xfrm>
            <a:off x="1087425" y="1479002"/>
            <a:ext cx="18011066" cy="1963776"/>
          </a:xfrm>
        </p:spPr>
        <p:txBody>
          <a:bodyPr/>
          <a:lstStyle/>
          <a:p>
            <a:r>
              <a:rPr lang="en-US" dirty="0"/>
              <a:t>Oracle Modern Data Platform for AI</a:t>
            </a:r>
          </a:p>
        </p:txBody>
      </p:sp>
      <p:sp>
        <p:nvSpPr>
          <p:cNvPr id="9" name="Text Placeholder 8">
            <a:extLst>
              <a:ext uri="{FF2B5EF4-FFF2-40B4-BE49-F238E27FC236}">
                <a16:creationId xmlns:a16="http://schemas.microsoft.com/office/drawing/2014/main" id="{CCF1EBB2-A626-DBE6-338C-BDC5CB31B6B4}"/>
              </a:ext>
            </a:extLst>
          </p:cNvPr>
          <p:cNvSpPr>
            <a:spLocks noGrp="1"/>
          </p:cNvSpPr>
          <p:nvPr>
            <p:ph type="body" sz="quarter" idx="20"/>
          </p:nvPr>
        </p:nvSpPr>
        <p:spPr/>
        <p:txBody>
          <a:bodyPr/>
          <a:lstStyle/>
          <a:p>
            <a:endParaRPr lang="en-US" dirty="0"/>
          </a:p>
        </p:txBody>
      </p:sp>
      <p:sp>
        <p:nvSpPr>
          <p:cNvPr id="8" name="Text Placeholder 4">
            <a:extLst>
              <a:ext uri="{FF2B5EF4-FFF2-40B4-BE49-F238E27FC236}">
                <a16:creationId xmlns:a16="http://schemas.microsoft.com/office/drawing/2014/main" id="{1CA05F22-B10B-FE19-1B3F-7D9A88B582B7}"/>
              </a:ext>
            </a:extLst>
          </p:cNvPr>
          <p:cNvSpPr>
            <a:spLocks noGrp="1"/>
          </p:cNvSpPr>
          <p:nvPr>
            <p:ph type="body" sz="quarter" idx="18"/>
          </p:nvPr>
        </p:nvSpPr>
        <p:spPr/>
        <p:txBody>
          <a:bodyPr/>
          <a:lstStyle/>
          <a:p>
            <a:pPr marL="857250" indent="-857250">
              <a:buFont typeface="Arial" panose="020B0604020202020204" pitchFamily="34" charset="0"/>
              <a:buChar char="•"/>
            </a:pPr>
            <a:r>
              <a:rPr lang="en-US" sz="4400" b="1" dirty="0"/>
              <a:t>Prioritized data security and management</a:t>
            </a:r>
          </a:p>
          <a:p>
            <a:pPr marL="1384300" lvl="1" indent="-469900">
              <a:buFont typeface="Oracle Sans Light" panose="020B0403020204020204" pitchFamily="34" charset="0"/>
              <a:buChar char="–"/>
            </a:pPr>
            <a:r>
              <a:rPr lang="en-US" sz="4000" dirty="0"/>
              <a:t>Tight control over data security and governance</a:t>
            </a:r>
          </a:p>
          <a:p>
            <a:pPr marL="857250" indent="-857250">
              <a:buFont typeface="Arial" panose="020B0604020202020204" pitchFamily="34" charset="0"/>
              <a:buChar char="•"/>
            </a:pPr>
            <a:r>
              <a:rPr lang="en-US" sz="4400" b="1" dirty="0"/>
              <a:t>Built for business</a:t>
            </a:r>
          </a:p>
          <a:p>
            <a:pPr marL="1384300" lvl="1" indent="-469900">
              <a:buFont typeface="Oracle Sans Light" panose="020B0403020204020204" pitchFamily="34" charset="0"/>
              <a:buChar char="–"/>
            </a:pPr>
            <a:r>
              <a:rPr lang="en-US" sz="4000" dirty="0"/>
              <a:t>Models are tailored with industry-specific insights</a:t>
            </a:r>
          </a:p>
          <a:p>
            <a:pPr marL="1384300" lvl="1" indent="-469900">
              <a:buFont typeface="Oracle Sans Light" panose="020B0403020204020204" pitchFamily="34" charset="0"/>
              <a:buChar char="–"/>
            </a:pPr>
            <a:r>
              <a:rPr lang="en-US" sz="4000" dirty="0"/>
              <a:t>Fine tune models for superior understanding</a:t>
            </a:r>
          </a:p>
          <a:p>
            <a:pPr marL="857250" indent="-857250">
              <a:buFont typeface="Arial" panose="020B0604020202020204" pitchFamily="34" charset="0"/>
              <a:buChar char="•"/>
            </a:pPr>
            <a:r>
              <a:rPr lang="en-US" sz="4400" b="1" dirty="0"/>
              <a:t>AI/ML is built-into the data management platform</a:t>
            </a:r>
          </a:p>
          <a:p>
            <a:pPr marL="1433513" lvl="1" indent="-519113">
              <a:buFont typeface="Oracle Sans Light" panose="020B0403020204020204" pitchFamily="34" charset="0"/>
              <a:buChar char="–"/>
            </a:pPr>
            <a:r>
              <a:rPr lang="en-US" sz="4000" dirty="0"/>
              <a:t>Oracle Database, Autonomous Database, and MySQL HeatWave</a:t>
            </a:r>
          </a:p>
          <a:p>
            <a:pPr marL="1433513" lvl="1" indent="-519113">
              <a:buFont typeface="Oracle Sans Light" panose="020B0403020204020204" pitchFamily="34" charset="0"/>
              <a:buChar char="–"/>
            </a:pPr>
            <a:r>
              <a:rPr lang="en-US" sz="4000" dirty="0"/>
              <a:t>Natural language interface to databases with Select AI </a:t>
            </a:r>
          </a:p>
          <a:p>
            <a:pPr marL="1433513" lvl="1" indent="-519113">
              <a:buFont typeface="Oracle Sans Light" panose="020B0403020204020204" pitchFamily="34" charset="0"/>
              <a:buChar char="–"/>
            </a:pPr>
            <a:r>
              <a:rPr lang="en-US" sz="4000" dirty="0"/>
              <a:t>Built-in Vector Database to support AI workloads</a:t>
            </a:r>
            <a:endParaRPr lang="en-US" sz="6000" dirty="0"/>
          </a:p>
          <a:p>
            <a:endParaRPr lang="en-US" dirty="0"/>
          </a:p>
        </p:txBody>
      </p:sp>
    </p:spTree>
    <p:extLst>
      <p:ext uri="{BB962C8B-B14F-4D97-AF65-F5344CB8AC3E}">
        <p14:creationId xmlns:p14="http://schemas.microsoft.com/office/powerpoint/2010/main" val="27240672"/>
      </p:ext>
    </p:extLst>
  </p:cSld>
  <p:clrMapOvr>
    <a:masterClrMapping/>
  </p:clrMapOvr>
  <p:transition advClick="0">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750232-6A99-0FFA-7196-B19D168D4BD9}"/>
              </a:ext>
            </a:extLst>
          </p:cNvPr>
          <p:cNvSpPr>
            <a:spLocks noGrp="1"/>
          </p:cNvSpPr>
          <p:nvPr>
            <p:ph type="sldNum" sz="quarter" idx="4"/>
          </p:nvPr>
        </p:nvSpPr>
        <p:spPr/>
        <p:txBody>
          <a:bodyPr/>
          <a:lstStyle/>
          <a:p>
            <a:fld id="{345D60D9-5372-5F40-9443-0F9AE5BDC3C8}" type="slidenum">
              <a:rPr lang="en-US" smtClean="0"/>
              <a:pPr/>
              <a:t>29</a:t>
            </a:fld>
            <a:endParaRPr lang="en-US" dirty="0"/>
          </a:p>
        </p:txBody>
      </p:sp>
      <p:sp>
        <p:nvSpPr>
          <p:cNvPr id="3" name="Footer Placeholder 2">
            <a:extLst>
              <a:ext uri="{FF2B5EF4-FFF2-40B4-BE49-F238E27FC236}">
                <a16:creationId xmlns:a16="http://schemas.microsoft.com/office/drawing/2014/main" id="{25C11402-8BEC-E890-BD52-151F84AB04CD}"/>
              </a:ext>
            </a:extLst>
          </p:cNvPr>
          <p:cNvSpPr>
            <a:spLocks noGrp="1"/>
          </p:cNvSpPr>
          <p:nvPr>
            <p:ph type="ftr" sz="quarter" idx="3"/>
          </p:nvPr>
        </p:nvSpPr>
        <p:spPr/>
        <p:txBody>
          <a:bodyPr/>
          <a:lstStyle/>
          <a:p>
            <a:r>
              <a:rPr lang="en-US" dirty="0"/>
              <a:t>Copyright © 2024, Oracle and/or its affiliates</a:t>
            </a:r>
          </a:p>
        </p:txBody>
      </p:sp>
      <p:grpSp>
        <p:nvGrpSpPr>
          <p:cNvPr id="12" name="Group 11">
            <a:extLst>
              <a:ext uri="{FF2B5EF4-FFF2-40B4-BE49-F238E27FC236}">
                <a16:creationId xmlns:a16="http://schemas.microsoft.com/office/drawing/2014/main" id="{D04949D2-836E-3213-FBA7-C28230BFFFD6}"/>
              </a:ext>
            </a:extLst>
          </p:cNvPr>
          <p:cNvGrpSpPr/>
          <p:nvPr/>
        </p:nvGrpSpPr>
        <p:grpSpPr>
          <a:xfrm>
            <a:off x="1093680" y="3612567"/>
            <a:ext cx="6953848" cy="7638744"/>
            <a:chOff x="1329576" y="2277113"/>
            <a:chExt cx="5215386" cy="5729058"/>
          </a:xfrm>
        </p:grpSpPr>
        <p:pic>
          <p:nvPicPr>
            <p:cNvPr id="13" name="Graphic 12">
              <a:extLst>
                <a:ext uri="{FF2B5EF4-FFF2-40B4-BE49-F238E27FC236}">
                  <a16:creationId xmlns:a16="http://schemas.microsoft.com/office/drawing/2014/main" id="{5AAF6664-D947-FAA0-64F4-33D6CB636B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329576" y="2280829"/>
              <a:ext cx="5215386" cy="5725342"/>
            </a:xfrm>
            <a:prstGeom prst="rect">
              <a:avLst/>
            </a:prstGeom>
          </p:spPr>
        </p:pic>
        <p:pic>
          <p:nvPicPr>
            <p:cNvPr id="14" name="Graphic 13">
              <a:extLst>
                <a:ext uri="{FF2B5EF4-FFF2-40B4-BE49-F238E27FC236}">
                  <a16:creationId xmlns:a16="http://schemas.microsoft.com/office/drawing/2014/main" id="{5536EEF6-7132-0B88-307C-F2CCD1ED4E7F}"/>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005" r="35620" b="76278"/>
            <a:stretch/>
          </p:blipFill>
          <p:spPr>
            <a:xfrm>
              <a:off x="3412273" y="2277113"/>
              <a:ext cx="1271239" cy="1358185"/>
            </a:xfrm>
            <a:prstGeom prst="rect">
              <a:avLst/>
            </a:prstGeom>
          </p:spPr>
        </p:pic>
      </p:grpSp>
      <p:cxnSp>
        <p:nvCxnSpPr>
          <p:cNvPr id="15" name="Straight Connector 14">
            <a:extLst>
              <a:ext uri="{FF2B5EF4-FFF2-40B4-BE49-F238E27FC236}">
                <a16:creationId xmlns:a16="http://schemas.microsoft.com/office/drawing/2014/main" id="{404ABFC9-82BB-A393-6F64-58E44793D522}"/>
              </a:ext>
            </a:extLst>
          </p:cNvPr>
          <p:cNvCxnSpPr>
            <a:cxnSpLocks/>
          </p:cNvCxnSpPr>
          <p:nvPr/>
        </p:nvCxnSpPr>
        <p:spPr>
          <a:xfrm>
            <a:off x="8848175" y="3612567"/>
            <a:ext cx="0" cy="8229600"/>
          </a:xfrm>
          <a:prstGeom prst="line">
            <a:avLst/>
          </a:prstGeom>
          <a:ln>
            <a:solidFill>
              <a:srgbClr val="8CBA9B"/>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9E70F72-C5FC-7DFC-0EB8-1A4BF5789A84}"/>
              </a:ext>
            </a:extLst>
          </p:cNvPr>
          <p:cNvSpPr txBox="1"/>
          <p:nvPr/>
        </p:nvSpPr>
        <p:spPr>
          <a:xfrm>
            <a:off x="1966377" y="11358529"/>
            <a:ext cx="5157566" cy="748988"/>
          </a:xfrm>
          <a:prstGeom prst="rect">
            <a:avLst/>
          </a:prstGeom>
          <a:noFill/>
        </p:spPr>
        <p:txBody>
          <a:bodyPr wrap="none" rtlCol="0">
            <a:spAutoFit/>
          </a:bodyPr>
          <a:lstStyle/>
          <a:p>
            <a:pPr algn="ctr" defTabSz="1799134">
              <a:defRPr/>
            </a:pPr>
            <a:r>
              <a:rPr lang="en-US" sz="4267" dirty="0">
                <a:solidFill>
                  <a:srgbClr val="FCFBFA"/>
                </a:solidFill>
                <a:latin typeface="Oracle Sans Light"/>
              </a:rPr>
              <a:t>Converged Database</a:t>
            </a:r>
          </a:p>
        </p:txBody>
      </p:sp>
      <p:sp>
        <p:nvSpPr>
          <p:cNvPr id="17" name="Text Placeholder 8">
            <a:extLst>
              <a:ext uri="{FF2B5EF4-FFF2-40B4-BE49-F238E27FC236}">
                <a16:creationId xmlns:a16="http://schemas.microsoft.com/office/drawing/2014/main" id="{1300E8B0-E572-6AB3-58CB-158A1DD98AEE}"/>
              </a:ext>
            </a:extLst>
          </p:cNvPr>
          <p:cNvSpPr txBox="1">
            <a:spLocks/>
          </p:cNvSpPr>
          <p:nvPr/>
        </p:nvSpPr>
        <p:spPr>
          <a:xfrm>
            <a:off x="9519346" y="3704211"/>
            <a:ext cx="13799584" cy="8399700"/>
          </a:xfrm>
          <a:prstGeom prst="rect">
            <a:avLst/>
          </a:prstGeom>
        </p:spPr>
        <p:txBody>
          <a:bodyPr vert="horz" lIns="121920" tIns="60960" rIns="121920" bIns="60960" rtlCol="0">
            <a:noAutofit/>
          </a:bodyPr>
          <a:lstStyle>
            <a:lvl1pPr marL="0" indent="0" algn="l" defTabSz="1371478" rtl="0" eaLnBrk="1" latinLnBrk="0" hangingPunct="1">
              <a:lnSpc>
                <a:spcPct val="120000"/>
              </a:lnSpc>
              <a:spcBef>
                <a:spcPts val="1500"/>
              </a:spcBef>
              <a:buFont typeface="Arial" panose="020B0604020202020204" pitchFamily="34" charset="0"/>
              <a:buNone/>
              <a:defRPr lang="en-US" sz="3000" b="0" i="0" kern="1200">
                <a:solidFill>
                  <a:schemeClr val="tx1"/>
                </a:solidFill>
                <a:latin typeface="+mn-lt"/>
                <a:ea typeface="+mn-ea"/>
                <a:cs typeface="+mn-cs"/>
              </a:defRPr>
            </a:lvl1pPr>
            <a:lvl2pPr marL="0" indent="0" algn="l" defTabSz="1371478" rtl="0" eaLnBrk="1" latinLnBrk="0" hangingPunct="1">
              <a:lnSpc>
                <a:spcPct val="120000"/>
              </a:lnSpc>
              <a:spcBef>
                <a:spcPts val="750"/>
              </a:spcBef>
              <a:buFont typeface="Arial" panose="020B0604020202020204" pitchFamily="34" charset="0"/>
              <a:buNone/>
              <a:defRPr lang="en-US" sz="2100" b="0" i="0" kern="1200">
                <a:solidFill>
                  <a:schemeClr val="tx1"/>
                </a:solidFill>
                <a:latin typeface="+mn-lt"/>
                <a:ea typeface="+mn-ea"/>
                <a:cs typeface="+mn-cs"/>
              </a:defRPr>
            </a:lvl2pPr>
            <a:lvl3pPr marL="342886" indent="-171444" algn="l" defTabSz="1371478" rtl="0" eaLnBrk="1" latinLnBrk="0" hangingPunct="1">
              <a:lnSpc>
                <a:spcPct val="120000"/>
              </a:lnSpc>
              <a:spcBef>
                <a:spcPts val="750"/>
              </a:spcBef>
              <a:buFont typeface="Arial" panose="020B0604020202020204" pitchFamily="34" charset="0"/>
              <a:buChar char="•"/>
              <a:defRPr lang="en-US" sz="1800" b="0" i="0" kern="1200" dirty="0">
                <a:solidFill>
                  <a:schemeClr val="bg1"/>
                </a:solidFill>
                <a:latin typeface="+mn-lt"/>
                <a:ea typeface="+mn-ea"/>
                <a:cs typeface="+mn-cs"/>
              </a:defRPr>
            </a:lvl3pPr>
            <a:lvl4pPr marL="685772" indent="-171444" algn="l" defTabSz="1371478" rtl="0" eaLnBrk="1" latinLnBrk="0" hangingPunct="1">
              <a:lnSpc>
                <a:spcPct val="120000"/>
              </a:lnSpc>
              <a:spcBef>
                <a:spcPts val="750"/>
              </a:spcBef>
              <a:buFont typeface="Arial" panose="020B0604020202020204" pitchFamily="34" charset="0"/>
              <a:buChar char="•"/>
              <a:defRPr lang="en-US" sz="1800" b="0" i="0" kern="1200" dirty="0">
                <a:solidFill>
                  <a:schemeClr val="bg1"/>
                </a:solidFill>
                <a:latin typeface="+mn-lt"/>
                <a:ea typeface="+mn-ea"/>
                <a:cs typeface="+mn-cs"/>
              </a:defRPr>
            </a:lvl4pPr>
            <a:lvl5pPr marL="1028658" indent="-171444" algn="l" defTabSz="1371478" rtl="0" eaLnBrk="1" latinLnBrk="0" hangingPunct="1">
              <a:lnSpc>
                <a:spcPct val="120000"/>
              </a:lnSpc>
              <a:spcBef>
                <a:spcPts val="750"/>
              </a:spcBef>
              <a:buFont typeface="Arial" panose="020B0604020202020204" pitchFamily="34" charset="0"/>
              <a:buChar char="•"/>
              <a:defRPr lang="en-US" sz="1800" b="0" i="0" kern="1200" dirty="0">
                <a:solidFill>
                  <a:schemeClr val="bg1"/>
                </a:solidFill>
                <a:latin typeface="+mn-lt"/>
                <a:ea typeface="+mn-ea"/>
                <a:cs typeface="+mn-cs"/>
              </a:defRPr>
            </a:lvl5pPr>
            <a:lvl6pPr marL="1371546" indent="-171444" algn="l" defTabSz="1371478" rtl="0" eaLnBrk="1" latinLnBrk="0" hangingPunct="1">
              <a:lnSpc>
                <a:spcPct val="120000"/>
              </a:lnSpc>
              <a:spcBef>
                <a:spcPts val="750"/>
              </a:spcBef>
              <a:buFont typeface="Arial" panose="020B0604020202020204" pitchFamily="34" charset="0"/>
              <a:buChar char="•"/>
              <a:defRPr sz="1800" kern="1200">
                <a:solidFill>
                  <a:srgbClr val="00B0F0"/>
                </a:solidFill>
                <a:latin typeface="+mn-lt"/>
                <a:ea typeface="+mn-ea"/>
                <a:cs typeface="+mn-cs"/>
              </a:defRPr>
            </a:lvl6pPr>
            <a:lvl7pPr marL="1714432" indent="-171444" algn="l" defTabSz="1371478" rtl="0" eaLnBrk="1" latinLnBrk="0" hangingPunct="1">
              <a:lnSpc>
                <a:spcPct val="120000"/>
              </a:lnSpc>
              <a:spcBef>
                <a:spcPts val="750"/>
              </a:spcBef>
              <a:buFont typeface="Arial" panose="020B0604020202020204" pitchFamily="34" charset="0"/>
              <a:buChar char="•"/>
              <a:defRPr sz="1800" kern="1200">
                <a:solidFill>
                  <a:srgbClr val="00B0F0"/>
                </a:solidFill>
                <a:latin typeface="+mn-lt"/>
                <a:ea typeface="+mn-ea"/>
                <a:cs typeface="+mn-cs"/>
              </a:defRPr>
            </a:lvl7pPr>
            <a:lvl8pPr marL="2057318" indent="-171444" algn="l" defTabSz="1371478" rtl="0" eaLnBrk="1" latinLnBrk="0" hangingPunct="1">
              <a:lnSpc>
                <a:spcPct val="120000"/>
              </a:lnSpc>
              <a:spcBef>
                <a:spcPts val="750"/>
              </a:spcBef>
              <a:buFont typeface="Arial" panose="020B0604020202020204" pitchFamily="34" charset="0"/>
              <a:buChar char="•"/>
              <a:defRPr sz="1800" kern="1200">
                <a:solidFill>
                  <a:srgbClr val="00B0F0"/>
                </a:solidFill>
                <a:latin typeface="+mn-lt"/>
                <a:ea typeface="+mn-ea"/>
                <a:cs typeface="+mn-cs"/>
              </a:defRPr>
            </a:lvl8pPr>
            <a:lvl9pPr marL="2400204" indent="-171444" algn="l" defTabSz="1371478" rtl="0" eaLnBrk="1" latinLnBrk="0" hangingPunct="1">
              <a:lnSpc>
                <a:spcPct val="120000"/>
              </a:lnSpc>
              <a:spcBef>
                <a:spcPts val="750"/>
              </a:spcBef>
              <a:buFont typeface="Arial" panose="020B0604020202020204" pitchFamily="34" charset="0"/>
              <a:buChar char="•"/>
              <a:defRPr sz="1800" kern="1200">
                <a:solidFill>
                  <a:srgbClr val="00B0F0"/>
                </a:solidFill>
                <a:latin typeface="+mn-lt"/>
                <a:ea typeface="+mn-ea"/>
                <a:cs typeface="+mn-cs"/>
              </a:defRPr>
            </a:lvl9pPr>
          </a:lstStyle>
          <a:p>
            <a:pPr>
              <a:defRPr/>
            </a:pPr>
            <a:r>
              <a:rPr lang="en-US" sz="5400" dirty="0">
                <a:solidFill>
                  <a:schemeClr val="bg1"/>
                </a:solidFill>
                <a:latin typeface="+mn-lt"/>
              </a:rPr>
              <a:t>Vectors are used to represent the </a:t>
            </a:r>
            <a:r>
              <a:rPr lang="en-US" sz="5400" dirty="0">
                <a:solidFill>
                  <a:srgbClr val="86B696"/>
                </a:solidFill>
                <a:latin typeface="+mn-lt"/>
              </a:rPr>
              <a:t>semantic content </a:t>
            </a:r>
            <a:r>
              <a:rPr lang="en-US" sz="5400" dirty="0">
                <a:solidFill>
                  <a:schemeClr val="bg1"/>
                </a:solidFill>
                <a:latin typeface="+mn-lt"/>
              </a:rPr>
              <a:t>of images, documents, videos, etc.</a:t>
            </a:r>
          </a:p>
          <a:p>
            <a:pPr>
              <a:defRPr/>
            </a:pPr>
            <a:endParaRPr lang="en-US" sz="2000" dirty="0">
              <a:solidFill>
                <a:schemeClr val="bg1"/>
              </a:solidFill>
              <a:latin typeface="Oracle Sans Light"/>
            </a:endParaRPr>
          </a:p>
          <a:p>
            <a:pPr marL="593725" indent="-593725">
              <a:buFont typeface="Arial" panose="020B0604020202020204" pitchFamily="34" charset="0"/>
              <a:buChar char="•"/>
              <a:defRPr/>
            </a:pPr>
            <a:r>
              <a:rPr lang="en-US" sz="4600" dirty="0">
                <a:solidFill>
                  <a:schemeClr val="bg1"/>
                </a:solidFill>
              </a:rPr>
              <a:t>Converged database allows you to use both business data and vectors when answering a question</a:t>
            </a:r>
          </a:p>
          <a:p>
            <a:pPr marL="593725" indent="-593725" defTabSz="1828592">
              <a:spcBef>
                <a:spcPts val="2000"/>
              </a:spcBef>
              <a:buFont typeface="Arial" panose="020B0604020202020204" pitchFamily="34" charset="0"/>
              <a:buChar char="•"/>
              <a:defRPr/>
            </a:pPr>
            <a:r>
              <a:rPr lang="en-US" sz="4600" dirty="0">
                <a:solidFill>
                  <a:srgbClr val="FCFBFA"/>
                </a:solidFill>
              </a:rPr>
              <a:t>No need to move and synchronize data, manage multiple products, etc.</a:t>
            </a:r>
          </a:p>
        </p:txBody>
      </p:sp>
      <p:sp>
        <p:nvSpPr>
          <p:cNvPr id="20" name="TextBox 19">
            <a:extLst>
              <a:ext uri="{FF2B5EF4-FFF2-40B4-BE49-F238E27FC236}">
                <a16:creationId xmlns:a16="http://schemas.microsoft.com/office/drawing/2014/main" id="{24A1AB72-DBC5-1F97-25AB-340214953A10}"/>
              </a:ext>
            </a:extLst>
          </p:cNvPr>
          <p:cNvSpPr txBox="1"/>
          <p:nvPr/>
        </p:nvSpPr>
        <p:spPr>
          <a:xfrm>
            <a:off x="1257300" y="580929"/>
            <a:ext cx="17145000" cy="2031325"/>
          </a:xfrm>
          <a:prstGeom prst="rect">
            <a:avLst/>
          </a:prstGeom>
          <a:noFill/>
        </p:spPr>
        <p:txBody>
          <a:bodyPr wrap="square">
            <a:spAutoFit/>
          </a:bodyPr>
          <a:lstStyle/>
          <a:p>
            <a:r>
              <a:rPr lang="en-US" sz="7200" dirty="0">
                <a:solidFill>
                  <a:schemeClr val="accent4"/>
                </a:solidFill>
                <a:latin typeface="Oracle Sans Light" panose="020B0403020204020204" pitchFamily="34" charset="0"/>
                <a:cs typeface="Oracle Sans Light" panose="020B0403020204020204" pitchFamily="34" charset="0"/>
              </a:rPr>
              <a:t>AI V</a:t>
            </a:r>
            <a:r>
              <a:rPr lang="en-US" sz="7200" b="0" dirty="0">
                <a:solidFill>
                  <a:schemeClr val="accent4"/>
                </a:solidFill>
                <a:latin typeface="Oracle Sans Light" panose="020B0403020204020204" pitchFamily="34" charset="0"/>
                <a:cs typeface="Oracle Sans Light" panose="020B0403020204020204" pitchFamily="34" charset="0"/>
              </a:rPr>
              <a:t>ector Search/Store</a:t>
            </a:r>
          </a:p>
          <a:p>
            <a:r>
              <a:rPr lang="en-US" sz="5400" b="0" dirty="0">
                <a:solidFill>
                  <a:schemeClr val="accent4"/>
                </a:solidFill>
                <a:latin typeface="Oracle Sans Light" panose="020B0403020204020204" pitchFamily="34" charset="0"/>
                <a:cs typeface="Oracle Sans Light" panose="020B0403020204020204" pitchFamily="34" charset="0"/>
              </a:rPr>
              <a:t>Oracle Database 23c and MySQL HeatWave</a:t>
            </a:r>
          </a:p>
        </p:txBody>
      </p:sp>
    </p:spTree>
    <p:extLst>
      <p:ext uri="{BB962C8B-B14F-4D97-AF65-F5344CB8AC3E}">
        <p14:creationId xmlns:p14="http://schemas.microsoft.com/office/powerpoint/2010/main" val="2443645993"/>
      </p:ext>
    </p:extLst>
  </p:cSld>
  <p:clrMapOvr>
    <a:masterClrMapping/>
  </p:clrMapOvr>
  <p:transition advClick="0">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4E7738-6841-BD14-E2EC-BA183A090961}"/>
              </a:ext>
            </a:extLst>
          </p:cNvPr>
          <p:cNvSpPr>
            <a:spLocks noGrp="1"/>
          </p:cNvSpPr>
          <p:nvPr>
            <p:ph type="sldNum" sz="quarter" idx="4"/>
          </p:nvPr>
        </p:nvSpPr>
        <p:spPr/>
        <p:txBody>
          <a:bodyPr/>
          <a:lstStyle/>
          <a:p>
            <a:fld id="{345D60D9-5372-5F40-9443-0F9AE5BDC3C8}" type="slidenum">
              <a:rPr lang="en-US" smtClean="0"/>
              <a:pPr/>
              <a:t>3</a:t>
            </a:fld>
            <a:endParaRPr lang="en-US" dirty="0"/>
          </a:p>
        </p:txBody>
      </p:sp>
      <p:sp>
        <p:nvSpPr>
          <p:cNvPr id="3" name="Footer Placeholder 2">
            <a:extLst>
              <a:ext uri="{FF2B5EF4-FFF2-40B4-BE49-F238E27FC236}">
                <a16:creationId xmlns:a16="http://schemas.microsoft.com/office/drawing/2014/main" id="{3995D384-922F-CFE0-01A2-40F83042EE36}"/>
              </a:ext>
            </a:extLst>
          </p:cNvPr>
          <p:cNvSpPr>
            <a:spLocks noGrp="1"/>
          </p:cNvSpPr>
          <p:nvPr>
            <p:ph type="ftr" sz="quarter" idx="3"/>
          </p:nvPr>
        </p:nvSpPr>
        <p:spPr/>
        <p:txBody>
          <a:bodyPr/>
          <a:lstStyle/>
          <a:p>
            <a:r>
              <a:rPr lang="en-US" dirty="0"/>
              <a:t>Copyright © 2024, Oracle and/or its affiliates</a:t>
            </a:r>
          </a:p>
        </p:txBody>
      </p:sp>
      <p:sp>
        <p:nvSpPr>
          <p:cNvPr id="17" name="TextBox 16">
            <a:extLst>
              <a:ext uri="{FF2B5EF4-FFF2-40B4-BE49-F238E27FC236}">
                <a16:creationId xmlns:a16="http://schemas.microsoft.com/office/drawing/2014/main" id="{2E89B847-B23E-F099-1F9F-9DC74355E2DE}"/>
              </a:ext>
            </a:extLst>
          </p:cNvPr>
          <p:cNvSpPr txBox="1"/>
          <p:nvPr/>
        </p:nvSpPr>
        <p:spPr>
          <a:xfrm>
            <a:off x="1747615" y="3214254"/>
            <a:ext cx="14780858" cy="6678751"/>
          </a:xfrm>
          <a:prstGeom prst="rect">
            <a:avLst/>
          </a:prstGeom>
          <a:noFill/>
        </p:spPr>
        <p:txBody>
          <a:bodyPr wrap="square" rtlCol="0">
            <a:spAutoFit/>
          </a:bodyPr>
          <a:lstStyle/>
          <a:p>
            <a:r>
              <a:rPr lang="en-US" sz="6000" b="1" dirty="0">
                <a:solidFill>
                  <a:schemeClr val="accent4"/>
                </a:solidFill>
                <a:latin typeface="Oracle Sans Semi Bold" panose="020B0503020204020204" pitchFamily="34" charset="0"/>
                <a:cs typeface="Oracle Sans Semi Bold" panose="020B0503020204020204" pitchFamily="34" charset="0"/>
              </a:rPr>
              <a:t>“The true potential of AI lies not in replacing humans but in empowering them. It’s about creating a synergy where machines and humans collaborate to achieve unparalleled efficiency and innovation.” </a:t>
            </a:r>
            <a:br>
              <a:rPr lang="en-US" sz="6000" b="1" dirty="0">
                <a:solidFill>
                  <a:schemeClr val="accent4"/>
                </a:solidFill>
                <a:latin typeface="Oracle Sans Semi Bold" panose="020B0503020204020204" pitchFamily="34" charset="0"/>
                <a:cs typeface="Oracle Sans Semi Bold" panose="020B0503020204020204" pitchFamily="34" charset="0"/>
              </a:rPr>
            </a:br>
            <a:br>
              <a:rPr lang="en-US" sz="3200" b="1" dirty="0">
                <a:solidFill>
                  <a:schemeClr val="accent4"/>
                </a:solidFill>
                <a:latin typeface="Oracle Sans Semi Bold" panose="020B0503020204020204" pitchFamily="34" charset="0"/>
                <a:cs typeface="Oracle Sans Semi Bold" panose="020B0503020204020204" pitchFamily="34" charset="0"/>
              </a:rPr>
            </a:br>
            <a:r>
              <a:rPr lang="en-US" b="1" dirty="0">
                <a:solidFill>
                  <a:schemeClr val="accent4"/>
                </a:solidFill>
                <a:latin typeface="Oracle Sans Semi Bold" panose="020B0503020204020204" pitchFamily="34" charset="0"/>
                <a:cs typeface="Oracle Sans Semi Bold" panose="020B0503020204020204" pitchFamily="34" charset="0"/>
              </a:rPr>
              <a:t>Fei-Fei Li, Co-Director of Stanford’s Human-Centered AI Institute</a:t>
            </a:r>
            <a:endParaRPr lang="en-US" sz="6000" b="1" dirty="0">
              <a:solidFill>
                <a:schemeClr val="accent4"/>
              </a:solidFill>
              <a:latin typeface="Oracle Sans Semi Bold" panose="020B0503020204020204" pitchFamily="34" charset="0"/>
              <a:cs typeface="Oracle Sans Semi Bold" panose="020B0503020204020204" pitchFamily="34" charset="0"/>
            </a:endParaRPr>
          </a:p>
        </p:txBody>
      </p:sp>
    </p:spTree>
    <p:extLst>
      <p:ext uri="{BB962C8B-B14F-4D97-AF65-F5344CB8AC3E}">
        <p14:creationId xmlns:p14="http://schemas.microsoft.com/office/powerpoint/2010/main" val="2461254959"/>
      </p:ext>
    </p:extLst>
  </p:cSld>
  <p:clrMapOvr>
    <a:masterClrMapping/>
  </p:clrMapOvr>
  <p:transition advClick="0">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373B5-37E9-73E7-6003-8424900C5A21}"/>
            </a:ext>
          </a:extLst>
        </p:cNvPr>
        <p:cNvGrpSpPr/>
        <p:nvPr/>
      </p:nvGrpSpPr>
      <p:grpSpPr>
        <a:xfrm>
          <a:off x="0" y="0"/>
          <a:ext cx="0" cy="0"/>
          <a:chOff x="0" y="0"/>
          <a:chExt cx="0" cy="0"/>
        </a:xfrm>
      </p:grpSpPr>
      <p:sp>
        <p:nvSpPr>
          <p:cNvPr id="53" name="Rounded Rectangle 52">
            <a:extLst>
              <a:ext uri="{FF2B5EF4-FFF2-40B4-BE49-F238E27FC236}">
                <a16:creationId xmlns:a16="http://schemas.microsoft.com/office/drawing/2014/main" id="{517DDE02-0799-0CFE-3596-F4ECB2FD2439}"/>
              </a:ext>
            </a:extLst>
          </p:cNvPr>
          <p:cNvSpPr/>
          <p:nvPr/>
        </p:nvSpPr>
        <p:spPr>
          <a:xfrm>
            <a:off x="10773408" y="9735048"/>
            <a:ext cx="3574296" cy="3400023"/>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601BE4E0-7A00-463A-2C4F-C2F6FB1F2EB3}"/>
              </a:ext>
            </a:extLst>
          </p:cNvPr>
          <p:cNvSpPr>
            <a:spLocks noGrp="1"/>
          </p:cNvSpPr>
          <p:nvPr>
            <p:ph type="sldNum" sz="quarter" idx="4"/>
          </p:nvPr>
        </p:nvSpPr>
        <p:spPr/>
        <p:txBody>
          <a:bodyPr/>
          <a:lstStyle/>
          <a:p>
            <a:fld id="{345D60D9-5372-5F40-9443-0F9AE5BDC3C8}" type="slidenum">
              <a:rPr lang="en-US" smtClean="0"/>
              <a:pPr/>
              <a:t>30</a:t>
            </a:fld>
            <a:endParaRPr lang="en-US" dirty="0"/>
          </a:p>
        </p:txBody>
      </p:sp>
      <p:sp>
        <p:nvSpPr>
          <p:cNvPr id="3" name="Footer Placeholder 2">
            <a:extLst>
              <a:ext uri="{FF2B5EF4-FFF2-40B4-BE49-F238E27FC236}">
                <a16:creationId xmlns:a16="http://schemas.microsoft.com/office/drawing/2014/main" id="{77577A9C-6365-68CD-1DD1-F5EB8B5B9698}"/>
              </a:ext>
            </a:extLst>
          </p:cNvPr>
          <p:cNvSpPr>
            <a:spLocks noGrp="1"/>
          </p:cNvSpPr>
          <p:nvPr>
            <p:ph type="ftr" sz="quarter" idx="3"/>
          </p:nvPr>
        </p:nvSpPr>
        <p:spPr/>
        <p:txBody>
          <a:bodyPr/>
          <a:lstStyle/>
          <a:p>
            <a:r>
              <a:rPr lang="en-US" dirty="0"/>
              <a:t>Copyright © 2024, Oracle and/or its affiliates</a:t>
            </a:r>
          </a:p>
        </p:txBody>
      </p:sp>
      <p:sp>
        <p:nvSpPr>
          <p:cNvPr id="20" name="TextBox 19">
            <a:extLst>
              <a:ext uri="{FF2B5EF4-FFF2-40B4-BE49-F238E27FC236}">
                <a16:creationId xmlns:a16="http://schemas.microsoft.com/office/drawing/2014/main" id="{B2130E7E-4571-D8A7-337E-2AFB2890DD71}"/>
              </a:ext>
            </a:extLst>
          </p:cNvPr>
          <p:cNvSpPr txBox="1"/>
          <p:nvPr/>
        </p:nvSpPr>
        <p:spPr>
          <a:xfrm>
            <a:off x="1346067" y="820813"/>
            <a:ext cx="17145000" cy="1200329"/>
          </a:xfrm>
          <a:prstGeom prst="rect">
            <a:avLst/>
          </a:prstGeom>
          <a:noFill/>
        </p:spPr>
        <p:txBody>
          <a:bodyPr wrap="square">
            <a:spAutoFit/>
          </a:bodyPr>
          <a:lstStyle/>
          <a:p>
            <a:r>
              <a:rPr lang="en-US" sz="7200" dirty="0">
                <a:solidFill>
                  <a:schemeClr val="accent4"/>
                </a:solidFill>
                <a:latin typeface="Oracle Sans Light" panose="020B0403020204020204" pitchFamily="34" charset="0"/>
                <a:cs typeface="Oracle Sans Light" panose="020B0403020204020204" pitchFamily="34" charset="0"/>
              </a:rPr>
              <a:t>Vector Database and RAG</a:t>
            </a:r>
            <a:endParaRPr lang="en-US" sz="7200" b="0" dirty="0">
              <a:solidFill>
                <a:schemeClr val="accent4"/>
              </a:solidFill>
              <a:latin typeface="Oracle Sans Light" panose="020B0403020204020204" pitchFamily="34" charset="0"/>
              <a:cs typeface="Oracle Sans Light" panose="020B0403020204020204" pitchFamily="34" charset="0"/>
            </a:endParaRPr>
          </a:p>
        </p:txBody>
      </p:sp>
      <p:sp>
        <p:nvSpPr>
          <p:cNvPr id="4" name="Rounded Rectangle 44">
            <a:extLst>
              <a:ext uri="{FF2B5EF4-FFF2-40B4-BE49-F238E27FC236}">
                <a16:creationId xmlns:a16="http://schemas.microsoft.com/office/drawing/2014/main" id="{5A0A9C9A-2F85-4AF9-CDA2-730801B662CE}"/>
              </a:ext>
            </a:extLst>
          </p:cNvPr>
          <p:cNvSpPr/>
          <p:nvPr/>
        </p:nvSpPr>
        <p:spPr>
          <a:xfrm>
            <a:off x="1346067" y="4366716"/>
            <a:ext cx="9923664" cy="8336264"/>
          </a:xfrm>
          <a:prstGeom prst="roundRect">
            <a:avLst>
              <a:gd name="adj" fmla="val 4157"/>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1799134">
              <a:defRPr/>
            </a:pPr>
            <a:endParaRPr lang="en-US" sz="7082" dirty="0">
              <a:solidFill>
                <a:srgbClr val="000000"/>
              </a:solidFill>
              <a:latin typeface="Oracle Sans Light"/>
            </a:endParaRPr>
          </a:p>
        </p:txBody>
      </p:sp>
      <p:sp>
        <p:nvSpPr>
          <p:cNvPr id="5" name="Rounded Rectangle 44">
            <a:extLst>
              <a:ext uri="{FF2B5EF4-FFF2-40B4-BE49-F238E27FC236}">
                <a16:creationId xmlns:a16="http://schemas.microsoft.com/office/drawing/2014/main" id="{9D6614BA-8887-D0E8-C864-810C1C43B305}"/>
              </a:ext>
            </a:extLst>
          </p:cNvPr>
          <p:cNvSpPr/>
          <p:nvPr/>
        </p:nvSpPr>
        <p:spPr>
          <a:xfrm>
            <a:off x="13185203" y="5382582"/>
            <a:ext cx="8759481" cy="7358305"/>
          </a:xfrm>
          <a:prstGeom prst="roundRect">
            <a:avLst>
              <a:gd name="adj" fmla="val 4157"/>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defTabSz="1799134">
              <a:defRPr/>
            </a:pPr>
            <a:endParaRPr lang="en-US" sz="7082" dirty="0">
              <a:solidFill>
                <a:srgbClr val="000000"/>
              </a:solidFill>
              <a:latin typeface="Oracle Sans Light"/>
            </a:endParaRPr>
          </a:p>
        </p:txBody>
      </p:sp>
      <p:sp>
        <p:nvSpPr>
          <p:cNvPr id="6" name="TextBox 5">
            <a:extLst>
              <a:ext uri="{FF2B5EF4-FFF2-40B4-BE49-F238E27FC236}">
                <a16:creationId xmlns:a16="http://schemas.microsoft.com/office/drawing/2014/main" id="{1BB1613F-E5B1-8E26-1D2D-220F22936BD8}"/>
              </a:ext>
            </a:extLst>
          </p:cNvPr>
          <p:cNvSpPr txBox="1"/>
          <p:nvPr/>
        </p:nvSpPr>
        <p:spPr>
          <a:xfrm>
            <a:off x="1187764" y="11022199"/>
            <a:ext cx="6095049" cy="1569660"/>
          </a:xfrm>
          <a:prstGeom prst="rect">
            <a:avLst/>
          </a:prstGeom>
          <a:noFill/>
        </p:spPr>
        <p:txBody>
          <a:bodyPr wrap="square" rtlCol="0">
            <a:spAutoFit/>
          </a:bodyPr>
          <a:lstStyle/>
          <a:p>
            <a:pPr algn="r" defTabSz="1799134">
              <a:defRPr/>
            </a:pPr>
            <a:r>
              <a:rPr lang="en-US" sz="3200" dirty="0">
                <a:solidFill>
                  <a:srgbClr val="FCFBFA"/>
                </a:solidFill>
                <a:latin typeface="Oracle Sans Light"/>
              </a:rPr>
              <a:t>GenAI uses the content plus general knowledge to provide an informed answer</a:t>
            </a:r>
          </a:p>
        </p:txBody>
      </p:sp>
      <p:sp>
        <p:nvSpPr>
          <p:cNvPr id="7" name="Oval 6">
            <a:extLst>
              <a:ext uri="{FF2B5EF4-FFF2-40B4-BE49-F238E27FC236}">
                <a16:creationId xmlns:a16="http://schemas.microsoft.com/office/drawing/2014/main" id="{56047D6D-4597-21AD-2C1A-E8DFA944FC5C}"/>
              </a:ext>
            </a:extLst>
          </p:cNvPr>
          <p:cNvSpPr/>
          <p:nvPr/>
        </p:nvSpPr>
        <p:spPr>
          <a:xfrm>
            <a:off x="7606805" y="11128673"/>
            <a:ext cx="1005057" cy="1033651"/>
          </a:xfrm>
          <a:prstGeom prst="ellipse">
            <a:avLst/>
          </a:prstGeom>
          <a:solidFill>
            <a:srgbClr val="6A8476"/>
          </a:solidFill>
          <a:ln w="5000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99134">
              <a:defRPr/>
            </a:pPr>
            <a:r>
              <a:rPr lang="en-US" sz="5867" dirty="0">
                <a:solidFill>
                  <a:srgbClr val="F4EFE1"/>
                </a:solidFill>
                <a:latin typeface="Oracle Sans Tab Semi Bold" panose="020B0603020204020204" pitchFamily="34" charset="0"/>
                <a:cs typeface="Oracle Sans Tab Semi Bold" panose="020B0603020204020204" pitchFamily="34" charset="0"/>
              </a:rPr>
              <a:t>4</a:t>
            </a:r>
          </a:p>
        </p:txBody>
      </p:sp>
      <p:grpSp>
        <p:nvGrpSpPr>
          <p:cNvPr id="8" name="Group 7">
            <a:extLst>
              <a:ext uri="{FF2B5EF4-FFF2-40B4-BE49-F238E27FC236}">
                <a16:creationId xmlns:a16="http://schemas.microsoft.com/office/drawing/2014/main" id="{E8386A08-251A-13EA-A3EA-0E0FECC22C7C}"/>
              </a:ext>
            </a:extLst>
          </p:cNvPr>
          <p:cNvGrpSpPr/>
          <p:nvPr/>
        </p:nvGrpSpPr>
        <p:grpSpPr>
          <a:xfrm>
            <a:off x="15391610" y="5983914"/>
            <a:ext cx="3539792" cy="2958858"/>
            <a:chOff x="10922666" y="5011656"/>
            <a:chExt cx="2654844" cy="2219143"/>
          </a:xfrm>
        </p:grpSpPr>
        <p:grpSp>
          <p:nvGrpSpPr>
            <p:cNvPr id="9" name="Group 8">
              <a:extLst>
                <a:ext uri="{FF2B5EF4-FFF2-40B4-BE49-F238E27FC236}">
                  <a16:creationId xmlns:a16="http://schemas.microsoft.com/office/drawing/2014/main" id="{E464835B-B50F-0736-C644-E73FC1187BF0}"/>
                </a:ext>
              </a:extLst>
            </p:cNvPr>
            <p:cNvGrpSpPr/>
            <p:nvPr/>
          </p:nvGrpSpPr>
          <p:grpSpPr>
            <a:xfrm>
              <a:off x="11543976" y="5011656"/>
              <a:ext cx="2033534" cy="1914721"/>
              <a:chOff x="14709735" y="4598611"/>
              <a:chExt cx="2033534" cy="1914721"/>
            </a:xfrm>
          </p:grpSpPr>
          <p:sp>
            <p:nvSpPr>
              <p:cNvPr id="23" name="Rectangle 22">
                <a:extLst>
                  <a:ext uri="{FF2B5EF4-FFF2-40B4-BE49-F238E27FC236}">
                    <a16:creationId xmlns:a16="http://schemas.microsoft.com/office/drawing/2014/main" id="{817B3097-CC23-423B-DCAE-7C79E81ABA01}"/>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24" name="Picture Placeholder 106">
                <a:extLst>
                  <a:ext uri="{FF2B5EF4-FFF2-40B4-BE49-F238E27FC236}">
                    <a16:creationId xmlns:a16="http://schemas.microsoft.com/office/drawing/2014/main" id="{54ECAD9E-BDD0-6543-A56A-957BABC2B648}"/>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5" y="4598611"/>
                <a:ext cx="2033534" cy="1914721"/>
              </a:xfrm>
              <a:prstGeom prst="rect">
                <a:avLst/>
              </a:prstGeom>
            </p:spPr>
          </p:pic>
        </p:grpSp>
        <p:grpSp>
          <p:nvGrpSpPr>
            <p:cNvPr id="10" name="Group 9">
              <a:extLst>
                <a:ext uri="{FF2B5EF4-FFF2-40B4-BE49-F238E27FC236}">
                  <a16:creationId xmlns:a16="http://schemas.microsoft.com/office/drawing/2014/main" id="{BF266CB0-A2ED-4B24-0E21-E4720F34E1A3}"/>
                </a:ext>
              </a:extLst>
            </p:cNvPr>
            <p:cNvGrpSpPr/>
            <p:nvPr/>
          </p:nvGrpSpPr>
          <p:grpSpPr>
            <a:xfrm>
              <a:off x="11218630" y="5165174"/>
              <a:ext cx="2033534" cy="1914721"/>
              <a:chOff x="14709735" y="4598611"/>
              <a:chExt cx="2033534" cy="1914721"/>
            </a:xfrm>
          </p:grpSpPr>
          <p:sp>
            <p:nvSpPr>
              <p:cNvPr id="21" name="Rectangle 20">
                <a:extLst>
                  <a:ext uri="{FF2B5EF4-FFF2-40B4-BE49-F238E27FC236}">
                    <a16:creationId xmlns:a16="http://schemas.microsoft.com/office/drawing/2014/main" id="{D7EB97DA-1ED5-E806-5A62-7C9763F0B5BC}"/>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22" name="Picture Placeholder 106">
                <a:extLst>
                  <a:ext uri="{FF2B5EF4-FFF2-40B4-BE49-F238E27FC236}">
                    <a16:creationId xmlns:a16="http://schemas.microsoft.com/office/drawing/2014/main" id="{A268A1C5-E659-AC69-F361-51491CDB4371}"/>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5" y="4598611"/>
                <a:ext cx="2033534" cy="1914721"/>
              </a:xfrm>
              <a:prstGeom prst="rect">
                <a:avLst/>
              </a:prstGeom>
            </p:spPr>
          </p:pic>
        </p:grpSp>
        <p:grpSp>
          <p:nvGrpSpPr>
            <p:cNvPr id="11" name="Group 10">
              <a:extLst>
                <a:ext uri="{FF2B5EF4-FFF2-40B4-BE49-F238E27FC236}">
                  <a16:creationId xmlns:a16="http://schemas.microsoft.com/office/drawing/2014/main" id="{A34CD03D-F7ED-00DD-8E24-2F64F534AFDE}"/>
                </a:ext>
              </a:extLst>
            </p:cNvPr>
            <p:cNvGrpSpPr/>
            <p:nvPr/>
          </p:nvGrpSpPr>
          <p:grpSpPr>
            <a:xfrm>
              <a:off x="10922666" y="5317417"/>
              <a:ext cx="2032111" cy="1913382"/>
              <a:chOff x="14709736" y="4598611"/>
              <a:chExt cx="2032111" cy="1913382"/>
            </a:xfrm>
          </p:grpSpPr>
          <p:sp>
            <p:nvSpPr>
              <p:cNvPr id="18" name="Rectangle 17">
                <a:extLst>
                  <a:ext uri="{FF2B5EF4-FFF2-40B4-BE49-F238E27FC236}">
                    <a16:creationId xmlns:a16="http://schemas.microsoft.com/office/drawing/2014/main" id="{AB788251-4814-2ECC-5881-6DDBABC6FDEC}"/>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19" name="Picture Placeholder 106">
                <a:extLst>
                  <a:ext uri="{FF2B5EF4-FFF2-40B4-BE49-F238E27FC236}">
                    <a16:creationId xmlns:a16="http://schemas.microsoft.com/office/drawing/2014/main" id="{4B6E4580-4581-983C-F54A-0A2055FE2FA0}"/>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6" y="4598611"/>
                <a:ext cx="2032111" cy="1913382"/>
              </a:xfrm>
              <a:prstGeom prst="rect">
                <a:avLst/>
              </a:prstGeom>
            </p:spPr>
          </p:pic>
        </p:grpSp>
      </p:grpSp>
      <p:grpSp>
        <p:nvGrpSpPr>
          <p:cNvPr id="25" name="Group 24">
            <a:extLst>
              <a:ext uri="{FF2B5EF4-FFF2-40B4-BE49-F238E27FC236}">
                <a16:creationId xmlns:a16="http://schemas.microsoft.com/office/drawing/2014/main" id="{1E475EBC-F608-5F5D-0B7B-72B6FEE0A5F8}"/>
              </a:ext>
            </a:extLst>
          </p:cNvPr>
          <p:cNvGrpSpPr/>
          <p:nvPr/>
        </p:nvGrpSpPr>
        <p:grpSpPr>
          <a:xfrm>
            <a:off x="17262308" y="5984763"/>
            <a:ext cx="3539793" cy="2960643"/>
            <a:chOff x="10922665" y="5011656"/>
            <a:chExt cx="2654845" cy="2220482"/>
          </a:xfrm>
        </p:grpSpPr>
        <p:grpSp>
          <p:nvGrpSpPr>
            <p:cNvPr id="26" name="Group 25">
              <a:extLst>
                <a:ext uri="{FF2B5EF4-FFF2-40B4-BE49-F238E27FC236}">
                  <a16:creationId xmlns:a16="http://schemas.microsoft.com/office/drawing/2014/main" id="{684DF031-C889-A3AF-3574-6827FA4917DC}"/>
                </a:ext>
              </a:extLst>
            </p:cNvPr>
            <p:cNvGrpSpPr/>
            <p:nvPr/>
          </p:nvGrpSpPr>
          <p:grpSpPr>
            <a:xfrm>
              <a:off x="11543976" y="5011656"/>
              <a:ext cx="2033534" cy="1914721"/>
              <a:chOff x="14709735" y="4598611"/>
              <a:chExt cx="2033534" cy="1914721"/>
            </a:xfrm>
          </p:grpSpPr>
          <p:sp>
            <p:nvSpPr>
              <p:cNvPr id="33" name="Rectangle 32">
                <a:extLst>
                  <a:ext uri="{FF2B5EF4-FFF2-40B4-BE49-F238E27FC236}">
                    <a16:creationId xmlns:a16="http://schemas.microsoft.com/office/drawing/2014/main" id="{A9A05894-FAB4-029B-570D-B91139748467}"/>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34" name="Picture Placeholder 106">
                <a:extLst>
                  <a:ext uri="{FF2B5EF4-FFF2-40B4-BE49-F238E27FC236}">
                    <a16:creationId xmlns:a16="http://schemas.microsoft.com/office/drawing/2014/main" id="{631AA054-C163-4B84-9D07-F59870F9CB43}"/>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5" y="4598611"/>
                <a:ext cx="2033534" cy="1914721"/>
              </a:xfrm>
              <a:prstGeom prst="rect">
                <a:avLst/>
              </a:prstGeom>
            </p:spPr>
          </p:pic>
        </p:grpSp>
        <p:grpSp>
          <p:nvGrpSpPr>
            <p:cNvPr id="27" name="Group 26">
              <a:extLst>
                <a:ext uri="{FF2B5EF4-FFF2-40B4-BE49-F238E27FC236}">
                  <a16:creationId xmlns:a16="http://schemas.microsoft.com/office/drawing/2014/main" id="{D601A5F9-FA13-95FE-9D96-CFAF5B2AE66E}"/>
                </a:ext>
              </a:extLst>
            </p:cNvPr>
            <p:cNvGrpSpPr/>
            <p:nvPr/>
          </p:nvGrpSpPr>
          <p:grpSpPr>
            <a:xfrm>
              <a:off x="11218630" y="5165174"/>
              <a:ext cx="2033534" cy="1914721"/>
              <a:chOff x="14709735" y="4598611"/>
              <a:chExt cx="2033534" cy="1914721"/>
            </a:xfrm>
          </p:grpSpPr>
          <p:sp>
            <p:nvSpPr>
              <p:cNvPr id="31" name="Rectangle 30">
                <a:extLst>
                  <a:ext uri="{FF2B5EF4-FFF2-40B4-BE49-F238E27FC236}">
                    <a16:creationId xmlns:a16="http://schemas.microsoft.com/office/drawing/2014/main" id="{F00A18C4-9839-DF34-E97C-4BA82D5993AE}"/>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32" name="Picture Placeholder 106">
                <a:extLst>
                  <a:ext uri="{FF2B5EF4-FFF2-40B4-BE49-F238E27FC236}">
                    <a16:creationId xmlns:a16="http://schemas.microsoft.com/office/drawing/2014/main" id="{BAA525EA-D381-3EE3-0E62-167B1B3BCAE9}"/>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5" y="4598611"/>
                <a:ext cx="2033534" cy="1914721"/>
              </a:xfrm>
              <a:prstGeom prst="rect">
                <a:avLst/>
              </a:prstGeom>
            </p:spPr>
          </p:pic>
        </p:grpSp>
        <p:grpSp>
          <p:nvGrpSpPr>
            <p:cNvPr id="28" name="Group 27">
              <a:extLst>
                <a:ext uri="{FF2B5EF4-FFF2-40B4-BE49-F238E27FC236}">
                  <a16:creationId xmlns:a16="http://schemas.microsoft.com/office/drawing/2014/main" id="{3C9D0660-67BE-CAC9-97CA-29B08B1562AB}"/>
                </a:ext>
              </a:extLst>
            </p:cNvPr>
            <p:cNvGrpSpPr/>
            <p:nvPr/>
          </p:nvGrpSpPr>
          <p:grpSpPr>
            <a:xfrm>
              <a:off x="10922665" y="5317417"/>
              <a:ext cx="2033534" cy="1914721"/>
              <a:chOff x="14709735" y="4598611"/>
              <a:chExt cx="2033534" cy="1914721"/>
            </a:xfrm>
          </p:grpSpPr>
          <p:sp>
            <p:nvSpPr>
              <p:cNvPr id="29" name="Rectangle 28">
                <a:extLst>
                  <a:ext uri="{FF2B5EF4-FFF2-40B4-BE49-F238E27FC236}">
                    <a16:creationId xmlns:a16="http://schemas.microsoft.com/office/drawing/2014/main" id="{9277E72C-CF99-FFF4-23FC-B8912FD483FA}"/>
                  </a:ext>
                </a:extLst>
              </p:cNvPr>
              <p:cNvSpPr/>
              <p:nvPr/>
            </p:nvSpPr>
            <p:spPr>
              <a:xfrm>
                <a:off x="15233324" y="4935187"/>
                <a:ext cx="988007" cy="1247398"/>
              </a:xfrm>
              <a:prstGeom prst="rect">
                <a:avLst/>
              </a:prstGeom>
              <a:solidFill>
                <a:srgbClr val="353B3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799134">
                  <a:defRPr/>
                </a:pPr>
                <a:endParaRPr lang="en-US" sz="7082" dirty="0">
                  <a:solidFill>
                    <a:srgbClr val="FCFBFA"/>
                  </a:solidFill>
                  <a:latin typeface="Oracle Sans Light"/>
                </a:endParaRPr>
              </a:p>
            </p:txBody>
          </p:sp>
          <p:pic>
            <p:nvPicPr>
              <p:cNvPr id="30" name="Picture Placeholder 106">
                <a:extLst>
                  <a:ext uri="{FF2B5EF4-FFF2-40B4-BE49-F238E27FC236}">
                    <a16:creationId xmlns:a16="http://schemas.microsoft.com/office/drawing/2014/main" id="{95F0AE6C-A1FA-EE74-FE3D-481E35EC5CE2}"/>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4709735" y="4598611"/>
                <a:ext cx="2033534" cy="1914721"/>
              </a:xfrm>
              <a:prstGeom prst="rect">
                <a:avLst/>
              </a:prstGeom>
            </p:spPr>
          </p:pic>
        </p:grpSp>
      </p:grpSp>
      <p:sp>
        <p:nvSpPr>
          <p:cNvPr id="35" name="TextBox 34">
            <a:extLst>
              <a:ext uri="{FF2B5EF4-FFF2-40B4-BE49-F238E27FC236}">
                <a16:creationId xmlns:a16="http://schemas.microsoft.com/office/drawing/2014/main" id="{DDAB08C7-204D-22EF-B3A5-46F93142128F}"/>
              </a:ext>
            </a:extLst>
          </p:cNvPr>
          <p:cNvSpPr txBox="1"/>
          <p:nvPr/>
        </p:nvSpPr>
        <p:spPr>
          <a:xfrm>
            <a:off x="10948501" y="10226430"/>
            <a:ext cx="3094518" cy="584775"/>
          </a:xfrm>
          <a:prstGeom prst="rect">
            <a:avLst/>
          </a:prstGeom>
          <a:noFill/>
        </p:spPr>
        <p:txBody>
          <a:bodyPr wrap="square" rtlCol="0">
            <a:spAutoFit/>
          </a:bodyPr>
          <a:lstStyle/>
          <a:p>
            <a:pPr algn="ctr" defTabSz="1799134">
              <a:defRPr/>
            </a:pPr>
            <a:r>
              <a:rPr lang="en-US" sz="3200" dirty="0">
                <a:latin typeface="Oracle Sans Tab Semi Bold" panose="020B0603020204020204" pitchFamily="34" charset="0"/>
                <a:cs typeface="Oracle Sans Tab Semi Bold" panose="020B0603020204020204" pitchFamily="34" charset="0"/>
              </a:rPr>
              <a:t>Generative AI</a:t>
            </a:r>
          </a:p>
        </p:txBody>
      </p:sp>
      <p:grpSp>
        <p:nvGrpSpPr>
          <p:cNvPr id="36" name="Group 35">
            <a:extLst>
              <a:ext uri="{FF2B5EF4-FFF2-40B4-BE49-F238E27FC236}">
                <a16:creationId xmlns:a16="http://schemas.microsoft.com/office/drawing/2014/main" id="{53910B28-13BC-936F-7B36-D086CF4B765E}"/>
              </a:ext>
            </a:extLst>
          </p:cNvPr>
          <p:cNvGrpSpPr/>
          <p:nvPr/>
        </p:nvGrpSpPr>
        <p:grpSpPr>
          <a:xfrm>
            <a:off x="5776328" y="5029933"/>
            <a:ext cx="3017343" cy="4430080"/>
            <a:chOff x="1239902" y="3624937"/>
            <a:chExt cx="3191845" cy="4686286"/>
          </a:xfrm>
        </p:grpSpPr>
        <p:pic>
          <p:nvPicPr>
            <p:cNvPr id="37" name="Picture Placeholder 166">
              <a:extLst>
                <a:ext uri="{FF2B5EF4-FFF2-40B4-BE49-F238E27FC236}">
                  <a16:creationId xmlns:a16="http://schemas.microsoft.com/office/drawing/2014/main" id="{EFFA70C4-D4EF-A917-5315-7E5DE58D2F21}"/>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16719" t="7486" r="20625" b="11853"/>
            <a:stretch/>
          </p:blipFill>
          <p:spPr>
            <a:xfrm>
              <a:off x="1239902" y="3624937"/>
              <a:ext cx="3191845" cy="4242550"/>
            </a:xfrm>
            <a:prstGeom prst="rect">
              <a:avLst/>
            </a:prstGeom>
          </p:spPr>
        </p:pic>
        <p:sp>
          <p:nvSpPr>
            <p:cNvPr id="38" name="TextBox 37">
              <a:extLst>
                <a:ext uri="{FF2B5EF4-FFF2-40B4-BE49-F238E27FC236}">
                  <a16:creationId xmlns:a16="http://schemas.microsoft.com/office/drawing/2014/main" id="{3C0EABD3-FEAB-7C56-0CC3-1FAFA1A2F1BC}"/>
                </a:ext>
              </a:extLst>
            </p:cNvPr>
            <p:cNvSpPr txBox="1"/>
            <p:nvPr/>
          </p:nvSpPr>
          <p:spPr>
            <a:xfrm>
              <a:off x="1718226" y="7605875"/>
              <a:ext cx="2235200" cy="705348"/>
            </a:xfrm>
            <a:prstGeom prst="rect">
              <a:avLst/>
            </a:prstGeom>
            <a:noFill/>
            <a:ln>
              <a:noFill/>
            </a:ln>
          </p:spPr>
          <p:txBody>
            <a:bodyPr wrap="square" rtlCol="0">
              <a:spAutoFit/>
            </a:bodyPr>
            <a:lstStyle/>
            <a:p>
              <a:pPr algn="ctr" defTabSz="1799134">
                <a:defRPr/>
              </a:pPr>
              <a:r>
                <a:rPr lang="en-US" sz="3733" dirty="0">
                  <a:solidFill>
                    <a:srgbClr val="AACE8B"/>
                  </a:solidFill>
                  <a:latin typeface="Oracle Sans Tab Semi Bold" panose="020B0603020204020204" pitchFamily="34" charset="0"/>
                  <a:cs typeface="Oracle Sans Tab Semi Bold" panose="020B0603020204020204" pitchFamily="34" charset="0"/>
                </a:rPr>
                <a:t>User</a:t>
              </a:r>
            </a:p>
          </p:txBody>
        </p:sp>
      </p:grpSp>
      <p:pic>
        <p:nvPicPr>
          <p:cNvPr id="39" name="Graphic 38" descr="Line arrow Clockwise curve">
            <a:extLst>
              <a:ext uri="{FF2B5EF4-FFF2-40B4-BE49-F238E27FC236}">
                <a16:creationId xmlns:a16="http://schemas.microsoft.com/office/drawing/2014/main" id="{A60B3B8A-BB54-9967-200E-6494F2AB82A5}"/>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5400000">
            <a:off x="8083283" y="2871781"/>
            <a:ext cx="2145275" cy="2470139"/>
          </a:xfrm>
          <a:prstGeom prst="rect">
            <a:avLst/>
          </a:prstGeom>
        </p:spPr>
      </p:pic>
      <p:pic>
        <p:nvPicPr>
          <p:cNvPr id="40" name="Graphic 39" descr="Line arrow Clockwise curve">
            <a:extLst>
              <a:ext uri="{FF2B5EF4-FFF2-40B4-BE49-F238E27FC236}">
                <a16:creationId xmlns:a16="http://schemas.microsoft.com/office/drawing/2014/main" id="{69773C10-5EFD-CCF4-8C2E-CFDBED03C20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9887740">
            <a:off x="14713590" y="3356428"/>
            <a:ext cx="2145275" cy="2145275"/>
          </a:xfrm>
          <a:prstGeom prst="rect">
            <a:avLst/>
          </a:prstGeom>
        </p:spPr>
      </p:pic>
      <p:pic>
        <p:nvPicPr>
          <p:cNvPr id="41" name="Graphic 40" descr="Line arrow Clockwise curve">
            <a:extLst>
              <a:ext uri="{FF2B5EF4-FFF2-40B4-BE49-F238E27FC236}">
                <a16:creationId xmlns:a16="http://schemas.microsoft.com/office/drawing/2014/main" id="{A5A03A55-D608-75EF-01B2-C4E6F033ACB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15839866">
            <a:off x="14713590" y="9441549"/>
            <a:ext cx="2145275" cy="2145275"/>
          </a:xfrm>
          <a:prstGeom prst="rect">
            <a:avLst/>
          </a:prstGeom>
        </p:spPr>
      </p:pic>
      <p:pic>
        <p:nvPicPr>
          <p:cNvPr id="42" name="Graphic 41" descr="Line arrow Clockwise curve">
            <a:extLst>
              <a:ext uri="{FF2B5EF4-FFF2-40B4-BE49-F238E27FC236}">
                <a16:creationId xmlns:a16="http://schemas.microsoft.com/office/drawing/2014/main" id="{88439C3B-E166-BDE4-95C9-80A71A82C61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rot="20273305">
            <a:off x="7920852" y="9531279"/>
            <a:ext cx="2145275" cy="2145275"/>
          </a:xfrm>
          <a:prstGeom prst="rect">
            <a:avLst/>
          </a:prstGeom>
        </p:spPr>
      </p:pic>
      <p:grpSp>
        <p:nvGrpSpPr>
          <p:cNvPr id="43" name="Group 42">
            <a:extLst>
              <a:ext uri="{FF2B5EF4-FFF2-40B4-BE49-F238E27FC236}">
                <a16:creationId xmlns:a16="http://schemas.microsoft.com/office/drawing/2014/main" id="{23085429-2E94-9D47-1CCA-EDED9C37AAD6}"/>
              </a:ext>
            </a:extLst>
          </p:cNvPr>
          <p:cNvGrpSpPr/>
          <p:nvPr/>
        </p:nvGrpSpPr>
        <p:grpSpPr>
          <a:xfrm>
            <a:off x="1413685" y="3034216"/>
            <a:ext cx="6945241" cy="1569661"/>
            <a:chOff x="1059073" y="2275660"/>
            <a:chExt cx="5208931" cy="1177245"/>
          </a:xfrm>
        </p:grpSpPr>
        <p:sp>
          <p:nvSpPr>
            <p:cNvPr id="44" name="TextBox 43">
              <a:extLst>
                <a:ext uri="{FF2B5EF4-FFF2-40B4-BE49-F238E27FC236}">
                  <a16:creationId xmlns:a16="http://schemas.microsoft.com/office/drawing/2014/main" id="{576C170F-72A5-0930-C03D-5D6512CF4D71}"/>
                </a:ext>
              </a:extLst>
            </p:cNvPr>
            <p:cNvSpPr txBox="1"/>
            <p:nvPr/>
          </p:nvSpPr>
          <p:spPr>
            <a:xfrm>
              <a:off x="1059073" y="2275660"/>
              <a:ext cx="4433188" cy="1177245"/>
            </a:xfrm>
            <a:prstGeom prst="rect">
              <a:avLst/>
            </a:prstGeom>
            <a:noFill/>
          </p:spPr>
          <p:txBody>
            <a:bodyPr wrap="square" rtlCol="0">
              <a:spAutoFit/>
            </a:bodyPr>
            <a:lstStyle/>
            <a:p>
              <a:pPr algn="r" defTabSz="1799134">
                <a:defRPr/>
              </a:pPr>
              <a:r>
                <a:rPr lang="en-US" sz="3200" dirty="0">
                  <a:solidFill>
                    <a:srgbClr val="FCFBFA"/>
                  </a:solidFill>
                  <a:latin typeface="Oracle Sans Light"/>
                </a:rPr>
                <a:t>The user's question is encoded as a vector and sent to a Vector DB</a:t>
              </a:r>
            </a:p>
          </p:txBody>
        </p:sp>
        <p:sp>
          <p:nvSpPr>
            <p:cNvPr id="45" name="Oval 44">
              <a:extLst>
                <a:ext uri="{FF2B5EF4-FFF2-40B4-BE49-F238E27FC236}">
                  <a16:creationId xmlns:a16="http://schemas.microsoft.com/office/drawing/2014/main" id="{C0AC342E-8FD0-D44F-2BDB-771B51BDA4FD}"/>
                </a:ext>
              </a:extLst>
            </p:cNvPr>
            <p:cNvSpPr/>
            <p:nvPr/>
          </p:nvSpPr>
          <p:spPr>
            <a:xfrm>
              <a:off x="5514211" y="2353273"/>
              <a:ext cx="753793" cy="775238"/>
            </a:xfrm>
            <a:prstGeom prst="ellipse">
              <a:avLst/>
            </a:prstGeom>
            <a:solidFill>
              <a:srgbClr val="6A8476"/>
            </a:solidFill>
            <a:ln w="5000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99134">
                <a:defRPr/>
              </a:pPr>
              <a:r>
                <a:rPr lang="en-US" sz="5867" dirty="0">
                  <a:solidFill>
                    <a:srgbClr val="F4EFE1"/>
                  </a:solidFill>
                  <a:latin typeface="Oracle Sans Tab Semi Bold" panose="020B0603020204020204" pitchFamily="34" charset="0"/>
                  <a:cs typeface="Oracle Sans Tab Semi Bold" panose="020B0603020204020204" pitchFamily="34" charset="0"/>
                </a:rPr>
                <a:t>1</a:t>
              </a:r>
            </a:p>
          </p:txBody>
        </p:sp>
      </p:grpSp>
      <p:sp>
        <p:nvSpPr>
          <p:cNvPr id="46" name="TextBox 45">
            <a:extLst>
              <a:ext uri="{FF2B5EF4-FFF2-40B4-BE49-F238E27FC236}">
                <a16:creationId xmlns:a16="http://schemas.microsoft.com/office/drawing/2014/main" id="{842F94A9-9020-3431-4DB6-A13DBDD84BF2}"/>
              </a:ext>
            </a:extLst>
          </p:cNvPr>
          <p:cNvSpPr txBox="1"/>
          <p:nvPr/>
        </p:nvSpPr>
        <p:spPr>
          <a:xfrm>
            <a:off x="17141916" y="10967037"/>
            <a:ext cx="6164644" cy="1569660"/>
          </a:xfrm>
          <a:prstGeom prst="rect">
            <a:avLst/>
          </a:prstGeom>
          <a:noFill/>
        </p:spPr>
        <p:txBody>
          <a:bodyPr wrap="square" rtlCol="0">
            <a:spAutoFit/>
          </a:bodyPr>
          <a:lstStyle/>
          <a:p>
            <a:pPr defTabSz="1799134">
              <a:defRPr/>
            </a:pPr>
            <a:r>
              <a:rPr lang="en-US" sz="3200" dirty="0">
                <a:solidFill>
                  <a:srgbClr val="FCFBFA"/>
                </a:solidFill>
                <a:latin typeface="Oracle Sans Light"/>
              </a:rPr>
              <a:t>The content is sent to the GenAI to help answer the user's question</a:t>
            </a:r>
          </a:p>
        </p:txBody>
      </p:sp>
      <p:sp>
        <p:nvSpPr>
          <p:cNvPr id="47" name="Oval 46">
            <a:extLst>
              <a:ext uri="{FF2B5EF4-FFF2-40B4-BE49-F238E27FC236}">
                <a16:creationId xmlns:a16="http://schemas.microsoft.com/office/drawing/2014/main" id="{B79FA5B8-B4B0-3BA6-6201-1BCB793EDDFD}"/>
              </a:ext>
            </a:extLst>
          </p:cNvPr>
          <p:cNvSpPr/>
          <p:nvPr/>
        </p:nvSpPr>
        <p:spPr>
          <a:xfrm>
            <a:off x="15918740" y="11082348"/>
            <a:ext cx="1005057" cy="1033651"/>
          </a:xfrm>
          <a:prstGeom prst="ellipse">
            <a:avLst/>
          </a:prstGeom>
          <a:solidFill>
            <a:srgbClr val="6A8476"/>
          </a:solidFill>
          <a:ln w="5000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99134">
              <a:defRPr/>
            </a:pPr>
            <a:r>
              <a:rPr lang="en-US" sz="5867" dirty="0">
                <a:solidFill>
                  <a:srgbClr val="F4EFE1"/>
                </a:solidFill>
                <a:latin typeface="Oracle Sans Tab Semi Bold" panose="020B0603020204020204" pitchFamily="34" charset="0"/>
                <a:cs typeface="Oracle Sans Tab Semi Bold" panose="020B0603020204020204" pitchFamily="34" charset="0"/>
              </a:rPr>
              <a:t>3</a:t>
            </a:r>
          </a:p>
        </p:txBody>
      </p:sp>
      <p:sp>
        <p:nvSpPr>
          <p:cNvPr id="48" name="TextBox 47">
            <a:extLst>
              <a:ext uri="{FF2B5EF4-FFF2-40B4-BE49-F238E27FC236}">
                <a16:creationId xmlns:a16="http://schemas.microsoft.com/office/drawing/2014/main" id="{AECA619E-3E2C-8B2E-A122-2778FEDFE85C}"/>
              </a:ext>
            </a:extLst>
          </p:cNvPr>
          <p:cNvSpPr txBox="1"/>
          <p:nvPr/>
        </p:nvSpPr>
        <p:spPr>
          <a:xfrm>
            <a:off x="16918139" y="2735944"/>
            <a:ext cx="6891339" cy="1569660"/>
          </a:xfrm>
          <a:prstGeom prst="rect">
            <a:avLst/>
          </a:prstGeom>
          <a:noFill/>
        </p:spPr>
        <p:txBody>
          <a:bodyPr wrap="square" rtlCol="0">
            <a:spAutoFit/>
          </a:bodyPr>
          <a:lstStyle/>
          <a:p>
            <a:pPr defTabSz="1799134">
              <a:defRPr/>
            </a:pPr>
            <a:r>
              <a:rPr lang="en-US" sz="3200" dirty="0">
                <a:solidFill>
                  <a:srgbClr val="FCFBFA"/>
                </a:solidFill>
                <a:latin typeface="Oracle Sans Light"/>
              </a:rPr>
              <a:t>Vector DB finds private content (e.g. documents) that closely match the user's question</a:t>
            </a:r>
          </a:p>
        </p:txBody>
      </p:sp>
      <p:sp>
        <p:nvSpPr>
          <p:cNvPr id="49" name="Oval 48">
            <a:extLst>
              <a:ext uri="{FF2B5EF4-FFF2-40B4-BE49-F238E27FC236}">
                <a16:creationId xmlns:a16="http://schemas.microsoft.com/office/drawing/2014/main" id="{12DEE7FE-9702-3D3E-34CD-F2882E0E22D0}"/>
              </a:ext>
            </a:extLst>
          </p:cNvPr>
          <p:cNvSpPr/>
          <p:nvPr/>
        </p:nvSpPr>
        <p:spPr>
          <a:xfrm>
            <a:off x="15666963" y="2848265"/>
            <a:ext cx="1005057" cy="1033651"/>
          </a:xfrm>
          <a:prstGeom prst="ellipse">
            <a:avLst/>
          </a:prstGeom>
          <a:solidFill>
            <a:srgbClr val="6A8476"/>
          </a:solidFill>
          <a:ln w="5000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799134">
              <a:defRPr/>
            </a:pPr>
            <a:r>
              <a:rPr lang="en-US" sz="5867" dirty="0">
                <a:solidFill>
                  <a:srgbClr val="F4EFE1"/>
                </a:solidFill>
                <a:latin typeface="Oracle Sans Tab Semi Bold" panose="020B0603020204020204" pitchFamily="34" charset="0"/>
                <a:cs typeface="Oracle Sans Tab Semi Bold" panose="020B0603020204020204" pitchFamily="34" charset="0"/>
              </a:rPr>
              <a:t>2</a:t>
            </a:r>
          </a:p>
        </p:txBody>
      </p:sp>
      <p:pic>
        <p:nvPicPr>
          <p:cNvPr id="50" name="Graphic 49">
            <a:extLst>
              <a:ext uri="{FF2B5EF4-FFF2-40B4-BE49-F238E27FC236}">
                <a16:creationId xmlns:a16="http://schemas.microsoft.com/office/drawing/2014/main" id="{2E86D4A2-C640-E960-DB09-4E4C2189CCF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669710" y="2070155"/>
            <a:ext cx="3413333" cy="3413333"/>
          </a:xfrm>
          <a:prstGeom prst="rect">
            <a:avLst/>
          </a:prstGeom>
        </p:spPr>
      </p:pic>
      <p:pic>
        <p:nvPicPr>
          <p:cNvPr id="51" name="Picture 50">
            <a:extLst>
              <a:ext uri="{FF2B5EF4-FFF2-40B4-BE49-F238E27FC236}">
                <a16:creationId xmlns:a16="http://schemas.microsoft.com/office/drawing/2014/main" id="{537C3311-5F56-662B-E4CA-EA05738FC43E}"/>
              </a:ext>
            </a:extLst>
          </p:cNvPr>
          <p:cNvPicPr>
            <a:picLocks noChangeAspect="1"/>
          </p:cNvPicPr>
          <p:nvPr/>
        </p:nvPicPr>
        <p:blipFill rotWithShape="1">
          <a:blip r:embed="rId10">
            <a:extLst>
              <a:ext uri="{28A0092B-C50C-407E-A947-70E740481C1C}">
                <a14:useLocalDpi xmlns:a14="http://schemas.microsoft.com/office/drawing/2010/main"/>
              </a:ext>
            </a:extLst>
          </a:blip>
          <a:srcRect t="22377" b="20979"/>
          <a:stretch/>
        </p:blipFill>
        <p:spPr>
          <a:xfrm>
            <a:off x="11428034" y="11967483"/>
            <a:ext cx="2308390" cy="735497"/>
          </a:xfrm>
          <a:prstGeom prst="rect">
            <a:avLst/>
          </a:prstGeom>
        </p:spPr>
      </p:pic>
      <p:pic>
        <p:nvPicPr>
          <p:cNvPr id="52" name="Picture 51">
            <a:extLst>
              <a:ext uri="{FF2B5EF4-FFF2-40B4-BE49-F238E27FC236}">
                <a16:creationId xmlns:a16="http://schemas.microsoft.com/office/drawing/2014/main" id="{075A8BAB-D5A1-E6A8-FC99-3EC84FE07F85}"/>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1512079" y="11261486"/>
            <a:ext cx="1871500" cy="377064"/>
          </a:xfrm>
          <a:prstGeom prst="rect">
            <a:avLst/>
          </a:prstGeom>
        </p:spPr>
      </p:pic>
    </p:spTree>
    <p:extLst>
      <p:ext uri="{BB962C8B-B14F-4D97-AF65-F5344CB8AC3E}">
        <p14:creationId xmlns:p14="http://schemas.microsoft.com/office/powerpoint/2010/main" val="1001603027"/>
      </p:ext>
    </p:extLst>
  </p:cSld>
  <p:clrMapOvr>
    <a:masterClrMapping/>
  </p:clrMapOvr>
  <p:transition advClick="0">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CABFA1-D07F-81F8-DB8A-B06A6EDA3A1F}"/>
              </a:ext>
            </a:extLst>
          </p:cNvPr>
          <p:cNvSpPr>
            <a:spLocks noGrp="1"/>
          </p:cNvSpPr>
          <p:nvPr>
            <p:ph type="sldNum" sz="quarter" idx="4"/>
          </p:nvPr>
        </p:nvSpPr>
        <p:spPr/>
        <p:txBody>
          <a:bodyPr/>
          <a:lstStyle/>
          <a:p>
            <a:fld id="{345D60D9-5372-5F40-9443-0F9AE5BDC3C8}" type="slidenum">
              <a:rPr lang="en-US" smtClean="0"/>
              <a:pPr/>
              <a:t>31</a:t>
            </a:fld>
            <a:endParaRPr lang="en-US" dirty="0"/>
          </a:p>
        </p:txBody>
      </p:sp>
      <p:sp>
        <p:nvSpPr>
          <p:cNvPr id="2" name="Footer Placeholder 1">
            <a:extLst>
              <a:ext uri="{FF2B5EF4-FFF2-40B4-BE49-F238E27FC236}">
                <a16:creationId xmlns:a16="http://schemas.microsoft.com/office/drawing/2014/main" id="{B6F64469-73D3-CD27-59CC-4A3B46B31057}"/>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0432CF30-D05C-8412-1C14-7BA7FC07F031}"/>
              </a:ext>
            </a:extLst>
          </p:cNvPr>
          <p:cNvSpPr>
            <a:spLocks noGrp="1"/>
          </p:cNvSpPr>
          <p:nvPr>
            <p:ph type="title"/>
          </p:nvPr>
        </p:nvSpPr>
        <p:spPr>
          <a:xfrm>
            <a:off x="1087425" y="1479002"/>
            <a:ext cx="18011066" cy="1963776"/>
          </a:xfrm>
        </p:spPr>
        <p:txBody>
          <a:bodyPr/>
          <a:lstStyle/>
          <a:p>
            <a:r>
              <a:rPr lang="en-US" dirty="0"/>
              <a:t>Pervasive across Oracle apps</a:t>
            </a:r>
          </a:p>
        </p:txBody>
      </p:sp>
      <p:sp>
        <p:nvSpPr>
          <p:cNvPr id="6" name="Text Placeholder 5">
            <a:extLst>
              <a:ext uri="{FF2B5EF4-FFF2-40B4-BE49-F238E27FC236}">
                <a16:creationId xmlns:a16="http://schemas.microsoft.com/office/drawing/2014/main" id="{C79F7BD6-70E4-782D-2689-0ED64BCE34DB}"/>
              </a:ext>
            </a:extLst>
          </p:cNvPr>
          <p:cNvSpPr>
            <a:spLocks noGrp="1"/>
          </p:cNvSpPr>
          <p:nvPr>
            <p:ph type="body" sz="quarter" idx="20"/>
          </p:nvPr>
        </p:nvSpPr>
        <p:spPr>
          <a:xfrm>
            <a:off x="1087422" y="3550347"/>
            <a:ext cx="16256903" cy="972278"/>
          </a:xfrm>
        </p:spPr>
        <p:txBody>
          <a:bodyPr/>
          <a:lstStyle/>
          <a:p>
            <a:r>
              <a:rPr lang="en-US" sz="5400" dirty="0"/>
              <a:t>OCI Generative AI coming in Fusion Applications 24</a:t>
            </a:r>
          </a:p>
        </p:txBody>
      </p:sp>
      <p:sp>
        <p:nvSpPr>
          <p:cNvPr id="9" name="TextBox 8">
            <a:extLst>
              <a:ext uri="{FF2B5EF4-FFF2-40B4-BE49-F238E27FC236}">
                <a16:creationId xmlns:a16="http://schemas.microsoft.com/office/drawing/2014/main" id="{F4859ACB-142C-76E2-EE54-9F78E0D8FA5C}"/>
              </a:ext>
            </a:extLst>
          </p:cNvPr>
          <p:cNvSpPr txBox="1"/>
          <p:nvPr/>
        </p:nvSpPr>
        <p:spPr>
          <a:xfrm>
            <a:off x="1087422" y="5121231"/>
            <a:ext cx="7599378" cy="5755422"/>
          </a:xfrm>
          <a:prstGeom prst="rect">
            <a:avLst/>
          </a:prstGeom>
          <a:noFill/>
        </p:spPr>
        <p:txBody>
          <a:bodyPr wrap="square">
            <a:spAutoFit/>
          </a:bodyPr>
          <a:lstStyle/>
          <a:p>
            <a:r>
              <a:rPr lang="en-US" sz="3200" b="1" dirty="0">
                <a:solidFill>
                  <a:schemeClr val="bg1"/>
                </a:solidFill>
              </a:rPr>
              <a:t>Fusion Cloud HCM</a:t>
            </a:r>
          </a:p>
          <a:p>
            <a:pPr marL="342900" indent="-342900">
              <a:buFont typeface="Arial" panose="020B0604020202020204" pitchFamily="34" charset="0"/>
              <a:buChar char="•"/>
            </a:pPr>
            <a:r>
              <a:rPr lang="en-US" sz="2800" dirty="0">
                <a:solidFill>
                  <a:srgbClr val="E4E2DE"/>
                </a:solidFill>
              </a:rPr>
              <a:t>Candidate Experience Summary</a:t>
            </a:r>
          </a:p>
          <a:p>
            <a:pPr marL="342900" indent="-342900">
              <a:buFont typeface="Arial" panose="020B0604020202020204" pitchFamily="34" charset="0"/>
              <a:buChar char="•"/>
            </a:pPr>
            <a:r>
              <a:rPr lang="en-US" sz="2800" dirty="0">
                <a:solidFill>
                  <a:srgbClr val="E4E2DE"/>
                </a:solidFill>
              </a:rPr>
              <a:t>Compensation: Rewards and Recognition</a:t>
            </a:r>
          </a:p>
          <a:p>
            <a:pPr marL="342900" indent="-342900">
              <a:buFont typeface="Arial" panose="020B0604020202020204" pitchFamily="34" charset="0"/>
              <a:buChar char="•"/>
            </a:pPr>
            <a:r>
              <a:rPr lang="en-US" sz="2800" dirty="0">
                <a:solidFill>
                  <a:srgbClr val="E4E2DE"/>
                </a:solidFill>
              </a:rPr>
              <a:t>Goal Creation</a:t>
            </a:r>
          </a:p>
          <a:p>
            <a:pPr marL="342900" indent="-342900">
              <a:buFont typeface="Arial" panose="020B0604020202020204" pitchFamily="34" charset="0"/>
              <a:buChar char="•"/>
            </a:pPr>
            <a:r>
              <a:rPr lang="en-US" sz="2800" dirty="0">
                <a:solidFill>
                  <a:srgbClr val="E4E2DE"/>
                </a:solidFill>
              </a:rPr>
              <a:t>Survey Questions</a:t>
            </a:r>
          </a:p>
          <a:p>
            <a:pPr marL="342900" indent="-342900">
              <a:buFont typeface="Arial" panose="020B0604020202020204" pitchFamily="34" charset="0"/>
              <a:buChar char="•"/>
            </a:pPr>
            <a:r>
              <a:rPr lang="en-US" sz="2800" dirty="0">
                <a:solidFill>
                  <a:srgbClr val="E4E2DE"/>
                </a:solidFill>
              </a:rPr>
              <a:t>Performance Feedback &amp; Development Tips</a:t>
            </a:r>
          </a:p>
          <a:p>
            <a:pPr marL="342900" indent="-342900">
              <a:buFont typeface="Arial" panose="020B0604020202020204" pitchFamily="34" charset="0"/>
              <a:buChar char="•"/>
            </a:pPr>
            <a:r>
              <a:rPr lang="en-US" sz="2800" dirty="0">
                <a:solidFill>
                  <a:srgbClr val="E4E2DE"/>
                </a:solidFill>
              </a:rPr>
              <a:t>Performance Review Summary</a:t>
            </a:r>
          </a:p>
          <a:p>
            <a:pPr marL="342900" indent="-342900">
              <a:buFont typeface="Arial" panose="020B0604020202020204" pitchFamily="34" charset="0"/>
              <a:buChar char="•"/>
            </a:pPr>
            <a:r>
              <a:rPr lang="en-US" sz="2800" dirty="0">
                <a:solidFill>
                  <a:srgbClr val="E4E2DE"/>
                </a:solidFill>
              </a:rPr>
              <a:t>About Me for Connections</a:t>
            </a:r>
          </a:p>
          <a:p>
            <a:pPr marL="342900" indent="-342900">
              <a:buFont typeface="Arial" panose="020B0604020202020204" pitchFamily="34" charset="0"/>
              <a:buChar char="•"/>
            </a:pPr>
            <a:r>
              <a:rPr lang="en-US" sz="2800" dirty="0">
                <a:solidFill>
                  <a:srgbClr val="E4E2DE"/>
                </a:solidFill>
              </a:rPr>
              <a:t>Job Category Landing Pages</a:t>
            </a:r>
          </a:p>
          <a:p>
            <a:pPr marL="342900" indent="-342900">
              <a:buFont typeface="Arial" panose="020B0604020202020204" pitchFamily="34" charset="0"/>
              <a:buChar char="•"/>
            </a:pPr>
            <a:r>
              <a:rPr lang="en-US" sz="2800" dirty="0">
                <a:solidFill>
                  <a:srgbClr val="E4E2DE"/>
                </a:solidFill>
              </a:rPr>
              <a:t>Job Match Explanations</a:t>
            </a:r>
          </a:p>
          <a:p>
            <a:pPr marL="342900" indent="-342900">
              <a:buFont typeface="Arial" panose="020B0604020202020204" pitchFamily="34" charset="0"/>
              <a:buChar char="•"/>
            </a:pPr>
            <a:r>
              <a:rPr lang="en-US" sz="2800" dirty="0">
                <a:solidFill>
                  <a:srgbClr val="E4E2DE"/>
                </a:solidFill>
              </a:rPr>
              <a:t>Feedback Assistance</a:t>
            </a:r>
          </a:p>
          <a:p>
            <a:pPr marL="342900" indent="-342900">
              <a:buFont typeface="Arial" panose="020B0604020202020204" pitchFamily="34" charset="0"/>
              <a:buChar char="•"/>
            </a:pPr>
            <a:r>
              <a:rPr lang="en-US" sz="2800" dirty="0">
                <a:solidFill>
                  <a:srgbClr val="E4E2DE"/>
                </a:solidFill>
              </a:rPr>
              <a:t>Career Summaries for Oracle Grow</a:t>
            </a:r>
          </a:p>
          <a:p>
            <a:pPr marL="342900" indent="-342900">
              <a:buFont typeface="Arial" panose="020B0604020202020204" pitchFamily="34" charset="0"/>
              <a:buChar char="•"/>
            </a:pPr>
            <a:r>
              <a:rPr lang="en-US" sz="2800" dirty="0">
                <a:solidFill>
                  <a:srgbClr val="E4E2DE"/>
                </a:solidFill>
              </a:rPr>
              <a:t>Creating SMART Team Goals</a:t>
            </a:r>
          </a:p>
        </p:txBody>
      </p:sp>
      <p:sp>
        <p:nvSpPr>
          <p:cNvPr id="10" name="TextBox 9">
            <a:extLst>
              <a:ext uri="{FF2B5EF4-FFF2-40B4-BE49-F238E27FC236}">
                <a16:creationId xmlns:a16="http://schemas.microsoft.com/office/drawing/2014/main" id="{BE1F34DA-25AC-C389-170D-E9644D6E0E20}"/>
              </a:ext>
            </a:extLst>
          </p:cNvPr>
          <p:cNvSpPr txBox="1"/>
          <p:nvPr/>
        </p:nvSpPr>
        <p:spPr>
          <a:xfrm>
            <a:off x="9030509" y="5121231"/>
            <a:ext cx="6361892" cy="4893647"/>
          </a:xfrm>
          <a:prstGeom prst="rect">
            <a:avLst/>
          </a:prstGeom>
          <a:noFill/>
        </p:spPr>
        <p:txBody>
          <a:bodyPr wrap="square">
            <a:spAutoFit/>
          </a:bodyPr>
          <a:lstStyle/>
          <a:p>
            <a:r>
              <a:rPr lang="en-US" sz="3200" b="1" dirty="0">
                <a:solidFill>
                  <a:schemeClr val="bg1"/>
                </a:solidFill>
              </a:rPr>
              <a:t>Fusion Cloud CX</a:t>
            </a:r>
          </a:p>
          <a:p>
            <a:pPr marL="342900" indent="-342900">
              <a:buFont typeface="Arial" panose="020B0604020202020204" pitchFamily="34" charset="0"/>
              <a:buChar char="•"/>
            </a:pPr>
            <a:r>
              <a:rPr lang="en-US" sz="2800" dirty="0">
                <a:solidFill>
                  <a:srgbClr val="E4E2DE"/>
                </a:solidFill>
              </a:rPr>
              <a:t>Generate a Knowledge Article from a Source Doc</a:t>
            </a:r>
          </a:p>
          <a:p>
            <a:pPr marL="342900" indent="-342900">
              <a:buFont typeface="Arial" panose="020B0604020202020204" pitchFamily="34" charset="0"/>
              <a:buChar char="•"/>
            </a:pPr>
            <a:r>
              <a:rPr lang="en-US" sz="2800" dirty="0">
                <a:solidFill>
                  <a:srgbClr val="E4E2DE"/>
                </a:solidFill>
              </a:rPr>
              <a:t>Generate a Knowledge Article from an SR</a:t>
            </a:r>
          </a:p>
          <a:p>
            <a:pPr marL="342900" indent="-342900">
              <a:buFont typeface="Arial" panose="020B0604020202020204" pitchFamily="34" charset="0"/>
              <a:buChar char="•"/>
            </a:pPr>
            <a:r>
              <a:rPr lang="en-US" sz="2800" dirty="0">
                <a:solidFill>
                  <a:srgbClr val="E4E2DE"/>
                </a:solidFill>
              </a:rPr>
              <a:t>Assisted Content Creation for Interviews</a:t>
            </a:r>
          </a:p>
          <a:p>
            <a:pPr marL="342900" indent="-342900">
              <a:buFont typeface="Arial" panose="020B0604020202020204" pitchFamily="34" charset="0"/>
              <a:buChar char="•"/>
            </a:pPr>
            <a:r>
              <a:rPr lang="en-US" sz="2800" dirty="0">
                <a:solidFill>
                  <a:srgbClr val="E4E2DE"/>
                </a:solidFill>
              </a:rPr>
              <a:t>Chat Agent Assistance</a:t>
            </a:r>
          </a:p>
          <a:p>
            <a:pPr marL="342900" indent="-342900">
              <a:buFont typeface="Arial" panose="020B0604020202020204" pitchFamily="34" charset="0"/>
              <a:buChar char="•"/>
            </a:pPr>
            <a:r>
              <a:rPr lang="en-US" sz="2800" dirty="0">
                <a:solidFill>
                  <a:srgbClr val="E4E2DE"/>
                </a:solidFill>
              </a:rPr>
              <a:t>Chat Summarization</a:t>
            </a:r>
          </a:p>
          <a:p>
            <a:pPr marL="342900" indent="-342900">
              <a:buFont typeface="Arial" panose="020B0604020202020204" pitchFamily="34" charset="0"/>
              <a:buChar char="•"/>
            </a:pPr>
            <a:r>
              <a:rPr lang="en-US" sz="2800" dirty="0">
                <a:solidFill>
                  <a:srgbClr val="E4E2DE"/>
                </a:solidFill>
              </a:rPr>
              <a:t>Issue/SR Summarization</a:t>
            </a:r>
          </a:p>
          <a:p>
            <a:pPr marL="342900" indent="-342900">
              <a:buFont typeface="Arial" panose="020B0604020202020204" pitchFamily="34" charset="0"/>
              <a:buChar char="•"/>
            </a:pPr>
            <a:r>
              <a:rPr lang="en-US" sz="2800" dirty="0">
                <a:solidFill>
                  <a:srgbClr val="E4E2DE"/>
                </a:solidFill>
              </a:rPr>
              <a:t>SLO and Campaign Text Generation</a:t>
            </a:r>
          </a:p>
        </p:txBody>
      </p:sp>
      <p:sp>
        <p:nvSpPr>
          <p:cNvPr id="11" name="TextBox 10">
            <a:extLst>
              <a:ext uri="{FF2B5EF4-FFF2-40B4-BE49-F238E27FC236}">
                <a16:creationId xmlns:a16="http://schemas.microsoft.com/office/drawing/2014/main" id="{5C3054DB-A800-45DF-210E-273EDFE350F0}"/>
              </a:ext>
            </a:extLst>
          </p:cNvPr>
          <p:cNvSpPr txBox="1"/>
          <p:nvPr/>
        </p:nvSpPr>
        <p:spPr>
          <a:xfrm>
            <a:off x="16168197" y="5167542"/>
            <a:ext cx="5213523" cy="2739211"/>
          </a:xfrm>
          <a:prstGeom prst="rect">
            <a:avLst/>
          </a:prstGeom>
          <a:noFill/>
        </p:spPr>
        <p:txBody>
          <a:bodyPr wrap="square">
            <a:spAutoFit/>
          </a:bodyPr>
          <a:lstStyle/>
          <a:p>
            <a:r>
              <a:rPr lang="en-US" sz="3200" b="1" dirty="0">
                <a:solidFill>
                  <a:schemeClr val="bg1"/>
                </a:solidFill>
              </a:rPr>
              <a:t>Fusion Cloud SCM</a:t>
            </a:r>
          </a:p>
          <a:p>
            <a:pPr marL="342900" indent="-342900">
              <a:buFont typeface="Arial" panose="020B0604020202020204" pitchFamily="34" charset="0"/>
              <a:buChar char="•"/>
            </a:pPr>
            <a:r>
              <a:rPr lang="en-US" sz="2800" dirty="0">
                <a:solidFill>
                  <a:srgbClr val="E4E2DE"/>
                </a:solidFill>
              </a:rPr>
              <a:t>Generate Item Descriptions and Attributes</a:t>
            </a:r>
          </a:p>
          <a:p>
            <a:pPr marL="342900" indent="-342900">
              <a:buFont typeface="Arial" panose="020B0604020202020204" pitchFamily="34" charset="0"/>
              <a:buChar char="•"/>
            </a:pPr>
            <a:r>
              <a:rPr lang="en-US" sz="2800" dirty="0">
                <a:solidFill>
                  <a:srgbClr val="E4E2DE"/>
                </a:solidFill>
              </a:rPr>
              <a:t>Sourcing: New Supplier Recommendations for Negotiation Invitation</a:t>
            </a:r>
          </a:p>
        </p:txBody>
      </p:sp>
    </p:spTree>
    <p:extLst>
      <p:ext uri="{BB962C8B-B14F-4D97-AF65-F5344CB8AC3E}">
        <p14:creationId xmlns:p14="http://schemas.microsoft.com/office/powerpoint/2010/main" val="1789731749"/>
      </p:ext>
    </p:extLst>
  </p:cSld>
  <p:clrMapOvr>
    <a:masterClrMapping/>
  </p:clrMapOvr>
  <p:transition advClick="0">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828B1A7-ADD1-A772-5409-0400C50BE294}"/>
              </a:ext>
            </a:extLst>
          </p:cNvPr>
          <p:cNvSpPr>
            <a:spLocks noGrp="1"/>
          </p:cNvSpPr>
          <p:nvPr>
            <p:ph type="sldNum" sz="quarter" idx="4"/>
          </p:nvPr>
        </p:nvSpPr>
        <p:spPr/>
        <p:txBody>
          <a:bodyPr/>
          <a:lstStyle/>
          <a:p>
            <a:fld id="{345D60D9-5372-5F40-9443-0F9AE5BDC3C8}" type="slidenum">
              <a:rPr lang="en-US" smtClean="0"/>
              <a:pPr/>
              <a:t>32</a:t>
            </a:fld>
            <a:endParaRPr lang="en-US" dirty="0"/>
          </a:p>
        </p:txBody>
      </p:sp>
      <p:sp>
        <p:nvSpPr>
          <p:cNvPr id="7" name="Title 6">
            <a:extLst>
              <a:ext uri="{FF2B5EF4-FFF2-40B4-BE49-F238E27FC236}">
                <a16:creationId xmlns:a16="http://schemas.microsoft.com/office/drawing/2014/main" id="{1F0DC8AA-AE03-0F46-62DF-C6DDAA3D7D20}"/>
              </a:ext>
            </a:extLst>
          </p:cNvPr>
          <p:cNvSpPr>
            <a:spLocks noGrp="1"/>
          </p:cNvSpPr>
          <p:nvPr>
            <p:ph type="title"/>
          </p:nvPr>
        </p:nvSpPr>
        <p:spPr>
          <a:xfrm>
            <a:off x="1087424" y="46435"/>
            <a:ext cx="14934453" cy="1963776"/>
          </a:xfrm>
        </p:spPr>
        <p:txBody>
          <a:bodyPr/>
          <a:lstStyle/>
          <a:p>
            <a:r>
              <a:rPr lang="en-US" dirty="0"/>
              <a:t>Resources</a:t>
            </a:r>
          </a:p>
        </p:txBody>
      </p:sp>
      <p:sp>
        <p:nvSpPr>
          <p:cNvPr id="14" name="TextBox 13">
            <a:extLst>
              <a:ext uri="{FF2B5EF4-FFF2-40B4-BE49-F238E27FC236}">
                <a16:creationId xmlns:a16="http://schemas.microsoft.com/office/drawing/2014/main" id="{5A7C39D4-A1F8-C550-6E35-401C616DCC65}"/>
              </a:ext>
            </a:extLst>
          </p:cNvPr>
          <p:cNvSpPr txBox="1"/>
          <p:nvPr/>
        </p:nvSpPr>
        <p:spPr>
          <a:xfrm>
            <a:off x="1087424" y="3001906"/>
            <a:ext cx="16269847" cy="7294305"/>
          </a:xfrm>
          <a:prstGeom prst="rect">
            <a:avLst/>
          </a:prstGeom>
          <a:noFill/>
        </p:spPr>
        <p:txBody>
          <a:bodyPr wrap="square">
            <a:spAutoFit/>
          </a:bodyPr>
          <a:lstStyle/>
          <a:p>
            <a:r>
              <a:rPr lang="en-US" b="1" i="0" dirty="0">
                <a:solidFill>
                  <a:srgbClr val="D1D2D3"/>
                </a:solidFill>
                <a:effectLst/>
                <a:latin typeface="Slack-Lato"/>
                <a:hlinkClick r:id="rId2"/>
              </a:rPr>
              <a:t>Press Release</a:t>
            </a:r>
            <a:br>
              <a:rPr lang="en-US" dirty="0"/>
            </a:br>
            <a:endParaRPr lang="en-US" dirty="0"/>
          </a:p>
          <a:p>
            <a:r>
              <a:rPr lang="en-US" b="0" i="0" dirty="0">
                <a:solidFill>
                  <a:srgbClr val="D1D2D3"/>
                </a:solidFill>
                <a:effectLst/>
                <a:latin typeface="Slack-Lato"/>
              </a:rPr>
              <a:t>BLOGS</a:t>
            </a:r>
          </a:p>
          <a:p>
            <a:r>
              <a:rPr lang="en-US" b="0" i="0" dirty="0">
                <a:solidFill>
                  <a:srgbClr val="D1D2D3"/>
                </a:solidFill>
                <a:effectLst/>
                <a:latin typeface="Slack-Lato"/>
                <a:hlinkClick r:id="rId3"/>
              </a:rPr>
              <a:t>AI Agents RAG </a:t>
            </a:r>
            <a:r>
              <a:rPr lang="en-US" dirty="0">
                <a:solidFill>
                  <a:srgbClr val="D1D2D3"/>
                </a:solidFill>
                <a:latin typeface="Slack-Lato"/>
              </a:rPr>
              <a:t>- What it is and potential use cases</a:t>
            </a:r>
            <a:br>
              <a:rPr lang="en-US" dirty="0"/>
            </a:br>
            <a:r>
              <a:rPr lang="en-US" b="0" i="0" dirty="0">
                <a:solidFill>
                  <a:srgbClr val="D1D2D3"/>
                </a:solidFill>
                <a:effectLst/>
                <a:latin typeface="Slack-Lato"/>
                <a:hlinkClick r:id="rId4"/>
              </a:rPr>
              <a:t>Technical </a:t>
            </a:r>
            <a:r>
              <a:rPr lang="en-US" b="0" i="0" dirty="0">
                <a:solidFill>
                  <a:srgbClr val="D1D2D3"/>
                </a:solidFill>
                <a:effectLst/>
                <a:latin typeface="Slack-Lato"/>
              </a:rPr>
              <a:t>- Deeper understanding of generative AI</a:t>
            </a:r>
            <a:br>
              <a:rPr lang="en-US" dirty="0"/>
            </a:br>
            <a:r>
              <a:rPr lang="en-US" b="0" i="0" dirty="0">
                <a:solidFill>
                  <a:srgbClr val="D1D2D3"/>
                </a:solidFill>
                <a:effectLst/>
                <a:latin typeface="Slack-Lato"/>
                <a:hlinkClick r:id="rId5"/>
              </a:rPr>
              <a:t>Strategy</a:t>
            </a:r>
            <a:r>
              <a:rPr lang="en-US" b="0" i="0" dirty="0">
                <a:solidFill>
                  <a:srgbClr val="D1D2D3"/>
                </a:solidFill>
                <a:effectLst/>
                <a:latin typeface="Slack-Lato"/>
              </a:rPr>
              <a:t> – What enterprises need to know</a:t>
            </a:r>
            <a:endParaRPr lang="en-US" b="0" i="0" u="none" strike="noStrike" dirty="0">
              <a:effectLst/>
              <a:latin typeface="Slack-Lato"/>
            </a:endParaRPr>
          </a:p>
          <a:p>
            <a:r>
              <a:rPr lang="en-US" b="0" i="0" dirty="0">
                <a:solidFill>
                  <a:srgbClr val="D1D2D3"/>
                </a:solidFill>
                <a:effectLst/>
                <a:latin typeface="Slack-Lato"/>
                <a:hlinkClick r:id="rId6"/>
              </a:rPr>
              <a:t>Data Science Quick Actions</a:t>
            </a:r>
            <a:r>
              <a:rPr lang="en-US" b="0" i="0" dirty="0">
                <a:solidFill>
                  <a:srgbClr val="D1D2D3"/>
                </a:solidFill>
                <a:effectLst/>
                <a:latin typeface="Slack-Lato"/>
              </a:rPr>
              <a:t> – What’s new in OCI Data Science</a:t>
            </a:r>
            <a:endParaRPr lang="en-US" dirty="0">
              <a:solidFill>
                <a:srgbClr val="D1D2D3"/>
              </a:solidFill>
              <a:latin typeface="Slack-Lato"/>
            </a:endParaRPr>
          </a:p>
          <a:p>
            <a:endParaRPr lang="en-US" b="1" i="0" dirty="0">
              <a:solidFill>
                <a:srgbClr val="D1D2D3"/>
              </a:solidFill>
              <a:effectLst/>
              <a:latin typeface="Slack-Lato"/>
            </a:endParaRPr>
          </a:p>
          <a:p>
            <a:r>
              <a:rPr lang="en-US" dirty="0">
                <a:solidFill>
                  <a:srgbClr val="D1D2D3"/>
                </a:solidFill>
                <a:latin typeface="Slack-Lato"/>
              </a:rPr>
              <a:t>WEB PAGES</a:t>
            </a:r>
          </a:p>
          <a:p>
            <a:r>
              <a:rPr lang="en-US" i="0" dirty="0">
                <a:solidFill>
                  <a:srgbClr val="D1D2D3"/>
                </a:solidFill>
                <a:effectLst/>
                <a:latin typeface="Slack-Lato"/>
                <a:hlinkClick r:id="rId7"/>
              </a:rPr>
              <a:t>AI Agents</a:t>
            </a:r>
            <a:endParaRPr lang="en-US" i="0" dirty="0">
              <a:solidFill>
                <a:srgbClr val="D1D2D3"/>
              </a:solidFill>
              <a:effectLst/>
              <a:latin typeface="Slack-Lato"/>
            </a:endParaRPr>
          </a:p>
          <a:p>
            <a:r>
              <a:rPr lang="en-US" i="0" dirty="0">
                <a:solidFill>
                  <a:srgbClr val="D1D2D3"/>
                </a:solidFill>
                <a:effectLst/>
                <a:latin typeface="Slack-Lato"/>
                <a:hlinkClick r:id="rId8"/>
              </a:rPr>
              <a:t>AI Services </a:t>
            </a:r>
            <a:endParaRPr lang="en-US" i="0" dirty="0">
              <a:solidFill>
                <a:srgbClr val="D1D2D3"/>
              </a:solidFill>
              <a:effectLst/>
              <a:latin typeface="Slack-Lato"/>
            </a:endParaRPr>
          </a:p>
          <a:p>
            <a:r>
              <a:rPr lang="en-US" i="0" dirty="0">
                <a:solidFill>
                  <a:srgbClr val="D1D2D3"/>
                </a:solidFill>
                <a:effectLst/>
                <a:latin typeface="Slack-Lato"/>
                <a:hlinkClick r:id="rId9"/>
              </a:rPr>
              <a:t>Generative AI</a:t>
            </a:r>
            <a:endParaRPr lang="en-US" i="0" dirty="0">
              <a:solidFill>
                <a:srgbClr val="D1D2D3"/>
              </a:solidFill>
              <a:effectLst/>
              <a:latin typeface="Slack-Lato"/>
            </a:endParaRPr>
          </a:p>
          <a:p>
            <a:endParaRPr lang="en-US" i="0" dirty="0">
              <a:solidFill>
                <a:srgbClr val="D1D2D3"/>
              </a:solidFill>
              <a:effectLst/>
              <a:latin typeface="Slack-Lato"/>
            </a:endParaRPr>
          </a:p>
        </p:txBody>
      </p:sp>
      <p:sp>
        <p:nvSpPr>
          <p:cNvPr id="5" name="Footer Placeholder 3">
            <a:extLst>
              <a:ext uri="{FF2B5EF4-FFF2-40B4-BE49-F238E27FC236}">
                <a16:creationId xmlns:a16="http://schemas.microsoft.com/office/drawing/2014/main" id="{E0953E90-008C-5D0A-CB62-6B9AF3A1F179}"/>
              </a:ext>
            </a:extLst>
          </p:cNvPr>
          <p:cNvSpPr>
            <a:spLocks noGrp="1"/>
          </p:cNvSpPr>
          <p:nvPr>
            <p:ph type="ftr" sz="quarter" idx="3"/>
          </p:nvPr>
        </p:nvSpPr>
        <p:spPr>
          <a:xfrm>
            <a:off x="1747615" y="12847957"/>
            <a:ext cx="10458167" cy="730250"/>
          </a:xfrm>
        </p:spPr>
        <p:txBody>
          <a:bodyPr/>
          <a:lstStyle/>
          <a:p>
            <a:r>
              <a:rPr lang="en-US" dirty="0"/>
              <a:t>Copyright © 2024, Oracle and/or its affiliates</a:t>
            </a:r>
          </a:p>
        </p:txBody>
      </p:sp>
    </p:spTree>
    <p:extLst>
      <p:ext uri="{BB962C8B-B14F-4D97-AF65-F5344CB8AC3E}">
        <p14:creationId xmlns:p14="http://schemas.microsoft.com/office/powerpoint/2010/main" val="2520290695"/>
      </p:ext>
    </p:extLst>
  </p:cSld>
  <p:clrMapOvr>
    <a:masterClrMapping/>
  </p:clrMapOvr>
  <p:transition advClick="0">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F1985B-091A-F724-DF30-C854E2C57D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E65DE6-64F1-17FA-13F8-4CD45459DD4F}"/>
              </a:ext>
            </a:extLst>
          </p:cNvPr>
          <p:cNvSpPr txBox="1">
            <a:spLocks/>
          </p:cNvSpPr>
          <p:nvPr/>
        </p:nvSpPr>
        <p:spPr>
          <a:xfrm>
            <a:off x="1371873" y="1456125"/>
            <a:ext cx="22202496" cy="1880607"/>
          </a:xfrm>
          <a:prstGeom prst="rect">
            <a:avLst/>
          </a:prstGeom>
        </p:spPr>
        <p:txBody>
          <a:bodyPr/>
          <a:lstStyle>
            <a:lvl1pPr algn="l" defTabSz="1828709" rtl="0" eaLnBrk="1" latinLnBrk="0" hangingPunct="1">
              <a:lnSpc>
                <a:spcPct val="100000"/>
              </a:lnSpc>
              <a:spcBef>
                <a:spcPct val="0"/>
              </a:spcBef>
              <a:buNone/>
              <a:defRPr sz="6600" b="0" i="0" kern="1200">
                <a:solidFill>
                  <a:schemeClr val="bg1"/>
                </a:solidFill>
                <a:latin typeface="Oracle Sans Light" panose="020B0403020204020204" pitchFamily="34" charset="0"/>
                <a:ea typeface="+mj-ea"/>
                <a:cs typeface="Oracle Sans Light" panose="020B0403020204020204" pitchFamily="34" charset="0"/>
              </a:defRPr>
            </a:lvl1pPr>
          </a:lstStyle>
          <a:p>
            <a:r>
              <a:rPr lang="en-US" dirty="0"/>
              <a:t>Safe harbor statement</a:t>
            </a:r>
          </a:p>
        </p:txBody>
      </p:sp>
      <p:sp>
        <p:nvSpPr>
          <p:cNvPr id="3" name="Content Placeholder 3">
            <a:extLst>
              <a:ext uri="{FF2B5EF4-FFF2-40B4-BE49-F238E27FC236}">
                <a16:creationId xmlns:a16="http://schemas.microsoft.com/office/drawing/2014/main" id="{10E8B520-B71B-AC59-A87E-F6D38C8715FF}"/>
              </a:ext>
            </a:extLst>
          </p:cNvPr>
          <p:cNvSpPr txBox="1">
            <a:spLocks/>
          </p:cNvSpPr>
          <p:nvPr/>
        </p:nvSpPr>
        <p:spPr>
          <a:xfrm>
            <a:off x="1371873" y="3336732"/>
            <a:ext cx="21378274" cy="8396288"/>
          </a:xfrm>
        </p:spPr>
        <p:txBody>
          <a:bodyPr/>
          <a:lstStyle>
            <a:lvl1pPr marL="457177" indent="-457177" algn="l" defTabSz="1828709" rtl="0" eaLnBrk="1" latinLnBrk="0" hangingPunct="1">
              <a:lnSpc>
                <a:spcPct val="90000"/>
              </a:lnSpc>
              <a:spcBef>
                <a:spcPts val="2000"/>
              </a:spcBef>
              <a:buFont typeface="Arial" panose="020B0604020202020204" pitchFamily="34" charset="0"/>
              <a:buChar char="•"/>
              <a:defRPr sz="4200" b="0" i="0" kern="1200">
                <a:solidFill>
                  <a:schemeClr val="tx2"/>
                </a:solidFill>
                <a:latin typeface="Oracle Sans Light" panose="020B0403020204020204" pitchFamily="34" charset="0"/>
                <a:ea typeface="+mn-ea"/>
                <a:cs typeface="Oracle Sans Light" panose="020B0403020204020204" pitchFamily="34" charset="0"/>
              </a:defRPr>
            </a:lvl1pPr>
            <a:lvl2pPr marL="1371531" indent="-457177" algn="l" defTabSz="1828709" rtl="0" eaLnBrk="1" latinLnBrk="0" hangingPunct="1">
              <a:lnSpc>
                <a:spcPct val="90000"/>
              </a:lnSpc>
              <a:spcBef>
                <a:spcPts val="1000"/>
              </a:spcBef>
              <a:buFont typeface="Arial" panose="020B0604020202020204" pitchFamily="34" charset="0"/>
              <a:buChar char="•"/>
              <a:defRPr sz="3000" b="0" i="0" kern="1200">
                <a:solidFill>
                  <a:schemeClr val="tx1"/>
                </a:solidFill>
                <a:latin typeface="Oracle Sans Light" panose="020B0403020204020204" pitchFamily="34" charset="0"/>
                <a:ea typeface="+mn-ea"/>
                <a:cs typeface="Oracle Sans Light" panose="020B0403020204020204" pitchFamily="34" charset="0"/>
              </a:defRPr>
            </a:lvl2pPr>
            <a:lvl3pPr marL="2285886" indent="-457177" algn="l" defTabSz="1828709" rtl="0" eaLnBrk="1" latinLnBrk="0" hangingPunct="1">
              <a:lnSpc>
                <a:spcPct val="90000"/>
              </a:lnSpc>
              <a:spcBef>
                <a:spcPts val="1000"/>
              </a:spcBef>
              <a:buFont typeface="Arial" panose="020B0604020202020204" pitchFamily="34" charset="0"/>
              <a:buChar char="•"/>
              <a:defRPr sz="2700" b="0" i="0" kern="1200">
                <a:solidFill>
                  <a:schemeClr val="tx1"/>
                </a:solidFill>
                <a:latin typeface="Oracle Sans Light" panose="020B0403020204020204" pitchFamily="34" charset="0"/>
                <a:ea typeface="+mn-ea"/>
                <a:cs typeface="Oracle Sans Light" panose="020B0403020204020204" pitchFamily="34" charset="0"/>
              </a:defRPr>
            </a:lvl3pPr>
            <a:lvl4pPr marL="3200240"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4pPr>
            <a:lvl5pPr marL="4114594" indent="-457177" algn="l" defTabSz="1828709" rtl="0" eaLnBrk="1" latinLnBrk="0" hangingPunct="1">
              <a:lnSpc>
                <a:spcPct val="90000"/>
              </a:lnSpc>
              <a:spcBef>
                <a:spcPts val="1000"/>
              </a:spcBef>
              <a:buFont typeface="Arial" panose="020B0604020202020204" pitchFamily="34" charset="0"/>
              <a:buChar char="•"/>
              <a:defRPr sz="2400" b="0" i="0" kern="1200">
                <a:solidFill>
                  <a:schemeClr val="tx1"/>
                </a:solidFill>
                <a:latin typeface="Oracle Sans Light" panose="020B0403020204020204" pitchFamily="34" charset="0"/>
                <a:ea typeface="+mn-ea"/>
                <a:cs typeface="Oracle Sans Light" panose="020B0403020204020204" pitchFamily="34" charset="0"/>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This presentation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 </a:t>
            </a:r>
          </a:p>
          <a:p>
            <a:pPr marL="0" indent="0">
              <a:spcBef>
                <a:spcPts val="0"/>
              </a:spcBef>
              <a:buFont typeface="Arial" panose="020B0604020202020204" pitchFamily="34" charset="0"/>
              <a:buNone/>
            </a:pPr>
            <a:r>
              <a:rPr lang="en-US" sz="3600" dirty="0">
                <a:solidFill>
                  <a:srgbClr val="FFFFFF"/>
                </a:solidFill>
                <a:latin typeface="+mn-lt"/>
                <a:ea typeface="Calibri" panose="020F0502020204030204" pitchFamily="34" charset="0"/>
                <a:cs typeface="Oracle Sans" panose="020B0503020204020204" pitchFamily="34" charset="0"/>
              </a:rPr>
              <a:t>Statements in this presentation relating to Oracle’s future plans, expectations, beliefs, intentions, and prospects are “forward-looking statements” and are subject to material risks and uncertainties. A detailed discussion of these factors and other risks that affect our business is contained in Oracle’s Securities and Exchange Commission (SEC) filings, including our most recent reports on Form 10-K and Form 10-Q under the heading “Risk Factors.” These filings are available on the SEC’s website or on Oracle’s website at http://www.oracle.com/investor. All information in this presentation is current as of January 2024 and Oracle undertakes no duty to update any statement in light of new information or future events.</a:t>
            </a:r>
          </a:p>
          <a:p>
            <a:pPr marL="0" indent="0">
              <a:buFont typeface="Arial" panose="020B0604020202020204" pitchFamily="34" charset="0"/>
              <a:buNone/>
            </a:pPr>
            <a:endParaRPr lang="en-US" sz="6600" dirty="0">
              <a:solidFill>
                <a:srgbClr val="FFFFFF"/>
              </a:solidFill>
              <a:latin typeface="+mn-lt"/>
              <a:cs typeface="Oracle Sans" panose="020B0503020204020204" pitchFamily="34" charset="0"/>
            </a:endParaRPr>
          </a:p>
        </p:txBody>
      </p:sp>
      <p:sp>
        <p:nvSpPr>
          <p:cNvPr id="4" name="Footer Placeholder 3">
            <a:extLst>
              <a:ext uri="{FF2B5EF4-FFF2-40B4-BE49-F238E27FC236}">
                <a16:creationId xmlns:a16="http://schemas.microsoft.com/office/drawing/2014/main" id="{97503F5D-A657-05E0-A74F-E1E85E67801C}"/>
              </a:ext>
            </a:extLst>
          </p:cNvPr>
          <p:cNvSpPr>
            <a:spLocks noGrp="1"/>
          </p:cNvSpPr>
          <p:nvPr>
            <p:ph type="ftr" sz="quarter" idx="11"/>
          </p:nvPr>
        </p:nvSpPr>
        <p:spPr/>
        <p:txBody>
          <a:bodyPr/>
          <a:lstStyle/>
          <a:p>
            <a:r>
              <a:rPr lang="en-US" dirty="0">
                <a:solidFill>
                  <a:srgbClr val="8B8580"/>
                </a:solidFill>
                <a:latin typeface="Oracle Sans Tab"/>
              </a:rPr>
              <a:t>Copyright © 2024, Oracle and/or its affiliates</a:t>
            </a:r>
          </a:p>
        </p:txBody>
      </p:sp>
      <p:sp>
        <p:nvSpPr>
          <p:cNvPr id="5" name="Slide Number Placeholder 2">
            <a:extLst>
              <a:ext uri="{FF2B5EF4-FFF2-40B4-BE49-F238E27FC236}">
                <a16:creationId xmlns:a16="http://schemas.microsoft.com/office/drawing/2014/main" id="{A828B1A7-ADD1-A772-5409-0400C50BE294}"/>
              </a:ext>
            </a:extLst>
          </p:cNvPr>
          <p:cNvSpPr>
            <a:spLocks noGrp="1"/>
          </p:cNvSpPr>
          <p:nvPr>
            <p:ph type="sldNum" sz="quarter" idx="4294967295"/>
          </p:nvPr>
        </p:nvSpPr>
        <p:spPr>
          <a:xfrm>
            <a:off x="1016000" y="13094460"/>
            <a:ext cx="731615" cy="731520"/>
          </a:xfrm>
          <a:prstGeom prst="rect">
            <a:avLst/>
          </a:prstGeom>
        </p:spPr>
        <p:txBody>
          <a:bodyPr/>
          <a:lstStyle/>
          <a:p>
            <a:fld id="{345D60D9-5372-5F40-9443-0F9AE5BDC3C8}" type="slidenum">
              <a:rPr lang="en-US" sz="1200" smtClean="0">
                <a:solidFill>
                  <a:schemeClr val="accent5"/>
                </a:solidFill>
                <a:latin typeface="Oracle Sans" panose="020B0503020204020204" pitchFamily="34" charset="0"/>
                <a:cs typeface="Oracle Sans" panose="020B0503020204020204" pitchFamily="34" charset="0"/>
              </a:rPr>
              <a:pPr/>
              <a:t>33</a:t>
            </a:fld>
            <a:endParaRPr lang="en-US" sz="1200" dirty="0">
              <a:solidFill>
                <a:schemeClr val="accent5"/>
              </a:solidFill>
              <a:latin typeface="Oracle Sans" panose="020B0503020204020204" pitchFamily="34" charset="0"/>
              <a:cs typeface="Oracle Sans" panose="020B0503020204020204" pitchFamily="34" charset="0"/>
            </a:endParaRPr>
          </a:p>
        </p:txBody>
      </p:sp>
    </p:spTree>
    <p:extLst>
      <p:ext uri="{BB962C8B-B14F-4D97-AF65-F5344CB8AC3E}">
        <p14:creationId xmlns:p14="http://schemas.microsoft.com/office/powerpoint/2010/main" val="27289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2D7417A-5B60-3300-BA01-A7D028940353}"/>
              </a:ext>
            </a:extLst>
          </p:cNvPr>
          <p:cNvSpPr>
            <a:spLocks noGrp="1"/>
          </p:cNvSpPr>
          <p:nvPr>
            <p:ph type="sldNum" sz="quarter" idx="4"/>
          </p:nvPr>
        </p:nvSpPr>
        <p:spPr/>
        <p:txBody>
          <a:bodyPr/>
          <a:lstStyle/>
          <a:p>
            <a:fld id="{345D60D9-5372-5F40-9443-0F9AE5BDC3C8}" type="slidenum">
              <a:rPr lang="en-US" smtClean="0"/>
              <a:pPr/>
              <a:t>34</a:t>
            </a:fld>
            <a:endParaRPr lang="en-US" dirty="0"/>
          </a:p>
        </p:txBody>
      </p:sp>
      <p:sp>
        <p:nvSpPr>
          <p:cNvPr id="3" name="Footer Placeholder 2">
            <a:extLst>
              <a:ext uri="{FF2B5EF4-FFF2-40B4-BE49-F238E27FC236}">
                <a16:creationId xmlns:a16="http://schemas.microsoft.com/office/drawing/2014/main" id="{651781B8-C5E3-D1CC-993C-37C27ECCA579}"/>
              </a:ext>
            </a:extLst>
          </p:cNvPr>
          <p:cNvSpPr>
            <a:spLocks noGrp="1"/>
          </p:cNvSpPr>
          <p:nvPr>
            <p:ph type="ftr" sz="quarter" idx="3"/>
          </p:nvPr>
        </p:nvSpPr>
        <p:spPr/>
        <p:txBody>
          <a:bodyPr/>
          <a:lstStyle/>
          <a:p>
            <a:r>
              <a:rPr lang="en-US" dirty="0"/>
              <a:t>Copyright © 2024, Oracle and/or its affiliates</a:t>
            </a:r>
          </a:p>
        </p:txBody>
      </p:sp>
      <p:sp>
        <p:nvSpPr>
          <p:cNvPr id="4" name="Text Placeholder 3">
            <a:extLst>
              <a:ext uri="{FF2B5EF4-FFF2-40B4-BE49-F238E27FC236}">
                <a16:creationId xmlns:a16="http://schemas.microsoft.com/office/drawing/2014/main" id="{7062F3B0-6EC9-A2A6-D90E-458787F0C68E}"/>
              </a:ext>
            </a:extLst>
          </p:cNvPr>
          <p:cNvSpPr>
            <a:spLocks noGrp="1"/>
          </p:cNvSpPr>
          <p:nvPr>
            <p:ph type="body" sz="quarter" idx="18"/>
          </p:nvPr>
        </p:nvSpPr>
        <p:spPr/>
        <p:txBody>
          <a:bodyPr/>
          <a:lstStyle/>
          <a:p>
            <a:endParaRPr lang="en-US" dirty="0"/>
          </a:p>
        </p:txBody>
      </p:sp>
      <p:sp>
        <p:nvSpPr>
          <p:cNvPr id="5" name="Title 4">
            <a:extLst>
              <a:ext uri="{FF2B5EF4-FFF2-40B4-BE49-F238E27FC236}">
                <a16:creationId xmlns:a16="http://schemas.microsoft.com/office/drawing/2014/main" id="{6D7033CF-A53B-A84E-E6BF-7AF1BD317796}"/>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3151421643"/>
      </p:ext>
    </p:extLst>
  </p:cSld>
  <p:clrMapOvr>
    <a:masterClrMapping/>
  </p:clrMapOvr>
  <p:transition advClick="0">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203879-F36C-DBD5-3996-84BDEB34F7DC}"/>
              </a:ext>
            </a:extLst>
          </p:cNvPr>
          <p:cNvSpPr>
            <a:spLocks noGrp="1"/>
          </p:cNvSpPr>
          <p:nvPr>
            <p:ph type="sldNum" sz="quarter" idx="4"/>
          </p:nvPr>
        </p:nvSpPr>
        <p:spPr/>
        <p:txBody>
          <a:bodyPr/>
          <a:lstStyle/>
          <a:p>
            <a:fld id="{345D60D9-5372-5F40-9443-0F9AE5BDC3C8}" type="slidenum">
              <a:rPr lang="en-US" smtClean="0"/>
              <a:pPr/>
              <a:t>4</a:t>
            </a:fld>
            <a:endParaRPr lang="en-US" dirty="0"/>
          </a:p>
        </p:txBody>
      </p:sp>
      <p:sp>
        <p:nvSpPr>
          <p:cNvPr id="3" name="Footer Placeholder 2">
            <a:extLst>
              <a:ext uri="{FF2B5EF4-FFF2-40B4-BE49-F238E27FC236}">
                <a16:creationId xmlns:a16="http://schemas.microsoft.com/office/drawing/2014/main" id="{7AC81A02-5532-3897-404B-C0509400CAE5}"/>
              </a:ext>
            </a:extLst>
          </p:cNvPr>
          <p:cNvSpPr>
            <a:spLocks noGrp="1"/>
          </p:cNvSpPr>
          <p:nvPr>
            <p:ph type="ftr" sz="quarter" idx="3"/>
          </p:nvPr>
        </p:nvSpPr>
        <p:spPr/>
        <p:txBody>
          <a:bodyPr/>
          <a:lstStyle/>
          <a:p>
            <a:r>
              <a:rPr lang="en-US" dirty="0"/>
              <a:t>Copyright © 2024, Oracle and/or its affiliates</a:t>
            </a:r>
          </a:p>
        </p:txBody>
      </p:sp>
      <p:sp>
        <p:nvSpPr>
          <p:cNvPr id="7" name="Rounded Rectangle 6">
            <a:extLst>
              <a:ext uri="{FF2B5EF4-FFF2-40B4-BE49-F238E27FC236}">
                <a16:creationId xmlns:a16="http://schemas.microsoft.com/office/drawing/2014/main" id="{2983B9A6-B282-7C76-AA18-017C260B34D4}"/>
              </a:ext>
            </a:extLst>
          </p:cNvPr>
          <p:cNvSpPr/>
          <p:nvPr/>
        </p:nvSpPr>
        <p:spPr>
          <a:xfrm>
            <a:off x="10286079" y="2697480"/>
            <a:ext cx="2059579" cy="8816171"/>
          </a:xfrm>
          <a:prstGeom prst="roundRect">
            <a:avLst>
              <a:gd name="adj" fmla="val 7801"/>
            </a:avLst>
          </a:prstGeom>
          <a:solidFill>
            <a:srgbClr val="B157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4"/>
              </a:solidFill>
              <a:latin typeface="Oracle Sans" panose="020B0503020204020204" pitchFamily="34" charset="0"/>
              <a:cs typeface="Oracle Sans" panose="020B0503020204020204" pitchFamily="34" charset="0"/>
            </a:endParaRPr>
          </a:p>
        </p:txBody>
      </p:sp>
      <p:sp>
        <p:nvSpPr>
          <p:cNvPr id="8" name="Rounded Rectangle 7">
            <a:extLst>
              <a:ext uri="{FF2B5EF4-FFF2-40B4-BE49-F238E27FC236}">
                <a16:creationId xmlns:a16="http://schemas.microsoft.com/office/drawing/2014/main" id="{9FC2D012-33C4-6703-B3ED-F18A99AE7844}"/>
              </a:ext>
            </a:extLst>
          </p:cNvPr>
          <p:cNvSpPr/>
          <p:nvPr/>
        </p:nvSpPr>
        <p:spPr>
          <a:xfrm>
            <a:off x="1107014" y="9445880"/>
            <a:ext cx="8993565" cy="2067771"/>
          </a:xfrm>
          <a:prstGeom prst="roundRect">
            <a:avLst>
              <a:gd name="adj" fmla="val 7801"/>
            </a:avLst>
          </a:prstGeom>
          <a:solidFill>
            <a:srgbClr val="002B3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4"/>
              </a:solidFill>
              <a:latin typeface="Oracle Sans" panose="020B0503020204020204" pitchFamily="34" charset="0"/>
              <a:cs typeface="Oracle Sans" panose="020B0503020204020204" pitchFamily="34" charset="0"/>
            </a:endParaRPr>
          </a:p>
        </p:txBody>
      </p:sp>
      <p:sp>
        <p:nvSpPr>
          <p:cNvPr id="9" name="Rounded Rectangle 8">
            <a:extLst>
              <a:ext uri="{FF2B5EF4-FFF2-40B4-BE49-F238E27FC236}">
                <a16:creationId xmlns:a16="http://schemas.microsoft.com/office/drawing/2014/main" id="{BECEE38B-427B-C6E9-91D4-07F2F65511BD}"/>
              </a:ext>
            </a:extLst>
          </p:cNvPr>
          <p:cNvSpPr/>
          <p:nvPr/>
        </p:nvSpPr>
        <p:spPr>
          <a:xfrm>
            <a:off x="1107014" y="4968973"/>
            <a:ext cx="8993565" cy="2067771"/>
          </a:xfrm>
          <a:prstGeom prst="roundRect">
            <a:avLst>
              <a:gd name="adj" fmla="val 7801"/>
            </a:avLst>
          </a:prstGeom>
          <a:solidFill>
            <a:srgbClr val="88A66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4"/>
              </a:solidFill>
              <a:latin typeface="Oracle Sans" panose="020B0503020204020204" pitchFamily="34" charset="0"/>
              <a:cs typeface="Oracle Sans" panose="020B0503020204020204" pitchFamily="34" charset="0"/>
            </a:endParaRPr>
          </a:p>
        </p:txBody>
      </p:sp>
      <p:sp>
        <p:nvSpPr>
          <p:cNvPr id="10" name="Rounded Rectangle 9">
            <a:extLst>
              <a:ext uri="{FF2B5EF4-FFF2-40B4-BE49-F238E27FC236}">
                <a16:creationId xmlns:a16="http://schemas.microsoft.com/office/drawing/2014/main" id="{6261FA31-EA01-3B82-DBEC-6594ADA88934}"/>
              </a:ext>
            </a:extLst>
          </p:cNvPr>
          <p:cNvSpPr/>
          <p:nvPr/>
        </p:nvSpPr>
        <p:spPr>
          <a:xfrm>
            <a:off x="1107014" y="2695579"/>
            <a:ext cx="8993565" cy="2067771"/>
          </a:xfrm>
          <a:prstGeom prst="roundRect">
            <a:avLst>
              <a:gd name="adj" fmla="val 7801"/>
            </a:avLst>
          </a:prstGeom>
          <a:solidFill>
            <a:srgbClr val="C48A4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b="1" dirty="0">
              <a:latin typeface="Oracle Sans" panose="020B0503020204020204" pitchFamily="34" charset="0"/>
              <a:cs typeface="Oracle Sans" panose="020B0503020204020204" pitchFamily="34" charset="0"/>
            </a:endParaRPr>
          </a:p>
        </p:txBody>
      </p:sp>
      <p:sp>
        <p:nvSpPr>
          <p:cNvPr id="11" name="Rounded Rectangle 10">
            <a:extLst>
              <a:ext uri="{FF2B5EF4-FFF2-40B4-BE49-F238E27FC236}">
                <a16:creationId xmlns:a16="http://schemas.microsoft.com/office/drawing/2014/main" id="{9E2374C1-E341-E347-FF7F-8A04845D06AA}"/>
              </a:ext>
            </a:extLst>
          </p:cNvPr>
          <p:cNvSpPr/>
          <p:nvPr/>
        </p:nvSpPr>
        <p:spPr>
          <a:xfrm>
            <a:off x="1107014" y="7207427"/>
            <a:ext cx="8993565" cy="2067771"/>
          </a:xfrm>
          <a:prstGeom prst="roundRect">
            <a:avLst>
              <a:gd name="adj" fmla="val 7801"/>
            </a:avLst>
          </a:prstGeom>
          <a:solidFill>
            <a:srgbClr val="68858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9600" b="1" dirty="0">
              <a:solidFill>
                <a:schemeClr val="accent4"/>
              </a:solidFill>
              <a:latin typeface="Oracle Sans" panose="020B0503020204020204" pitchFamily="34" charset="0"/>
              <a:cs typeface="Oracle Sans" panose="020B0503020204020204" pitchFamily="34" charset="0"/>
            </a:endParaRPr>
          </a:p>
        </p:txBody>
      </p:sp>
      <p:sp>
        <p:nvSpPr>
          <p:cNvPr id="12" name="Title 3">
            <a:extLst>
              <a:ext uri="{FF2B5EF4-FFF2-40B4-BE49-F238E27FC236}">
                <a16:creationId xmlns:a16="http://schemas.microsoft.com/office/drawing/2014/main" id="{6D3182DE-94E0-12AC-6135-2BA4D5E231EA}"/>
              </a:ext>
            </a:extLst>
          </p:cNvPr>
          <p:cNvSpPr txBox="1">
            <a:spLocks/>
          </p:cNvSpPr>
          <p:nvPr/>
        </p:nvSpPr>
        <p:spPr>
          <a:xfrm>
            <a:off x="1348420" y="3029495"/>
            <a:ext cx="8510747" cy="1399944"/>
          </a:xfrm>
          <a:prstGeom prst="rect">
            <a:avLst/>
          </a:prstGeom>
          <a:ln>
            <a:noFill/>
          </a:ln>
        </p:spPr>
        <p:txBody>
          <a:bodyPr vert="horz"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algn="ctr"/>
            <a:r>
              <a:rPr lang="en-US" sz="5867" dirty="0">
                <a:solidFill>
                  <a:schemeClr val="accent4"/>
                </a:solidFill>
                <a:latin typeface="Oracle Sans" panose="020B0503020204020204" pitchFamily="34" charset="0"/>
                <a:cs typeface="Oracle Sans" panose="020B0503020204020204" pitchFamily="34" charset="0"/>
              </a:rPr>
              <a:t>SaaS Apps</a:t>
            </a:r>
          </a:p>
        </p:txBody>
      </p:sp>
      <p:sp>
        <p:nvSpPr>
          <p:cNvPr id="13" name="Title 3">
            <a:extLst>
              <a:ext uri="{FF2B5EF4-FFF2-40B4-BE49-F238E27FC236}">
                <a16:creationId xmlns:a16="http://schemas.microsoft.com/office/drawing/2014/main" id="{27FDA079-03AA-111A-170C-C4A3F201F5E5}"/>
              </a:ext>
            </a:extLst>
          </p:cNvPr>
          <p:cNvSpPr txBox="1">
            <a:spLocks/>
          </p:cNvSpPr>
          <p:nvPr/>
        </p:nvSpPr>
        <p:spPr>
          <a:xfrm>
            <a:off x="1365576" y="7541343"/>
            <a:ext cx="8476440" cy="1399944"/>
          </a:xfrm>
          <a:prstGeom prst="rect">
            <a:avLst/>
          </a:prstGeom>
          <a:ln>
            <a:noFill/>
          </a:ln>
        </p:spPr>
        <p:txBody>
          <a:bodyPr vert="horz"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algn="ctr"/>
            <a:r>
              <a:rPr lang="en-US" sz="5867" dirty="0">
                <a:solidFill>
                  <a:schemeClr val="accent4"/>
                </a:solidFill>
                <a:latin typeface="Oracle Sans" panose="020B0503020204020204" pitchFamily="34" charset="0"/>
                <a:cs typeface="Oracle Sans" panose="020B0503020204020204" pitchFamily="34" charset="0"/>
              </a:rPr>
              <a:t>Data</a:t>
            </a:r>
          </a:p>
        </p:txBody>
      </p:sp>
      <p:sp>
        <p:nvSpPr>
          <p:cNvPr id="14" name="Title 3">
            <a:extLst>
              <a:ext uri="{FF2B5EF4-FFF2-40B4-BE49-F238E27FC236}">
                <a16:creationId xmlns:a16="http://schemas.microsoft.com/office/drawing/2014/main" id="{ABFE96B7-91E8-1F41-98A8-D152065BBE7D}"/>
              </a:ext>
            </a:extLst>
          </p:cNvPr>
          <p:cNvSpPr txBox="1">
            <a:spLocks/>
          </p:cNvSpPr>
          <p:nvPr/>
        </p:nvSpPr>
        <p:spPr>
          <a:xfrm>
            <a:off x="1365576" y="5302889"/>
            <a:ext cx="8476440" cy="1399944"/>
          </a:xfrm>
          <a:prstGeom prst="rect">
            <a:avLst/>
          </a:prstGeom>
          <a:ln>
            <a:noFill/>
          </a:ln>
        </p:spPr>
        <p:txBody>
          <a:bodyPr vert="horz"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algn="ctr"/>
            <a:r>
              <a:rPr lang="en-US" sz="5867" dirty="0">
                <a:solidFill>
                  <a:schemeClr val="accent4"/>
                </a:solidFill>
                <a:latin typeface="Oracle Sans" panose="020B0503020204020204" pitchFamily="34" charset="0"/>
                <a:cs typeface="Oracle Sans" panose="020B0503020204020204" pitchFamily="34" charset="0"/>
              </a:rPr>
              <a:t>AI Services</a:t>
            </a:r>
          </a:p>
        </p:txBody>
      </p:sp>
      <p:sp>
        <p:nvSpPr>
          <p:cNvPr id="15" name="Title 3">
            <a:extLst>
              <a:ext uri="{FF2B5EF4-FFF2-40B4-BE49-F238E27FC236}">
                <a16:creationId xmlns:a16="http://schemas.microsoft.com/office/drawing/2014/main" id="{8BF7384C-9BE7-3A45-F60E-9ACE91C86C18}"/>
              </a:ext>
            </a:extLst>
          </p:cNvPr>
          <p:cNvSpPr txBox="1">
            <a:spLocks/>
          </p:cNvSpPr>
          <p:nvPr/>
        </p:nvSpPr>
        <p:spPr>
          <a:xfrm>
            <a:off x="10565346" y="4904285"/>
            <a:ext cx="1501045" cy="4402560"/>
          </a:xfrm>
          <a:prstGeom prst="rect">
            <a:avLst/>
          </a:prstGeom>
          <a:ln>
            <a:noFill/>
          </a:ln>
        </p:spPr>
        <p:txBody>
          <a:bodyPr vert="vert"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algn="ctr"/>
            <a:r>
              <a:rPr lang="en-US" sz="5867" dirty="0">
                <a:solidFill>
                  <a:schemeClr val="accent4"/>
                </a:solidFill>
                <a:latin typeface="Oracle Sans" panose="020B0503020204020204" pitchFamily="34" charset="0"/>
                <a:cs typeface="Oracle Sans" panose="020B0503020204020204" pitchFamily="34" charset="0"/>
              </a:rPr>
              <a:t>Partners</a:t>
            </a:r>
          </a:p>
        </p:txBody>
      </p:sp>
      <p:sp>
        <p:nvSpPr>
          <p:cNvPr id="16" name="Title 3">
            <a:extLst>
              <a:ext uri="{FF2B5EF4-FFF2-40B4-BE49-F238E27FC236}">
                <a16:creationId xmlns:a16="http://schemas.microsoft.com/office/drawing/2014/main" id="{3BACB7AE-B9CE-8A26-A21B-1090EAFFD434}"/>
              </a:ext>
            </a:extLst>
          </p:cNvPr>
          <p:cNvSpPr txBox="1">
            <a:spLocks/>
          </p:cNvSpPr>
          <p:nvPr/>
        </p:nvSpPr>
        <p:spPr>
          <a:xfrm>
            <a:off x="1365575" y="9779796"/>
            <a:ext cx="8476437" cy="1399944"/>
          </a:xfrm>
          <a:prstGeom prst="rect">
            <a:avLst/>
          </a:prstGeom>
          <a:ln>
            <a:noFill/>
          </a:ln>
        </p:spPr>
        <p:txBody>
          <a:bodyPr vert="horz"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pPr algn="ctr"/>
            <a:r>
              <a:rPr lang="en-US" sz="5867" dirty="0">
                <a:solidFill>
                  <a:schemeClr val="accent4"/>
                </a:solidFill>
                <a:latin typeface="Oracle Sans" panose="020B0503020204020204" pitchFamily="34" charset="0"/>
                <a:cs typeface="Oracle Sans" panose="020B0503020204020204" pitchFamily="34" charset="0"/>
              </a:rPr>
              <a:t>Infrastructure</a:t>
            </a:r>
          </a:p>
        </p:txBody>
      </p:sp>
      <p:sp>
        <p:nvSpPr>
          <p:cNvPr id="18" name="Title 3">
            <a:extLst>
              <a:ext uri="{FF2B5EF4-FFF2-40B4-BE49-F238E27FC236}">
                <a16:creationId xmlns:a16="http://schemas.microsoft.com/office/drawing/2014/main" id="{43CE2E1E-DE1F-491E-5A7B-1E51B053513C}"/>
              </a:ext>
            </a:extLst>
          </p:cNvPr>
          <p:cNvSpPr txBox="1">
            <a:spLocks/>
          </p:cNvSpPr>
          <p:nvPr/>
        </p:nvSpPr>
        <p:spPr>
          <a:xfrm>
            <a:off x="13299881" y="3643405"/>
            <a:ext cx="10208235" cy="6969184"/>
          </a:xfrm>
          <a:prstGeom prst="rect">
            <a:avLst/>
          </a:prstGeom>
          <a:ln>
            <a:noFill/>
          </a:ln>
        </p:spPr>
        <p:txBody>
          <a:bodyPr vert="horz" lIns="243840" tIns="121920" rIns="243840" bIns="121920" rtlCol="0" anchor="ctr">
            <a:noAutofit/>
          </a:bodyPr>
          <a:lstStyle>
            <a:lvl1pPr algn="l" defTabSz="685739" rtl="0" eaLnBrk="1" latinLnBrk="0" hangingPunct="1">
              <a:lnSpc>
                <a:spcPct val="100000"/>
              </a:lnSpc>
              <a:spcBef>
                <a:spcPct val="0"/>
              </a:spcBef>
              <a:buNone/>
              <a:defRPr lang="en-US" sz="2200" b="0" i="0" kern="1200" dirty="0">
                <a:solidFill>
                  <a:schemeClr val="tx1"/>
                </a:solidFill>
                <a:latin typeface="+mj-lt"/>
                <a:ea typeface="+mj-ea"/>
                <a:cs typeface="+mn-cs"/>
              </a:defRPr>
            </a:lvl1pPr>
          </a:lstStyle>
          <a:p>
            <a:r>
              <a:rPr lang="en-US" sz="8000" dirty="0">
                <a:solidFill>
                  <a:schemeClr val="accent4"/>
                </a:solidFill>
                <a:latin typeface="Oracle Sans" panose="020B0503020204020204" pitchFamily="34" charset="0"/>
                <a:cs typeface="Oracle Sans" panose="020B0503020204020204" pitchFamily="34" charset="0"/>
              </a:rPr>
              <a:t>Oracle brings AI to the enterprise at </a:t>
            </a:r>
            <a:r>
              <a:rPr lang="en-US" sz="8000" dirty="0">
                <a:solidFill>
                  <a:schemeClr val="accent5"/>
                </a:solidFill>
                <a:latin typeface="Oracle Sans" panose="020B0503020204020204" pitchFamily="34" charset="0"/>
                <a:cs typeface="Oracle Sans" panose="020B0503020204020204" pitchFamily="34" charset="0"/>
              </a:rPr>
              <a:t>every layer </a:t>
            </a:r>
            <a:r>
              <a:rPr lang="en-US" sz="8000" dirty="0">
                <a:solidFill>
                  <a:schemeClr val="accent4"/>
                </a:solidFill>
                <a:latin typeface="Oracle Sans" panose="020B0503020204020204" pitchFamily="34" charset="0"/>
                <a:cs typeface="Oracle Sans" panose="020B0503020204020204" pitchFamily="34" charset="0"/>
              </a:rPr>
              <a:t>of our stack</a:t>
            </a:r>
          </a:p>
        </p:txBody>
      </p:sp>
    </p:spTree>
    <p:extLst>
      <p:ext uri="{BB962C8B-B14F-4D97-AF65-F5344CB8AC3E}">
        <p14:creationId xmlns:p14="http://schemas.microsoft.com/office/powerpoint/2010/main" val="333804677"/>
      </p:ext>
    </p:extLst>
  </p:cSld>
  <p:clrMapOvr>
    <a:masterClrMapping/>
  </p:clrMapOvr>
  <p:transition advClick="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6AF199-48DF-4FCA-9AA1-AF2C7B689C5D}"/>
              </a:ext>
            </a:extLst>
          </p:cNvPr>
          <p:cNvSpPr>
            <a:spLocks noGrp="1"/>
          </p:cNvSpPr>
          <p:nvPr>
            <p:ph type="ftr" sz="quarter" idx="11"/>
          </p:nvPr>
        </p:nvSpPr>
        <p:spPr/>
        <p:txBody>
          <a:bodyPr/>
          <a:lstStyle/>
          <a:p>
            <a:pPr defTabSz="1828800"/>
            <a:r>
              <a:rPr lang="en-US">
                <a:latin typeface="Oracle Sans Tab"/>
              </a:rPr>
              <a:t>Copyright © 2024, Oracle and/or its affiliates  |  Confidential - Oracle Internal</a:t>
            </a:r>
            <a:endParaRPr lang="en-US" dirty="0">
              <a:latin typeface="Oracle Sans Tab"/>
            </a:endParaRPr>
          </a:p>
        </p:txBody>
      </p:sp>
      <p:sp>
        <p:nvSpPr>
          <p:cNvPr id="4" name="Slide Number Placeholder 3">
            <a:extLst>
              <a:ext uri="{FF2B5EF4-FFF2-40B4-BE49-F238E27FC236}">
                <a16:creationId xmlns:a16="http://schemas.microsoft.com/office/drawing/2014/main" id="{5861592C-D139-72E4-2A9B-D51E79394DB6}"/>
              </a:ext>
            </a:extLst>
          </p:cNvPr>
          <p:cNvSpPr>
            <a:spLocks noGrp="1"/>
          </p:cNvSpPr>
          <p:nvPr>
            <p:ph type="sldNum" sz="quarter" idx="12"/>
          </p:nvPr>
        </p:nvSpPr>
        <p:spPr/>
        <p:txBody>
          <a:bodyPr/>
          <a:lstStyle/>
          <a:p>
            <a:pPr defTabSz="1828800"/>
            <a:fld id="{345D60D9-5372-5F40-9443-0F9AE5BDC3C8}" type="slidenum">
              <a:rPr lang="en-US">
                <a:latin typeface="Oracle Sans Tab"/>
              </a:rPr>
              <a:pPr defTabSz="1828800"/>
              <a:t>5</a:t>
            </a:fld>
            <a:endParaRPr lang="en-US" dirty="0">
              <a:latin typeface="Oracle Sans Tab"/>
            </a:endParaRPr>
          </a:p>
        </p:txBody>
      </p:sp>
      <p:sp>
        <p:nvSpPr>
          <p:cNvPr id="2" name="Rectangle: Rounded Corners 42">
            <a:extLst>
              <a:ext uri="{FF2B5EF4-FFF2-40B4-BE49-F238E27FC236}">
                <a16:creationId xmlns:a16="http://schemas.microsoft.com/office/drawing/2014/main" id="{CD149D33-2321-2BF5-3CF7-C12DDF38D5CC}"/>
              </a:ext>
            </a:extLst>
          </p:cNvPr>
          <p:cNvSpPr>
            <a:spLocks/>
          </p:cNvSpPr>
          <p:nvPr/>
        </p:nvSpPr>
        <p:spPr>
          <a:xfrm>
            <a:off x="1525588" y="9016165"/>
            <a:ext cx="20141562" cy="1968332"/>
          </a:xfrm>
          <a:prstGeom prst="roundRect">
            <a:avLst>
              <a:gd name="adj" fmla="val 5893"/>
            </a:avLst>
          </a:prstGeom>
          <a:solidFill>
            <a:srgbClr val="8B8580"/>
          </a:solidFill>
          <a:ln w="28575" cap="flat" cmpd="sng" algn="ctr">
            <a:noFill/>
            <a:prstDash val="solid"/>
            <a:miter lim="800000"/>
          </a:ln>
          <a:effectLst/>
        </p:spPr>
        <p:txBody>
          <a:bodyPr tIns="18276" rtlCol="0" anchor="t" anchorCtr="0"/>
          <a:lstStyle/>
          <a:p>
            <a:pPr algn="ctr" defTabSz="1797852"/>
            <a:r>
              <a:rPr lang="en-US" sz="2800" kern="0" dirty="0">
                <a:solidFill>
                  <a:srgbClr val="FCFBFA"/>
                </a:solidFill>
                <a:latin typeface="Oracle Sans" panose="020B0503020204020204" pitchFamily="34" charset="0"/>
                <a:cs typeface="Oracle Sans" panose="020B0503020204020204" pitchFamily="34" charset="0"/>
              </a:rPr>
              <a:t>AI Infrastructure</a:t>
            </a:r>
          </a:p>
          <a:p>
            <a:pPr algn="ctr" defTabSz="1797852"/>
            <a:endParaRPr lang="en-US" sz="2800" b="1" kern="0" dirty="0">
              <a:solidFill>
                <a:srgbClr val="FCFBFA"/>
              </a:solidFill>
              <a:latin typeface="Oracle Sans" panose="020B0503020204020204" pitchFamily="34" charset="0"/>
              <a:cs typeface="Oracle Sans" panose="020B0503020204020204" pitchFamily="34" charset="0"/>
            </a:endParaRPr>
          </a:p>
        </p:txBody>
      </p:sp>
      <p:sp>
        <p:nvSpPr>
          <p:cNvPr id="6" name="Rounded Rectangle 24">
            <a:extLst>
              <a:ext uri="{FF2B5EF4-FFF2-40B4-BE49-F238E27FC236}">
                <a16:creationId xmlns:a16="http://schemas.microsoft.com/office/drawing/2014/main" id="{0A4B6EFA-392D-42CA-B723-72B097EAD853}"/>
              </a:ext>
            </a:extLst>
          </p:cNvPr>
          <p:cNvSpPr>
            <a:spLocks/>
          </p:cNvSpPr>
          <p:nvPr/>
        </p:nvSpPr>
        <p:spPr>
          <a:xfrm>
            <a:off x="1525588" y="5915304"/>
            <a:ext cx="20141562" cy="2084560"/>
          </a:xfrm>
          <a:prstGeom prst="roundRect">
            <a:avLst>
              <a:gd name="adj" fmla="val 11179"/>
            </a:avLst>
          </a:prstGeom>
          <a:solidFill>
            <a:srgbClr val="8B8580"/>
          </a:solidFill>
          <a:ln w="28575" cap="flat" cmpd="sng" algn="ctr">
            <a:noFill/>
            <a:prstDash val="solid"/>
            <a:miter lim="800000"/>
          </a:ln>
          <a:effectLst/>
        </p:spPr>
        <p:txBody>
          <a:bodyPr tIns="18276" rtlCol="0" anchor="t" anchorCtr="0"/>
          <a:lstStyle/>
          <a:p>
            <a:pPr algn="ctr" defTabSz="1797852"/>
            <a:r>
              <a:rPr lang="en-US" sz="2800" kern="0" dirty="0">
                <a:solidFill>
                  <a:srgbClr val="FCFBFA"/>
                </a:solidFill>
                <a:latin typeface="Oracle Sans" panose="020B0503020204020204" pitchFamily="34" charset="0"/>
                <a:cs typeface="Oracle Sans" panose="020B0503020204020204" pitchFamily="34" charset="0"/>
              </a:rPr>
              <a:t>Generative AI and ML for Data Platform</a:t>
            </a:r>
          </a:p>
          <a:p>
            <a:pPr algn="ctr" defTabSz="1797852"/>
            <a:endParaRPr lang="en-US" sz="2800" kern="0" dirty="0">
              <a:solidFill>
                <a:srgbClr val="FCFBFA"/>
              </a:solidFill>
              <a:latin typeface="Oracle Sans" panose="020B0503020204020204" pitchFamily="34" charset="0"/>
              <a:cs typeface="Oracle Sans" panose="020B0503020204020204" pitchFamily="34" charset="0"/>
            </a:endParaRPr>
          </a:p>
        </p:txBody>
      </p:sp>
      <p:sp>
        <p:nvSpPr>
          <p:cNvPr id="8" name="Rectangle: Rounded Corners 42">
            <a:extLst>
              <a:ext uri="{FF2B5EF4-FFF2-40B4-BE49-F238E27FC236}">
                <a16:creationId xmlns:a16="http://schemas.microsoft.com/office/drawing/2014/main" id="{0A67C681-00F7-1380-B724-AC02C8A0AA96}"/>
              </a:ext>
            </a:extLst>
          </p:cNvPr>
          <p:cNvSpPr>
            <a:spLocks/>
          </p:cNvSpPr>
          <p:nvPr/>
        </p:nvSpPr>
        <p:spPr>
          <a:xfrm>
            <a:off x="1525588" y="8136430"/>
            <a:ext cx="20141610" cy="748440"/>
          </a:xfrm>
          <a:prstGeom prst="roundRect">
            <a:avLst>
              <a:gd name="adj" fmla="val 9238"/>
            </a:avLst>
          </a:prstGeom>
          <a:solidFill>
            <a:srgbClr val="8B8580"/>
          </a:solidFill>
          <a:ln w="28575" cap="flat" cmpd="sng" algn="ctr">
            <a:noFill/>
            <a:prstDash val="solid"/>
            <a:miter lim="800000"/>
          </a:ln>
          <a:effectLst/>
        </p:spPr>
        <p:txBody>
          <a:bodyPr tIns="18276" rtlCol="0" anchor="ctr" anchorCtr="0"/>
          <a:lstStyle/>
          <a:p>
            <a:pPr algn="ctr" defTabSz="1797852"/>
            <a:r>
              <a:rPr lang="en-US" sz="2800" kern="0" dirty="0">
                <a:solidFill>
                  <a:srgbClr val="FCFBFA"/>
                </a:solidFill>
                <a:latin typeface="Oracle Sans" panose="020B0503020204020204" pitchFamily="34" charset="0"/>
                <a:cs typeface="Oracle Sans" panose="020B0503020204020204" pitchFamily="34" charset="0"/>
              </a:rPr>
              <a:t>Data</a:t>
            </a:r>
          </a:p>
        </p:txBody>
      </p:sp>
      <p:sp>
        <p:nvSpPr>
          <p:cNvPr id="9" name="Rectangle: Rounded Corners 36">
            <a:extLst>
              <a:ext uri="{FF2B5EF4-FFF2-40B4-BE49-F238E27FC236}">
                <a16:creationId xmlns:a16="http://schemas.microsoft.com/office/drawing/2014/main" id="{04507285-4FE3-4D6C-6518-85E4E3BFB212}"/>
              </a:ext>
            </a:extLst>
          </p:cNvPr>
          <p:cNvSpPr/>
          <p:nvPr/>
        </p:nvSpPr>
        <p:spPr>
          <a:xfrm>
            <a:off x="21903761" y="2318016"/>
            <a:ext cx="1414844" cy="8666481"/>
          </a:xfrm>
          <a:prstGeom prst="roundRect">
            <a:avLst>
              <a:gd name="adj" fmla="val 11582"/>
            </a:avLst>
          </a:prstGeom>
          <a:solidFill>
            <a:srgbClr val="8B8580"/>
          </a:solidFill>
          <a:ln w="3175" cap="flat" cmpd="sng" algn="ctr">
            <a:noFill/>
            <a:prstDash val="solid"/>
          </a:ln>
          <a:effectLst/>
        </p:spPr>
        <p:txBody>
          <a:bodyPr vert="vert" rtlCol="0" anchor="ctr"/>
          <a:lstStyle/>
          <a:p>
            <a:pPr algn="ctr" defTabSz="1826698">
              <a:lnSpc>
                <a:spcPct val="95000"/>
              </a:lnSpc>
              <a:spcAft>
                <a:spcPts val="1200"/>
              </a:spcAft>
              <a:defRPr/>
            </a:pPr>
            <a:r>
              <a:rPr lang="en-US" sz="3200" kern="0" dirty="0">
                <a:solidFill>
                  <a:srgbClr val="FFFFFF"/>
                </a:solidFill>
                <a:latin typeface="Oracle Sans" panose="020B0503020204020204" pitchFamily="34" charset="0"/>
                <a:ea typeface="Segoe UI Historic" panose="020B0502040204020203" pitchFamily="34" charset="0"/>
                <a:cs typeface="Oracle Sans" panose="020B0503020204020204" pitchFamily="34" charset="0"/>
              </a:rPr>
              <a:t> AI Partners and ISVs</a:t>
            </a:r>
          </a:p>
        </p:txBody>
      </p:sp>
      <p:grpSp>
        <p:nvGrpSpPr>
          <p:cNvPr id="19" name="Group 18">
            <a:extLst>
              <a:ext uri="{FF2B5EF4-FFF2-40B4-BE49-F238E27FC236}">
                <a16:creationId xmlns:a16="http://schemas.microsoft.com/office/drawing/2014/main" id="{75A5002E-2475-8A6F-38D1-8C69B1B2B385}"/>
              </a:ext>
            </a:extLst>
          </p:cNvPr>
          <p:cNvGrpSpPr/>
          <p:nvPr/>
        </p:nvGrpSpPr>
        <p:grpSpPr>
          <a:xfrm>
            <a:off x="15160002" y="9562909"/>
            <a:ext cx="5726366" cy="1371422"/>
            <a:chOff x="14476451" y="10889347"/>
            <a:chExt cx="5727112" cy="1371600"/>
          </a:xfrm>
        </p:grpSpPr>
        <p:sp>
          <p:nvSpPr>
            <p:cNvPr id="20" name="Rounded Rectangle 53">
              <a:extLst>
                <a:ext uri="{FF2B5EF4-FFF2-40B4-BE49-F238E27FC236}">
                  <a16:creationId xmlns:a16="http://schemas.microsoft.com/office/drawing/2014/main" id="{50E6D2B2-1B23-066E-C4DC-344F76C98B9B}"/>
                </a:ext>
              </a:extLst>
            </p:cNvPr>
            <p:cNvSpPr/>
            <p:nvPr/>
          </p:nvSpPr>
          <p:spPr>
            <a:xfrm>
              <a:off x="14476451"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algn="ctr" defTabSz="1826698">
                <a:defRPr/>
              </a:pPr>
              <a:r>
                <a:rPr lang="en-US" sz="1800" kern="0">
                  <a:solidFill>
                    <a:srgbClr val="FCFBFA"/>
                  </a:solidFill>
                  <a:latin typeface="Oracle Sans"/>
                  <a:cs typeface="Oracle Sans" panose="020B0503020204020204" pitchFamily="34" charset="0"/>
                </a:rPr>
                <a:t> Block, Object, File Storage, HPC filesystems</a:t>
              </a:r>
              <a:endParaRPr lang="en-US" sz="1800" kern="0" dirty="0">
                <a:solidFill>
                  <a:srgbClr val="FCFBFA"/>
                </a:solidFill>
                <a:latin typeface="Oracle Sans"/>
                <a:cs typeface="Oracle Sans" panose="020B0503020204020204" pitchFamily="34" charset="0"/>
              </a:endParaRPr>
            </a:p>
          </p:txBody>
        </p:sp>
        <p:grpSp>
          <p:nvGrpSpPr>
            <p:cNvPr id="21" name="Group 20">
              <a:extLst>
                <a:ext uri="{FF2B5EF4-FFF2-40B4-BE49-F238E27FC236}">
                  <a16:creationId xmlns:a16="http://schemas.microsoft.com/office/drawing/2014/main" id="{6AF1B5AB-8163-2914-5FCE-DCDE2894F33A}"/>
                </a:ext>
              </a:extLst>
            </p:cNvPr>
            <p:cNvGrpSpPr/>
            <p:nvPr/>
          </p:nvGrpSpPr>
          <p:grpSpPr>
            <a:xfrm>
              <a:off x="15710297" y="11199493"/>
              <a:ext cx="3243299" cy="538664"/>
              <a:chOff x="15710297" y="11199493"/>
              <a:chExt cx="3243299" cy="538664"/>
            </a:xfrm>
          </p:grpSpPr>
          <p:grpSp>
            <p:nvGrpSpPr>
              <p:cNvPr id="22" name="Graphic 158">
                <a:extLst>
                  <a:ext uri="{FF2B5EF4-FFF2-40B4-BE49-F238E27FC236}">
                    <a16:creationId xmlns:a16="http://schemas.microsoft.com/office/drawing/2014/main" id="{27802D23-6CFE-D054-764A-D578921B62BB}"/>
                  </a:ext>
                </a:extLst>
              </p:cNvPr>
              <p:cNvGrpSpPr/>
              <p:nvPr/>
            </p:nvGrpSpPr>
            <p:grpSpPr>
              <a:xfrm>
                <a:off x="15710297" y="11206212"/>
                <a:ext cx="525226" cy="525226"/>
                <a:chOff x="16391524" y="10541066"/>
                <a:chExt cx="604102" cy="604102"/>
              </a:xfrm>
              <a:solidFill>
                <a:srgbClr val="F1EEEC"/>
              </a:solidFill>
            </p:grpSpPr>
            <p:grpSp>
              <p:nvGrpSpPr>
                <p:cNvPr id="35" name="Graphic 158">
                  <a:extLst>
                    <a:ext uri="{FF2B5EF4-FFF2-40B4-BE49-F238E27FC236}">
                      <a16:creationId xmlns:a16="http://schemas.microsoft.com/office/drawing/2014/main" id="{4F18F496-AFA9-4C1D-FA98-9CC72777C792}"/>
                    </a:ext>
                  </a:extLst>
                </p:cNvPr>
                <p:cNvGrpSpPr/>
                <p:nvPr/>
              </p:nvGrpSpPr>
              <p:grpSpPr>
                <a:xfrm>
                  <a:off x="16478515" y="10673214"/>
                  <a:ext cx="424533" cy="408524"/>
                  <a:chOff x="16478515" y="10673214"/>
                  <a:chExt cx="424533" cy="408524"/>
                </a:xfrm>
                <a:grpFill/>
              </p:grpSpPr>
              <p:sp>
                <p:nvSpPr>
                  <p:cNvPr id="38" name="Freeform: Shape 483">
                    <a:extLst>
                      <a:ext uri="{FF2B5EF4-FFF2-40B4-BE49-F238E27FC236}">
                        <a16:creationId xmlns:a16="http://schemas.microsoft.com/office/drawing/2014/main" id="{9D43168C-2433-B18E-7667-7DB75EE2F03E}"/>
                      </a:ext>
                    </a:extLst>
                  </p:cNvPr>
                  <p:cNvSpPr/>
                  <p:nvPr/>
                </p:nvSpPr>
                <p:spPr>
                  <a:xfrm>
                    <a:off x="16686779" y="10679557"/>
                    <a:ext cx="216268" cy="187271"/>
                  </a:xfrm>
                  <a:custGeom>
                    <a:avLst/>
                    <a:gdLst>
                      <a:gd name="connsiteX0" fmla="*/ 149364 w 216268"/>
                      <a:gd name="connsiteY0" fmla="*/ 22352 h 187271"/>
                      <a:gd name="connsiteX1" fmla="*/ 190292 w 216268"/>
                      <a:gd name="connsiteY1" fmla="*/ 93636 h 187271"/>
                      <a:gd name="connsiteX2" fmla="*/ 148911 w 216268"/>
                      <a:gd name="connsiteY2" fmla="*/ 164920 h 187271"/>
                      <a:gd name="connsiteX3" fmla="*/ 66602 w 216268"/>
                      <a:gd name="connsiteY3" fmla="*/ 164920 h 187271"/>
                      <a:gd name="connsiteX4" fmla="*/ 25674 w 216268"/>
                      <a:gd name="connsiteY4" fmla="*/ 93636 h 187271"/>
                      <a:gd name="connsiteX5" fmla="*/ 67055 w 216268"/>
                      <a:gd name="connsiteY5" fmla="*/ 22352 h 187271"/>
                      <a:gd name="connsiteX6" fmla="*/ 149364 w 216268"/>
                      <a:gd name="connsiteY6" fmla="*/ 22352 h 187271"/>
                      <a:gd name="connsiteX7" fmla="*/ 162353 w 216268"/>
                      <a:gd name="connsiteY7" fmla="*/ 0 h 187271"/>
                      <a:gd name="connsiteX8" fmla="*/ 54218 w 216268"/>
                      <a:gd name="connsiteY8" fmla="*/ 0 h 187271"/>
                      <a:gd name="connsiteX9" fmla="*/ 0 w 216268"/>
                      <a:gd name="connsiteY9" fmla="*/ 93636 h 187271"/>
                      <a:gd name="connsiteX10" fmla="*/ 53916 w 216268"/>
                      <a:gd name="connsiteY10" fmla="*/ 187272 h 187271"/>
                      <a:gd name="connsiteX11" fmla="*/ 162051 w 216268"/>
                      <a:gd name="connsiteY11" fmla="*/ 187272 h 187271"/>
                      <a:gd name="connsiteX12" fmla="*/ 216269 w 216268"/>
                      <a:gd name="connsiteY12" fmla="*/ 93636 h 187271"/>
                      <a:gd name="connsiteX13" fmla="*/ 162353 w 216268"/>
                      <a:gd name="connsiteY13" fmla="*/ 0 h 187271"/>
                      <a:gd name="connsiteX14" fmla="*/ 162353 w 216268"/>
                      <a:gd name="connsiteY14" fmla="*/ 0 h 18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268" h="187271">
                        <a:moveTo>
                          <a:pt x="149364" y="22352"/>
                        </a:moveTo>
                        <a:lnTo>
                          <a:pt x="190292" y="93636"/>
                        </a:lnTo>
                        <a:lnTo>
                          <a:pt x="148911" y="164920"/>
                        </a:lnTo>
                        <a:lnTo>
                          <a:pt x="66602" y="164920"/>
                        </a:lnTo>
                        <a:lnTo>
                          <a:pt x="25674" y="93636"/>
                        </a:lnTo>
                        <a:lnTo>
                          <a:pt x="67055" y="22352"/>
                        </a:lnTo>
                        <a:lnTo>
                          <a:pt x="149364" y="22352"/>
                        </a:lnTo>
                        <a:moveTo>
                          <a:pt x="162353" y="0"/>
                        </a:moveTo>
                        <a:lnTo>
                          <a:pt x="54218" y="0"/>
                        </a:lnTo>
                        <a:lnTo>
                          <a:pt x="0" y="93636"/>
                        </a:lnTo>
                        <a:lnTo>
                          <a:pt x="53916" y="187272"/>
                        </a:lnTo>
                        <a:lnTo>
                          <a:pt x="162051" y="187272"/>
                        </a:lnTo>
                        <a:lnTo>
                          <a:pt x="216269" y="93636"/>
                        </a:lnTo>
                        <a:lnTo>
                          <a:pt x="162353" y="0"/>
                        </a:lnTo>
                        <a:lnTo>
                          <a:pt x="162353" y="0"/>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9" name="Freeform: Shape 484">
                    <a:extLst>
                      <a:ext uri="{FF2B5EF4-FFF2-40B4-BE49-F238E27FC236}">
                        <a16:creationId xmlns:a16="http://schemas.microsoft.com/office/drawing/2014/main" id="{31913486-4560-6DBC-5934-02424E9A3BE0}"/>
                      </a:ext>
                    </a:extLst>
                  </p:cNvPr>
                  <p:cNvSpPr/>
                  <p:nvPr/>
                </p:nvSpPr>
                <p:spPr>
                  <a:xfrm>
                    <a:off x="16596164" y="10895372"/>
                    <a:ext cx="186366" cy="186365"/>
                  </a:xfrm>
                  <a:custGeom>
                    <a:avLst/>
                    <a:gdLst>
                      <a:gd name="connsiteX0" fmla="*/ 93183 w 186366"/>
                      <a:gd name="connsiteY0" fmla="*/ 22352 h 186365"/>
                      <a:gd name="connsiteX1" fmla="*/ 164014 w 186366"/>
                      <a:gd name="connsiteY1" fmla="*/ 93183 h 186365"/>
                      <a:gd name="connsiteX2" fmla="*/ 93183 w 186366"/>
                      <a:gd name="connsiteY2" fmla="*/ 164014 h 186365"/>
                      <a:gd name="connsiteX3" fmla="*/ 22352 w 186366"/>
                      <a:gd name="connsiteY3" fmla="*/ 93183 h 186365"/>
                      <a:gd name="connsiteX4" fmla="*/ 93183 w 186366"/>
                      <a:gd name="connsiteY4" fmla="*/ 22352 h 186365"/>
                      <a:gd name="connsiteX5" fmla="*/ 93183 w 186366"/>
                      <a:gd name="connsiteY5" fmla="*/ 0 h 186365"/>
                      <a:gd name="connsiteX6" fmla="*/ 0 w 186366"/>
                      <a:gd name="connsiteY6" fmla="*/ 93183 h 186365"/>
                      <a:gd name="connsiteX7" fmla="*/ 93183 w 186366"/>
                      <a:gd name="connsiteY7" fmla="*/ 186366 h 186365"/>
                      <a:gd name="connsiteX8" fmla="*/ 186366 w 186366"/>
                      <a:gd name="connsiteY8" fmla="*/ 93183 h 186365"/>
                      <a:gd name="connsiteX9" fmla="*/ 93183 w 186366"/>
                      <a:gd name="connsiteY9" fmla="*/ 0 h 186365"/>
                      <a:gd name="connsiteX10" fmla="*/ 93183 w 186366"/>
                      <a:gd name="connsiteY10" fmla="*/ 0 h 186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6366" h="186365">
                        <a:moveTo>
                          <a:pt x="93183" y="22352"/>
                        </a:moveTo>
                        <a:cubicBezTo>
                          <a:pt x="132299" y="22352"/>
                          <a:pt x="164014" y="54067"/>
                          <a:pt x="164014" y="93183"/>
                        </a:cubicBezTo>
                        <a:cubicBezTo>
                          <a:pt x="164014" y="132299"/>
                          <a:pt x="132299" y="164014"/>
                          <a:pt x="93183" y="164014"/>
                        </a:cubicBezTo>
                        <a:cubicBezTo>
                          <a:pt x="54067" y="164014"/>
                          <a:pt x="22352" y="132299"/>
                          <a:pt x="22352" y="93183"/>
                        </a:cubicBezTo>
                        <a:cubicBezTo>
                          <a:pt x="22503" y="54218"/>
                          <a:pt x="54218" y="22352"/>
                          <a:pt x="93183" y="22352"/>
                        </a:cubicBezTo>
                        <a:moveTo>
                          <a:pt x="93183" y="0"/>
                        </a:moveTo>
                        <a:cubicBezTo>
                          <a:pt x="41532" y="0"/>
                          <a:pt x="0" y="41683"/>
                          <a:pt x="0" y="93183"/>
                        </a:cubicBezTo>
                        <a:cubicBezTo>
                          <a:pt x="0" y="144834"/>
                          <a:pt x="42136" y="186366"/>
                          <a:pt x="93183" y="186366"/>
                        </a:cubicBezTo>
                        <a:cubicBezTo>
                          <a:pt x="144381" y="186366"/>
                          <a:pt x="186366" y="144683"/>
                          <a:pt x="186366" y="93183"/>
                        </a:cubicBezTo>
                        <a:cubicBezTo>
                          <a:pt x="186517" y="41683"/>
                          <a:pt x="144834" y="0"/>
                          <a:pt x="93183" y="0"/>
                        </a:cubicBezTo>
                        <a:lnTo>
                          <a:pt x="93183" y="0"/>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40" name="Freeform: Shape 485">
                    <a:extLst>
                      <a:ext uri="{FF2B5EF4-FFF2-40B4-BE49-F238E27FC236}">
                        <a16:creationId xmlns:a16="http://schemas.microsoft.com/office/drawing/2014/main" id="{FC32E7D0-74A2-9297-E221-9C2C2EE8E6CB}"/>
                      </a:ext>
                    </a:extLst>
                  </p:cNvPr>
                  <p:cNvSpPr/>
                  <p:nvPr/>
                </p:nvSpPr>
                <p:spPr>
                  <a:xfrm>
                    <a:off x="16478515" y="10673214"/>
                    <a:ext cx="207207" cy="188631"/>
                  </a:xfrm>
                  <a:custGeom>
                    <a:avLst/>
                    <a:gdLst>
                      <a:gd name="connsiteX0" fmla="*/ 103302 w 207207"/>
                      <a:gd name="connsiteY0" fmla="*/ 46516 h 188631"/>
                      <a:gd name="connsiteX1" fmla="*/ 169451 w 207207"/>
                      <a:gd name="connsiteY1" fmla="*/ 166279 h 188631"/>
                      <a:gd name="connsiteX2" fmla="*/ 37756 w 207207"/>
                      <a:gd name="connsiteY2" fmla="*/ 166279 h 188631"/>
                      <a:gd name="connsiteX3" fmla="*/ 103302 w 207207"/>
                      <a:gd name="connsiteY3" fmla="*/ 46516 h 188631"/>
                      <a:gd name="connsiteX4" fmla="*/ 103151 w 207207"/>
                      <a:gd name="connsiteY4" fmla="*/ 0 h 188631"/>
                      <a:gd name="connsiteX5" fmla="*/ 0 w 207207"/>
                      <a:gd name="connsiteY5" fmla="*/ 188631 h 188631"/>
                      <a:gd name="connsiteX6" fmla="*/ 207207 w 207207"/>
                      <a:gd name="connsiteY6" fmla="*/ 188631 h 188631"/>
                      <a:gd name="connsiteX7" fmla="*/ 103151 w 207207"/>
                      <a:gd name="connsiteY7" fmla="*/ 0 h 188631"/>
                      <a:gd name="connsiteX8" fmla="*/ 103151 w 207207"/>
                      <a:gd name="connsiteY8" fmla="*/ 0 h 18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207" h="188631">
                        <a:moveTo>
                          <a:pt x="103302" y="46516"/>
                        </a:moveTo>
                        <a:lnTo>
                          <a:pt x="169451" y="166279"/>
                        </a:lnTo>
                        <a:lnTo>
                          <a:pt x="37756" y="166279"/>
                        </a:lnTo>
                        <a:lnTo>
                          <a:pt x="103302" y="46516"/>
                        </a:lnTo>
                        <a:moveTo>
                          <a:pt x="103151" y="0"/>
                        </a:moveTo>
                        <a:lnTo>
                          <a:pt x="0" y="188631"/>
                        </a:lnTo>
                        <a:lnTo>
                          <a:pt x="207207" y="188631"/>
                        </a:lnTo>
                        <a:lnTo>
                          <a:pt x="103151" y="0"/>
                        </a:lnTo>
                        <a:lnTo>
                          <a:pt x="103151" y="0"/>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grpSp>
            <p:sp>
              <p:nvSpPr>
                <p:cNvPr id="36" name="Freeform: Shape 481">
                  <a:extLst>
                    <a:ext uri="{FF2B5EF4-FFF2-40B4-BE49-F238E27FC236}">
                      <a16:creationId xmlns:a16="http://schemas.microsoft.com/office/drawing/2014/main" id="{C78AC7F4-D848-37EF-6C96-7EF9154D49AE}"/>
                    </a:ext>
                  </a:extLst>
                </p:cNvPr>
                <p:cNvSpPr/>
                <p:nvPr/>
              </p:nvSpPr>
              <p:spPr>
                <a:xfrm>
                  <a:off x="16391524" y="10601325"/>
                  <a:ext cx="604102" cy="543843"/>
                </a:xfrm>
                <a:custGeom>
                  <a:avLst/>
                  <a:gdLst>
                    <a:gd name="connsiteX0" fmla="*/ 578882 w 604102"/>
                    <a:gd name="connsiteY0" fmla="*/ 543844 h 543843"/>
                    <a:gd name="connsiteX1" fmla="*/ 25221 w 604102"/>
                    <a:gd name="connsiteY1" fmla="*/ 543844 h 543843"/>
                    <a:gd name="connsiteX2" fmla="*/ 0 w 604102"/>
                    <a:gd name="connsiteY2" fmla="*/ 518622 h 543843"/>
                    <a:gd name="connsiteX3" fmla="*/ 0 w 604102"/>
                    <a:gd name="connsiteY3" fmla="*/ 0 h 543843"/>
                    <a:gd name="connsiteX4" fmla="*/ 604103 w 604102"/>
                    <a:gd name="connsiteY4" fmla="*/ 0 h 543843"/>
                    <a:gd name="connsiteX5" fmla="*/ 604103 w 604102"/>
                    <a:gd name="connsiteY5" fmla="*/ 518773 h 543843"/>
                    <a:gd name="connsiteX6" fmla="*/ 578882 w 604102"/>
                    <a:gd name="connsiteY6" fmla="*/ 543844 h 543843"/>
                    <a:gd name="connsiteX7" fmla="*/ 22352 w 604102"/>
                    <a:gd name="connsiteY7" fmla="*/ 22352 h 543843"/>
                    <a:gd name="connsiteX8" fmla="*/ 22352 w 604102"/>
                    <a:gd name="connsiteY8" fmla="*/ 518773 h 543843"/>
                    <a:gd name="connsiteX9" fmla="*/ 25221 w 604102"/>
                    <a:gd name="connsiteY9" fmla="*/ 521643 h 543843"/>
                    <a:gd name="connsiteX10" fmla="*/ 579033 w 604102"/>
                    <a:gd name="connsiteY10" fmla="*/ 521643 h 543843"/>
                    <a:gd name="connsiteX11" fmla="*/ 581902 w 604102"/>
                    <a:gd name="connsiteY11" fmla="*/ 518773 h 543843"/>
                    <a:gd name="connsiteX12" fmla="*/ 581902 w 604102"/>
                    <a:gd name="connsiteY12" fmla="*/ 22352 h 543843"/>
                    <a:gd name="connsiteX13" fmla="*/ 22352 w 604102"/>
                    <a:gd name="connsiteY13" fmla="*/ 22352 h 543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102" h="543843">
                      <a:moveTo>
                        <a:pt x="578882" y="543844"/>
                      </a:moveTo>
                      <a:lnTo>
                        <a:pt x="25221" y="543844"/>
                      </a:lnTo>
                      <a:cubicBezTo>
                        <a:pt x="11327" y="543844"/>
                        <a:pt x="0" y="532517"/>
                        <a:pt x="0" y="518622"/>
                      </a:cubicBezTo>
                      <a:lnTo>
                        <a:pt x="0" y="0"/>
                      </a:lnTo>
                      <a:lnTo>
                        <a:pt x="604103" y="0"/>
                      </a:lnTo>
                      <a:lnTo>
                        <a:pt x="604103" y="518773"/>
                      </a:lnTo>
                      <a:cubicBezTo>
                        <a:pt x="604103" y="532517"/>
                        <a:pt x="592776" y="543844"/>
                        <a:pt x="578882" y="543844"/>
                      </a:cubicBezTo>
                      <a:close/>
                      <a:moveTo>
                        <a:pt x="22352" y="22352"/>
                      </a:moveTo>
                      <a:lnTo>
                        <a:pt x="22352" y="518773"/>
                      </a:lnTo>
                      <a:cubicBezTo>
                        <a:pt x="22352" y="520284"/>
                        <a:pt x="23560" y="521643"/>
                        <a:pt x="25221" y="521643"/>
                      </a:cubicBezTo>
                      <a:lnTo>
                        <a:pt x="579033" y="521643"/>
                      </a:lnTo>
                      <a:cubicBezTo>
                        <a:pt x="580543" y="521643"/>
                        <a:pt x="581902" y="520435"/>
                        <a:pt x="581902" y="518773"/>
                      </a:cubicBezTo>
                      <a:lnTo>
                        <a:pt x="581902" y="22352"/>
                      </a:lnTo>
                      <a:lnTo>
                        <a:pt x="22352" y="22352"/>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7" name="Freeform: Shape 482">
                  <a:extLst>
                    <a:ext uri="{FF2B5EF4-FFF2-40B4-BE49-F238E27FC236}">
                      <a16:creationId xmlns:a16="http://schemas.microsoft.com/office/drawing/2014/main" id="{C751F33C-8719-E016-C712-AAD5BC560273}"/>
                    </a:ext>
                  </a:extLst>
                </p:cNvPr>
                <p:cNvSpPr/>
                <p:nvPr/>
              </p:nvSpPr>
              <p:spPr>
                <a:xfrm>
                  <a:off x="16391524" y="10541066"/>
                  <a:ext cx="604102" cy="43344"/>
                </a:xfrm>
                <a:custGeom>
                  <a:avLst/>
                  <a:gdLst>
                    <a:gd name="connsiteX0" fmla="*/ 604103 w 604102"/>
                    <a:gd name="connsiteY0" fmla="*/ 43344 h 43344"/>
                    <a:gd name="connsiteX1" fmla="*/ 0 w 604102"/>
                    <a:gd name="connsiteY1" fmla="*/ 43344 h 43344"/>
                    <a:gd name="connsiteX2" fmla="*/ 0 w 604102"/>
                    <a:gd name="connsiteY2" fmla="*/ 25221 h 43344"/>
                    <a:gd name="connsiteX3" fmla="*/ 25221 w 604102"/>
                    <a:gd name="connsiteY3" fmla="*/ 0 h 43344"/>
                    <a:gd name="connsiteX4" fmla="*/ 579033 w 604102"/>
                    <a:gd name="connsiteY4" fmla="*/ 0 h 43344"/>
                    <a:gd name="connsiteX5" fmla="*/ 604103 w 604102"/>
                    <a:gd name="connsiteY5" fmla="*/ 25221 h 43344"/>
                    <a:gd name="connsiteX6" fmla="*/ 604103 w 604102"/>
                    <a:gd name="connsiteY6" fmla="*/ 43344 h 4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02" h="43344">
                      <a:moveTo>
                        <a:pt x="604103" y="43344"/>
                      </a:moveTo>
                      <a:lnTo>
                        <a:pt x="0" y="43344"/>
                      </a:lnTo>
                      <a:lnTo>
                        <a:pt x="0" y="25221"/>
                      </a:lnTo>
                      <a:cubicBezTo>
                        <a:pt x="0" y="11327"/>
                        <a:pt x="11327" y="0"/>
                        <a:pt x="25221" y="0"/>
                      </a:cubicBezTo>
                      <a:lnTo>
                        <a:pt x="579033" y="0"/>
                      </a:lnTo>
                      <a:cubicBezTo>
                        <a:pt x="592776" y="0"/>
                        <a:pt x="604103" y="11327"/>
                        <a:pt x="604103" y="25221"/>
                      </a:cubicBezTo>
                      <a:lnTo>
                        <a:pt x="604103" y="43344"/>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grpSp>
          <p:grpSp>
            <p:nvGrpSpPr>
              <p:cNvPr id="23" name="Group 22">
                <a:extLst>
                  <a:ext uri="{FF2B5EF4-FFF2-40B4-BE49-F238E27FC236}">
                    <a16:creationId xmlns:a16="http://schemas.microsoft.com/office/drawing/2014/main" id="{AD44D81B-0333-DB7F-8122-D180C3227205}"/>
                  </a:ext>
                </a:extLst>
              </p:cNvPr>
              <p:cNvGrpSpPr/>
              <p:nvPr/>
            </p:nvGrpSpPr>
            <p:grpSpPr>
              <a:xfrm>
                <a:off x="17062479" y="11199493"/>
                <a:ext cx="538800" cy="538664"/>
                <a:chOff x="17889992" y="10525226"/>
                <a:chExt cx="619712" cy="619558"/>
              </a:xfrm>
              <a:solidFill>
                <a:srgbClr val="F1EEEC"/>
              </a:solidFill>
            </p:grpSpPr>
            <p:sp>
              <p:nvSpPr>
                <p:cNvPr id="29" name="Freeform: Shape 487">
                  <a:extLst>
                    <a:ext uri="{FF2B5EF4-FFF2-40B4-BE49-F238E27FC236}">
                      <a16:creationId xmlns:a16="http://schemas.microsoft.com/office/drawing/2014/main" id="{8B50BF03-60D1-41F5-6183-20F475D109E8}"/>
                    </a:ext>
                  </a:extLst>
                </p:cNvPr>
                <p:cNvSpPr/>
                <p:nvPr/>
              </p:nvSpPr>
              <p:spPr>
                <a:xfrm>
                  <a:off x="17989122" y="10656263"/>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914 w 192837"/>
                    <a:gd name="connsiteY5" fmla="*/ 166661 h 189584"/>
                    <a:gd name="connsiteX6" fmla="*/ 23079 w 192837"/>
                    <a:gd name="connsiteY6" fmla="*/ 166661 h 189584"/>
                    <a:gd name="connsiteX7" fmla="*/ 23079 w 192837"/>
                    <a:gd name="connsiteY7" fmla="*/ 22924 h 189584"/>
                    <a:gd name="connsiteX8" fmla="*/ 169914 w 192837"/>
                    <a:gd name="connsiteY8" fmla="*/ 22924 h 189584"/>
                    <a:gd name="connsiteX9" fmla="*/ 169914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914" y="166661"/>
                      </a:moveTo>
                      <a:lnTo>
                        <a:pt x="23079" y="166661"/>
                      </a:lnTo>
                      <a:lnTo>
                        <a:pt x="23079" y="22924"/>
                      </a:lnTo>
                      <a:lnTo>
                        <a:pt x="169914" y="22924"/>
                      </a:lnTo>
                      <a:lnTo>
                        <a:pt x="169914" y="166661"/>
                      </a:ln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0" name="Freeform: Shape 488">
                  <a:extLst>
                    <a:ext uri="{FF2B5EF4-FFF2-40B4-BE49-F238E27FC236}">
                      <a16:creationId xmlns:a16="http://schemas.microsoft.com/office/drawing/2014/main" id="{C7D5A964-858D-3760-1C69-37E85E5E5D38}"/>
                    </a:ext>
                  </a:extLst>
                </p:cNvPr>
                <p:cNvSpPr/>
                <p:nvPr/>
              </p:nvSpPr>
              <p:spPr>
                <a:xfrm>
                  <a:off x="18218513" y="10656263"/>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759 w 192837"/>
                    <a:gd name="connsiteY5" fmla="*/ 166661 h 189584"/>
                    <a:gd name="connsiteX6" fmla="*/ 22924 w 192837"/>
                    <a:gd name="connsiteY6" fmla="*/ 166661 h 189584"/>
                    <a:gd name="connsiteX7" fmla="*/ 22924 w 192837"/>
                    <a:gd name="connsiteY7" fmla="*/ 22924 h 189584"/>
                    <a:gd name="connsiteX8" fmla="*/ 169759 w 192837"/>
                    <a:gd name="connsiteY8" fmla="*/ 22924 h 189584"/>
                    <a:gd name="connsiteX9" fmla="*/ 169759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759" y="166661"/>
                      </a:moveTo>
                      <a:lnTo>
                        <a:pt x="22924" y="166661"/>
                      </a:lnTo>
                      <a:lnTo>
                        <a:pt x="22924" y="22924"/>
                      </a:lnTo>
                      <a:lnTo>
                        <a:pt x="169759" y="22924"/>
                      </a:lnTo>
                      <a:lnTo>
                        <a:pt x="169759" y="166661"/>
                      </a:ln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1" name="Freeform: Shape 489">
                  <a:extLst>
                    <a:ext uri="{FF2B5EF4-FFF2-40B4-BE49-F238E27FC236}">
                      <a16:creationId xmlns:a16="http://schemas.microsoft.com/office/drawing/2014/main" id="{6990A883-0E74-FD6F-F56E-2735F63BA8D1}"/>
                    </a:ext>
                  </a:extLst>
                </p:cNvPr>
                <p:cNvSpPr/>
                <p:nvPr/>
              </p:nvSpPr>
              <p:spPr>
                <a:xfrm>
                  <a:off x="17989122" y="10881317"/>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914 w 192837"/>
                    <a:gd name="connsiteY5" fmla="*/ 166661 h 189584"/>
                    <a:gd name="connsiteX6" fmla="*/ 23079 w 192837"/>
                    <a:gd name="connsiteY6" fmla="*/ 166661 h 189584"/>
                    <a:gd name="connsiteX7" fmla="*/ 23079 w 192837"/>
                    <a:gd name="connsiteY7" fmla="*/ 22924 h 189584"/>
                    <a:gd name="connsiteX8" fmla="*/ 169914 w 192837"/>
                    <a:gd name="connsiteY8" fmla="*/ 22924 h 189584"/>
                    <a:gd name="connsiteX9" fmla="*/ 169914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914" y="166661"/>
                      </a:moveTo>
                      <a:lnTo>
                        <a:pt x="23079" y="166661"/>
                      </a:lnTo>
                      <a:lnTo>
                        <a:pt x="23079" y="22924"/>
                      </a:lnTo>
                      <a:lnTo>
                        <a:pt x="169914" y="22924"/>
                      </a:lnTo>
                      <a:lnTo>
                        <a:pt x="169914" y="166661"/>
                      </a:ln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2" name="Freeform: Shape 490">
                  <a:extLst>
                    <a:ext uri="{FF2B5EF4-FFF2-40B4-BE49-F238E27FC236}">
                      <a16:creationId xmlns:a16="http://schemas.microsoft.com/office/drawing/2014/main" id="{BD4490D6-FBDA-B08C-7668-20AD01144CAA}"/>
                    </a:ext>
                  </a:extLst>
                </p:cNvPr>
                <p:cNvSpPr/>
                <p:nvPr/>
              </p:nvSpPr>
              <p:spPr>
                <a:xfrm>
                  <a:off x="18218513" y="10881317"/>
                  <a:ext cx="192837" cy="189584"/>
                </a:xfrm>
                <a:custGeom>
                  <a:avLst/>
                  <a:gdLst>
                    <a:gd name="connsiteX0" fmla="*/ 192837 w 192837"/>
                    <a:gd name="connsiteY0" fmla="*/ 0 h 189584"/>
                    <a:gd name="connsiteX1" fmla="*/ 0 w 192837"/>
                    <a:gd name="connsiteY1" fmla="*/ 0 h 189584"/>
                    <a:gd name="connsiteX2" fmla="*/ 0 w 192837"/>
                    <a:gd name="connsiteY2" fmla="*/ 189585 h 189584"/>
                    <a:gd name="connsiteX3" fmla="*/ 192837 w 192837"/>
                    <a:gd name="connsiteY3" fmla="*/ 189585 h 189584"/>
                    <a:gd name="connsiteX4" fmla="*/ 192837 w 192837"/>
                    <a:gd name="connsiteY4" fmla="*/ 0 h 189584"/>
                    <a:gd name="connsiteX5" fmla="*/ 169759 w 192837"/>
                    <a:gd name="connsiteY5" fmla="*/ 166661 h 189584"/>
                    <a:gd name="connsiteX6" fmla="*/ 22924 w 192837"/>
                    <a:gd name="connsiteY6" fmla="*/ 166661 h 189584"/>
                    <a:gd name="connsiteX7" fmla="*/ 22924 w 192837"/>
                    <a:gd name="connsiteY7" fmla="*/ 22924 h 189584"/>
                    <a:gd name="connsiteX8" fmla="*/ 169759 w 192837"/>
                    <a:gd name="connsiteY8" fmla="*/ 22924 h 189584"/>
                    <a:gd name="connsiteX9" fmla="*/ 169759 w 192837"/>
                    <a:gd name="connsiteY9" fmla="*/ 166661 h 18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37" h="189584">
                      <a:moveTo>
                        <a:pt x="192837" y="0"/>
                      </a:moveTo>
                      <a:lnTo>
                        <a:pt x="0" y="0"/>
                      </a:lnTo>
                      <a:lnTo>
                        <a:pt x="0" y="189585"/>
                      </a:lnTo>
                      <a:lnTo>
                        <a:pt x="192837" y="189585"/>
                      </a:lnTo>
                      <a:lnTo>
                        <a:pt x="192837" y="0"/>
                      </a:lnTo>
                      <a:close/>
                      <a:moveTo>
                        <a:pt x="169759" y="166661"/>
                      </a:moveTo>
                      <a:lnTo>
                        <a:pt x="22924" y="166661"/>
                      </a:lnTo>
                      <a:lnTo>
                        <a:pt x="22924" y="22924"/>
                      </a:lnTo>
                      <a:lnTo>
                        <a:pt x="169759" y="22924"/>
                      </a:lnTo>
                      <a:lnTo>
                        <a:pt x="169759" y="166661"/>
                      </a:ln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3" name="Freeform: Shape 491">
                  <a:extLst>
                    <a:ext uri="{FF2B5EF4-FFF2-40B4-BE49-F238E27FC236}">
                      <a16:creationId xmlns:a16="http://schemas.microsoft.com/office/drawing/2014/main" id="{82C835EF-5C37-6F11-5EE9-0AC297774201}"/>
                    </a:ext>
                  </a:extLst>
                </p:cNvPr>
                <p:cNvSpPr/>
                <p:nvPr/>
              </p:nvSpPr>
              <p:spPr>
                <a:xfrm>
                  <a:off x="17889992" y="10587027"/>
                  <a:ext cx="619712" cy="557757"/>
                </a:xfrm>
                <a:custGeom>
                  <a:avLst/>
                  <a:gdLst>
                    <a:gd name="connsiteX0" fmla="*/ 0 w 619712"/>
                    <a:gd name="connsiteY0" fmla="*/ 531891 h 557757"/>
                    <a:gd name="connsiteX1" fmla="*/ 25867 w 619712"/>
                    <a:gd name="connsiteY1" fmla="*/ 557757 h 557757"/>
                    <a:gd name="connsiteX2" fmla="*/ 593846 w 619712"/>
                    <a:gd name="connsiteY2" fmla="*/ 557757 h 557757"/>
                    <a:gd name="connsiteX3" fmla="*/ 619713 w 619712"/>
                    <a:gd name="connsiteY3" fmla="*/ 531891 h 557757"/>
                    <a:gd name="connsiteX4" fmla="*/ 619713 w 619712"/>
                    <a:gd name="connsiteY4" fmla="*/ 0 h 557757"/>
                    <a:gd name="connsiteX5" fmla="*/ 0 w 619712"/>
                    <a:gd name="connsiteY5" fmla="*/ 0 h 557757"/>
                    <a:gd name="connsiteX6" fmla="*/ 0 w 619712"/>
                    <a:gd name="connsiteY6" fmla="*/ 531891 h 557757"/>
                    <a:gd name="connsiteX7" fmla="*/ 22924 w 619712"/>
                    <a:gd name="connsiteY7" fmla="*/ 22924 h 557757"/>
                    <a:gd name="connsiteX8" fmla="*/ 596634 w 619712"/>
                    <a:gd name="connsiteY8" fmla="*/ 22924 h 557757"/>
                    <a:gd name="connsiteX9" fmla="*/ 596634 w 619712"/>
                    <a:gd name="connsiteY9" fmla="*/ 532046 h 557757"/>
                    <a:gd name="connsiteX10" fmla="*/ 593692 w 619712"/>
                    <a:gd name="connsiteY10" fmla="*/ 534988 h 557757"/>
                    <a:gd name="connsiteX11" fmla="*/ 25867 w 619712"/>
                    <a:gd name="connsiteY11" fmla="*/ 534988 h 557757"/>
                    <a:gd name="connsiteX12" fmla="*/ 22924 w 619712"/>
                    <a:gd name="connsiteY12" fmla="*/ 532046 h 557757"/>
                    <a:gd name="connsiteX13" fmla="*/ 22924 w 619712"/>
                    <a:gd name="connsiteY13" fmla="*/ 22924 h 55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9712" h="557757">
                      <a:moveTo>
                        <a:pt x="0" y="531891"/>
                      </a:moveTo>
                      <a:cubicBezTo>
                        <a:pt x="0" y="546140"/>
                        <a:pt x="11617" y="557757"/>
                        <a:pt x="25867" y="557757"/>
                      </a:cubicBezTo>
                      <a:lnTo>
                        <a:pt x="593846" y="557757"/>
                      </a:lnTo>
                      <a:cubicBezTo>
                        <a:pt x="608096" y="557757"/>
                        <a:pt x="619713" y="546140"/>
                        <a:pt x="619713" y="531891"/>
                      </a:cubicBezTo>
                      <a:lnTo>
                        <a:pt x="619713" y="0"/>
                      </a:lnTo>
                      <a:lnTo>
                        <a:pt x="0" y="0"/>
                      </a:lnTo>
                      <a:lnTo>
                        <a:pt x="0" y="531891"/>
                      </a:lnTo>
                      <a:close/>
                      <a:moveTo>
                        <a:pt x="22924" y="22924"/>
                      </a:moveTo>
                      <a:lnTo>
                        <a:pt x="596634" y="22924"/>
                      </a:lnTo>
                      <a:lnTo>
                        <a:pt x="596634" y="532046"/>
                      </a:lnTo>
                      <a:cubicBezTo>
                        <a:pt x="596634" y="533594"/>
                        <a:pt x="595395" y="534988"/>
                        <a:pt x="593692" y="534988"/>
                      </a:cubicBezTo>
                      <a:lnTo>
                        <a:pt x="25867" y="534988"/>
                      </a:lnTo>
                      <a:cubicBezTo>
                        <a:pt x="24318" y="534988"/>
                        <a:pt x="22924" y="533749"/>
                        <a:pt x="22924" y="532046"/>
                      </a:cubicBezTo>
                      <a:lnTo>
                        <a:pt x="22924" y="22924"/>
                      </a:ln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34" name="Freeform: Shape 492">
                  <a:extLst>
                    <a:ext uri="{FF2B5EF4-FFF2-40B4-BE49-F238E27FC236}">
                      <a16:creationId xmlns:a16="http://schemas.microsoft.com/office/drawing/2014/main" id="{B890AF4C-8F00-2354-003C-FFCADF5E7554}"/>
                    </a:ext>
                  </a:extLst>
                </p:cNvPr>
                <p:cNvSpPr/>
                <p:nvPr/>
              </p:nvSpPr>
              <p:spPr>
                <a:xfrm>
                  <a:off x="17889992" y="10525226"/>
                  <a:ext cx="619558" cy="44608"/>
                </a:xfrm>
                <a:custGeom>
                  <a:avLst/>
                  <a:gdLst>
                    <a:gd name="connsiteX0" fmla="*/ 593692 w 619558"/>
                    <a:gd name="connsiteY0" fmla="*/ 0 h 44608"/>
                    <a:gd name="connsiteX1" fmla="*/ 25867 w 619558"/>
                    <a:gd name="connsiteY1" fmla="*/ 0 h 44608"/>
                    <a:gd name="connsiteX2" fmla="*/ 0 w 619558"/>
                    <a:gd name="connsiteY2" fmla="*/ 25867 h 44608"/>
                    <a:gd name="connsiteX3" fmla="*/ 0 w 619558"/>
                    <a:gd name="connsiteY3" fmla="*/ 44608 h 44608"/>
                    <a:gd name="connsiteX4" fmla="*/ 619558 w 619558"/>
                    <a:gd name="connsiteY4" fmla="*/ 44608 h 44608"/>
                    <a:gd name="connsiteX5" fmla="*/ 619558 w 619558"/>
                    <a:gd name="connsiteY5" fmla="*/ 25867 h 44608"/>
                    <a:gd name="connsiteX6" fmla="*/ 593692 w 619558"/>
                    <a:gd name="connsiteY6" fmla="*/ 0 h 4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9558" h="44608">
                      <a:moveTo>
                        <a:pt x="593692" y="0"/>
                      </a:moveTo>
                      <a:lnTo>
                        <a:pt x="25867" y="0"/>
                      </a:lnTo>
                      <a:cubicBezTo>
                        <a:pt x="11617" y="0"/>
                        <a:pt x="0" y="11617"/>
                        <a:pt x="0" y="25867"/>
                      </a:cubicBezTo>
                      <a:lnTo>
                        <a:pt x="0" y="44608"/>
                      </a:lnTo>
                      <a:lnTo>
                        <a:pt x="619558" y="44608"/>
                      </a:lnTo>
                      <a:lnTo>
                        <a:pt x="619558" y="25867"/>
                      </a:lnTo>
                      <a:cubicBezTo>
                        <a:pt x="619558" y="11617"/>
                        <a:pt x="607941" y="0"/>
                        <a:pt x="593692" y="0"/>
                      </a:cubicBezTo>
                      <a:close/>
                    </a:path>
                  </a:pathLst>
                </a:custGeom>
                <a:grpFill/>
                <a:ln w="15421" cap="flat">
                  <a:noFill/>
                  <a:prstDash val="solid"/>
                  <a:miter/>
                </a:ln>
              </p:spPr>
              <p:txBody>
                <a:bodyPr rtlCol="0" anchor="ctr"/>
                <a:lstStyle/>
                <a:p>
                  <a:pPr defTabSz="1827086">
                    <a:defRPr/>
                  </a:pPr>
                  <a:endParaRPr lang="en-US" sz="1800" kern="0">
                    <a:solidFill>
                      <a:srgbClr val="131515"/>
                    </a:solidFill>
                    <a:latin typeface="Oracle Sans Tab"/>
                  </a:endParaRPr>
                </a:p>
              </p:txBody>
            </p:sp>
          </p:grpSp>
          <p:grpSp>
            <p:nvGrpSpPr>
              <p:cNvPr id="24" name="Graphic 159">
                <a:extLst>
                  <a:ext uri="{FF2B5EF4-FFF2-40B4-BE49-F238E27FC236}">
                    <a16:creationId xmlns:a16="http://schemas.microsoft.com/office/drawing/2014/main" id="{46F21B87-9452-A5C9-9157-23802CA22A26}"/>
                  </a:ext>
                </a:extLst>
              </p:cNvPr>
              <p:cNvGrpSpPr/>
              <p:nvPr/>
            </p:nvGrpSpPr>
            <p:grpSpPr>
              <a:xfrm>
                <a:off x="18428234" y="11206209"/>
                <a:ext cx="525362" cy="525232"/>
                <a:chOff x="19416642" y="10541068"/>
                <a:chExt cx="604257" cy="604106"/>
              </a:xfrm>
              <a:solidFill>
                <a:srgbClr val="F1EEEC"/>
              </a:solidFill>
            </p:grpSpPr>
            <p:sp>
              <p:nvSpPr>
                <p:cNvPr id="25" name="Freeform: Shape 494">
                  <a:extLst>
                    <a:ext uri="{FF2B5EF4-FFF2-40B4-BE49-F238E27FC236}">
                      <a16:creationId xmlns:a16="http://schemas.microsoft.com/office/drawing/2014/main" id="{B19EBC3A-2441-23C8-496C-172981267574}"/>
                    </a:ext>
                  </a:extLst>
                </p:cNvPr>
                <p:cNvSpPr/>
                <p:nvPr/>
              </p:nvSpPr>
              <p:spPr>
                <a:xfrm>
                  <a:off x="19416642" y="10601328"/>
                  <a:ext cx="604257" cy="543847"/>
                </a:xfrm>
                <a:custGeom>
                  <a:avLst/>
                  <a:gdLst>
                    <a:gd name="connsiteX0" fmla="*/ 0 w 604257"/>
                    <a:gd name="connsiteY0" fmla="*/ 518626 h 543847"/>
                    <a:gd name="connsiteX1" fmla="*/ 25221 w 604257"/>
                    <a:gd name="connsiteY1" fmla="*/ 543847 h 543847"/>
                    <a:gd name="connsiteX2" fmla="*/ 579036 w 604257"/>
                    <a:gd name="connsiteY2" fmla="*/ 543847 h 543847"/>
                    <a:gd name="connsiteX3" fmla="*/ 604258 w 604257"/>
                    <a:gd name="connsiteY3" fmla="*/ 518626 h 543847"/>
                    <a:gd name="connsiteX4" fmla="*/ 604258 w 604257"/>
                    <a:gd name="connsiteY4" fmla="*/ 0 h 543847"/>
                    <a:gd name="connsiteX5" fmla="*/ 0 w 604257"/>
                    <a:gd name="connsiteY5" fmla="*/ 0 h 543847"/>
                    <a:gd name="connsiteX6" fmla="*/ 0 w 604257"/>
                    <a:gd name="connsiteY6" fmla="*/ 518626 h 543847"/>
                    <a:gd name="connsiteX7" fmla="*/ 22352 w 604257"/>
                    <a:gd name="connsiteY7" fmla="*/ 22352 h 543847"/>
                    <a:gd name="connsiteX8" fmla="*/ 581755 w 604257"/>
                    <a:gd name="connsiteY8" fmla="*/ 22352 h 543847"/>
                    <a:gd name="connsiteX9" fmla="*/ 581755 w 604257"/>
                    <a:gd name="connsiteY9" fmla="*/ 518777 h 543847"/>
                    <a:gd name="connsiteX10" fmla="*/ 578885 w 604257"/>
                    <a:gd name="connsiteY10" fmla="*/ 521646 h 543847"/>
                    <a:gd name="connsiteX11" fmla="*/ 25221 w 604257"/>
                    <a:gd name="connsiteY11" fmla="*/ 521646 h 543847"/>
                    <a:gd name="connsiteX12" fmla="*/ 22352 w 604257"/>
                    <a:gd name="connsiteY12" fmla="*/ 518777 h 543847"/>
                    <a:gd name="connsiteX13" fmla="*/ 22352 w 604257"/>
                    <a:gd name="connsiteY13" fmla="*/ 22352 h 543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4257" h="543847">
                      <a:moveTo>
                        <a:pt x="0" y="518626"/>
                      </a:moveTo>
                      <a:cubicBezTo>
                        <a:pt x="0" y="532520"/>
                        <a:pt x="11327" y="543847"/>
                        <a:pt x="25221" y="543847"/>
                      </a:cubicBezTo>
                      <a:lnTo>
                        <a:pt x="579036" y="543847"/>
                      </a:lnTo>
                      <a:cubicBezTo>
                        <a:pt x="592931" y="543847"/>
                        <a:pt x="604258" y="532520"/>
                        <a:pt x="604258" y="518626"/>
                      </a:cubicBezTo>
                      <a:lnTo>
                        <a:pt x="604258" y="0"/>
                      </a:lnTo>
                      <a:lnTo>
                        <a:pt x="0" y="0"/>
                      </a:lnTo>
                      <a:lnTo>
                        <a:pt x="0" y="518626"/>
                      </a:lnTo>
                      <a:close/>
                      <a:moveTo>
                        <a:pt x="22352" y="22352"/>
                      </a:moveTo>
                      <a:lnTo>
                        <a:pt x="581755" y="22352"/>
                      </a:lnTo>
                      <a:lnTo>
                        <a:pt x="581755" y="518777"/>
                      </a:lnTo>
                      <a:cubicBezTo>
                        <a:pt x="581755" y="520287"/>
                        <a:pt x="580547" y="521646"/>
                        <a:pt x="578885" y="521646"/>
                      </a:cubicBezTo>
                      <a:lnTo>
                        <a:pt x="25221" y="521646"/>
                      </a:lnTo>
                      <a:cubicBezTo>
                        <a:pt x="23711" y="521646"/>
                        <a:pt x="22352" y="520438"/>
                        <a:pt x="22352" y="518777"/>
                      </a:cubicBezTo>
                      <a:lnTo>
                        <a:pt x="22352" y="22352"/>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26" name="Freeform: Shape 495">
                  <a:extLst>
                    <a:ext uri="{FF2B5EF4-FFF2-40B4-BE49-F238E27FC236}">
                      <a16:creationId xmlns:a16="http://schemas.microsoft.com/office/drawing/2014/main" id="{E0DF7742-C29A-430F-D334-DC1CC4A2BC1C}"/>
                    </a:ext>
                  </a:extLst>
                </p:cNvPr>
                <p:cNvSpPr/>
                <p:nvPr/>
              </p:nvSpPr>
              <p:spPr>
                <a:xfrm>
                  <a:off x="19416642" y="10541068"/>
                  <a:ext cx="604106" cy="43495"/>
                </a:xfrm>
                <a:custGeom>
                  <a:avLst/>
                  <a:gdLst>
                    <a:gd name="connsiteX0" fmla="*/ 578885 w 604106"/>
                    <a:gd name="connsiteY0" fmla="*/ 0 h 43495"/>
                    <a:gd name="connsiteX1" fmla="*/ 25221 w 604106"/>
                    <a:gd name="connsiteY1" fmla="*/ 0 h 43495"/>
                    <a:gd name="connsiteX2" fmla="*/ 0 w 604106"/>
                    <a:gd name="connsiteY2" fmla="*/ 25221 h 43495"/>
                    <a:gd name="connsiteX3" fmla="*/ 0 w 604106"/>
                    <a:gd name="connsiteY3" fmla="*/ 43496 h 43495"/>
                    <a:gd name="connsiteX4" fmla="*/ 604107 w 604106"/>
                    <a:gd name="connsiteY4" fmla="*/ 43496 h 43495"/>
                    <a:gd name="connsiteX5" fmla="*/ 604107 w 604106"/>
                    <a:gd name="connsiteY5" fmla="*/ 25221 h 43495"/>
                    <a:gd name="connsiteX6" fmla="*/ 578885 w 604106"/>
                    <a:gd name="connsiteY6" fmla="*/ 0 h 43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4106" h="43495">
                      <a:moveTo>
                        <a:pt x="578885" y="0"/>
                      </a:moveTo>
                      <a:lnTo>
                        <a:pt x="25221" y="0"/>
                      </a:lnTo>
                      <a:cubicBezTo>
                        <a:pt x="11327" y="0"/>
                        <a:pt x="0" y="11327"/>
                        <a:pt x="0" y="25221"/>
                      </a:cubicBezTo>
                      <a:lnTo>
                        <a:pt x="0" y="43496"/>
                      </a:lnTo>
                      <a:lnTo>
                        <a:pt x="604107" y="43496"/>
                      </a:lnTo>
                      <a:lnTo>
                        <a:pt x="604107" y="25221"/>
                      </a:lnTo>
                      <a:cubicBezTo>
                        <a:pt x="604107" y="11327"/>
                        <a:pt x="592780" y="0"/>
                        <a:pt x="578885" y="0"/>
                      </a:cubicBez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27" name="Freeform: Shape 496">
                  <a:extLst>
                    <a:ext uri="{FF2B5EF4-FFF2-40B4-BE49-F238E27FC236}">
                      <a16:creationId xmlns:a16="http://schemas.microsoft.com/office/drawing/2014/main" id="{FE5FAC15-8B85-003E-3E0F-69AB98481ED7}"/>
                    </a:ext>
                  </a:extLst>
                </p:cNvPr>
                <p:cNvSpPr/>
                <p:nvPr/>
              </p:nvSpPr>
              <p:spPr>
                <a:xfrm>
                  <a:off x="19491249" y="10700099"/>
                  <a:ext cx="454892" cy="344038"/>
                </a:xfrm>
                <a:custGeom>
                  <a:avLst/>
                  <a:gdLst>
                    <a:gd name="connsiteX0" fmla="*/ 454892 w 454892"/>
                    <a:gd name="connsiteY0" fmla="*/ 62676 h 344038"/>
                    <a:gd name="connsiteX1" fmla="*/ 431936 w 454892"/>
                    <a:gd name="connsiteY1" fmla="*/ 40324 h 344038"/>
                    <a:gd name="connsiteX2" fmla="*/ 183044 w 454892"/>
                    <a:gd name="connsiteY2" fmla="*/ 40324 h 344038"/>
                    <a:gd name="connsiteX3" fmla="*/ 158276 w 454892"/>
                    <a:gd name="connsiteY3" fmla="*/ 8760 h 344038"/>
                    <a:gd name="connsiteX4" fmla="*/ 140002 w 454892"/>
                    <a:gd name="connsiteY4" fmla="*/ 0 h 344038"/>
                    <a:gd name="connsiteX5" fmla="*/ 22956 w 454892"/>
                    <a:gd name="connsiteY5" fmla="*/ 0 h 344038"/>
                    <a:gd name="connsiteX6" fmla="*/ 0 w 454892"/>
                    <a:gd name="connsiteY6" fmla="*/ 22352 h 344038"/>
                    <a:gd name="connsiteX7" fmla="*/ 0 w 454892"/>
                    <a:gd name="connsiteY7" fmla="*/ 344039 h 344038"/>
                    <a:gd name="connsiteX8" fmla="*/ 454892 w 454892"/>
                    <a:gd name="connsiteY8" fmla="*/ 344039 h 344038"/>
                    <a:gd name="connsiteX9" fmla="*/ 454892 w 454892"/>
                    <a:gd name="connsiteY9" fmla="*/ 62676 h 344038"/>
                    <a:gd name="connsiteX10" fmla="*/ 22956 w 454892"/>
                    <a:gd name="connsiteY10" fmla="*/ 22352 h 344038"/>
                    <a:gd name="connsiteX11" fmla="*/ 140002 w 454892"/>
                    <a:gd name="connsiteY11" fmla="*/ 22352 h 344038"/>
                    <a:gd name="connsiteX12" fmla="*/ 140606 w 454892"/>
                    <a:gd name="connsiteY12" fmla="*/ 22503 h 344038"/>
                    <a:gd name="connsiteX13" fmla="*/ 163411 w 454892"/>
                    <a:gd name="connsiteY13" fmla="*/ 51500 h 344038"/>
                    <a:gd name="connsiteX14" fmla="*/ 140757 w 454892"/>
                    <a:gd name="connsiteY14" fmla="*/ 80195 h 344038"/>
                    <a:gd name="connsiteX15" fmla="*/ 140153 w 454892"/>
                    <a:gd name="connsiteY15" fmla="*/ 80346 h 344038"/>
                    <a:gd name="connsiteX16" fmla="*/ 22352 w 454892"/>
                    <a:gd name="connsiteY16" fmla="*/ 80346 h 344038"/>
                    <a:gd name="connsiteX17" fmla="*/ 22352 w 454892"/>
                    <a:gd name="connsiteY17" fmla="*/ 22352 h 344038"/>
                    <a:gd name="connsiteX18" fmla="*/ 22956 w 454892"/>
                    <a:gd name="connsiteY18" fmla="*/ 22352 h 344038"/>
                    <a:gd name="connsiteX19" fmla="*/ 432540 w 454892"/>
                    <a:gd name="connsiteY19" fmla="*/ 321687 h 344038"/>
                    <a:gd name="connsiteX20" fmla="*/ 22352 w 454892"/>
                    <a:gd name="connsiteY20" fmla="*/ 321687 h 344038"/>
                    <a:gd name="connsiteX21" fmla="*/ 22352 w 454892"/>
                    <a:gd name="connsiteY21" fmla="*/ 102849 h 344038"/>
                    <a:gd name="connsiteX22" fmla="*/ 140153 w 454892"/>
                    <a:gd name="connsiteY22" fmla="*/ 102849 h 344038"/>
                    <a:gd name="connsiteX23" fmla="*/ 158276 w 454892"/>
                    <a:gd name="connsiteY23" fmla="*/ 94090 h 344038"/>
                    <a:gd name="connsiteX24" fmla="*/ 183195 w 454892"/>
                    <a:gd name="connsiteY24" fmla="*/ 62676 h 344038"/>
                    <a:gd name="connsiteX25" fmla="*/ 431936 w 454892"/>
                    <a:gd name="connsiteY25" fmla="*/ 62676 h 344038"/>
                    <a:gd name="connsiteX26" fmla="*/ 432540 w 454892"/>
                    <a:gd name="connsiteY26" fmla="*/ 62827 h 344038"/>
                    <a:gd name="connsiteX27" fmla="*/ 432540 w 454892"/>
                    <a:gd name="connsiteY27" fmla="*/ 321687 h 34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54892" h="344038">
                      <a:moveTo>
                        <a:pt x="454892" y="62676"/>
                      </a:moveTo>
                      <a:cubicBezTo>
                        <a:pt x="454892" y="50292"/>
                        <a:pt x="444623" y="40324"/>
                        <a:pt x="431936" y="40324"/>
                      </a:cubicBezTo>
                      <a:lnTo>
                        <a:pt x="183044" y="40324"/>
                      </a:lnTo>
                      <a:lnTo>
                        <a:pt x="158276" y="8760"/>
                      </a:lnTo>
                      <a:cubicBezTo>
                        <a:pt x="153896" y="3323"/>
                        <a:pt x="147100" y="0"/>
                        <a:pt x="140002" y="0"/>
                      </a:cubicBezTo>
                      <a:lnTo>
                        <a:pt x="22956" y="0"/>
                      </a:lnTo>
                      <a:cubicBezTo>
                        <a:pt x="10270" y="0"/>
                        <a:pt x="0" y="9968"/>
                        <a:pt x="0" y="22352"/>
                      </a:cubicBezTo>
                      <a:lnTo>
                        <a:pt x="0" y="344039"/>
                      </a:lnTo>
                      <a:lnTo>
                        <a:pt x="454892" y="344039"/>
                      </a:lnTo>
                      <a:lnTo>
                        <a:pt x="454892" y="62676"/>
                      </a:lnTo>
                      <a:close/>
                      <a:moveTo>
                        <a:pt x="22956" y="22352"/>
                      </a:moveTo>
                      <a:lnTo>
                        <a:pt x="140002" y="22352"/>
                      </a:lnTo>
                      <a:cubicBezTo>
                        <a:pt x="140304" y="22352"/>
                        <a:pt x="140606" y="22503"/>
                        <a:pt x="140606" y="22503"/>
                      </a:cubicBezTo>
                      <a:lnTo>
                        <a:pt x="163411" y="51500"/>
                      </a:lnTo>
                      <a:lnTo>
                        <a:pt x="140757" y="80195"/>
                      </a:lnTo>
                      <a:cubicBezTo>
                        <a:pt x="140757" y="80195"/>
                        <a:pt x="140455" y="80346"/>
                        <a:pt x="140153" y="80346"/>
                      </a:cubicBezTo>
                      <a:lnTo>
                        <a:pt x="22352" y="80346"/>
                      </a:lnTo>
                      <a:lnTo>
                        <a:pt x="22352" y="22352"/>
                      </a:lnTo>
                      <a:cubicBezTo>
                        <a:pt x="22352" y="22503"/>
                        <a:pt x="22503" y="22352"/>
                        <a:pt x="22956" y="22352"/>
                      </a:cubicBezTo>
                      <a:close/>
                      <a:moveTo>
                        <a:pt x="432540" y="321687"/>
                      </a:moveTo>
                      <a:lnTo>
                        <a:pt x="22352" y="321687"/>
                      </a:lnTo>
                      <a:lnTo>
                        <a:pt x="22352" y="102849"/>
                      </a:lnTo>
                      <a:lnTo>
                        <a:pt x="140153" y="102849"/>
                      </a:lnTo>
                      <a:cubicBezTo>
                        <a:pt x="147251" y="102849"/>
                        <a:pt x="154047" y="99527"/>
                        <a:pt x="158276" y="94090"/>
                      </a:cubicBezTo>
                      <a:lnTo>
                        <a:pt x="183195" y="62676"/>
                      </a:lnTo>
                      <a:lnTo>
                        <a:pt x="431936" y="62676"/>
                      </a:lnTo>
                      <a:cubicBezTo>
                        <a:pt x="432238" y="62676"/>
                        <a:pt x="432389" y="62827"/>
                        <a:pt x="432540" y="62827"/>
                      </a:cubicBezTo>
                      <a:lnTo>
                        <a:pt x="432540" y="321687"/>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sp>
              <p:nvSpPr>
                <p:cNvPr id="28" name="Freeform: Shape 497">
                  <a:extLst>
                    <a:ext uri="{FF2B5EF4-FFF2-40B4-BE49-F238E27FC236}">
                      <a16:creationId xmlns:a16="http://schemas.microsoft.com/office/drawing/2014/main" id="{64E62EE5-E359-1725-8A11-22EF05E74806}"/>
                    </a:ext>
                  </a:extLst>
                </p:cNvPr>
                <p:cNvSpPr/>
                <p:nvPr/>
              </p:nvSpPr>
              <p:spPr>
                <a:xfrm>
                  <a:off x="19532933" y="10740423"/>
                  <a:ext cx="86991" cy="22351"/>
                </a:xfrm>
                <a:custGeom>
                  <a:avLst/>
                  <a:gdLst>
                    <a:gd name="connsiteX0" fmla="*/ 0 w 86991"/>
                    <a:gd name="connsiteY0" fmla="*/ 0 h 22351"/>
                    <a:gd name="connsiteX1" fmla="*/ 86991 w 86991"/>
                    <a:gd name="connsiteY1" fmla="*/ 0 h 22351"/>
                    <a:gd name="connsiteX2" fmla="*/ 86991 w 86991"/>
                    <a:gd name="connsiteY2" fmla="*/ 22352 h 22351"/>
                    <a:gd name="connsiteX3" fmla="*/ 0 w 86991"/>
                    <a:gd name="connsiteY3" fmla="*/ 22352 h 22351"/>
                  </a:gdLst>
                  <a:ahLst/>
                  <a:cxnLst>
                    <a:cxn ang="0">
                      <a:pos x="connsiteX0" y="connsiteY0"/>
                    </a:cxn>
                    <a:cxn ang="0">
                      <a:pos x="connsiteX1" y="connsiteY1"/>
                    </a:cxn>
                    <a:cxn ang="0">
                      <a:pos x="connsiteX2" y="connsiteY2"/>
                    </a:cxn>
                    <a:cxn ang="0">
                      <a:pos x="connsiteX3" y="connsiteY3"/>
                    </a:cxn>
                  </a:cxnLst>
                  <a:rect l="l" t="t" r="r" b="b"/>
                  <a:pathLst>
                    <a:path w="86991" h="22351">
                      <a:moveTo>
                        <a:pt x="0" y="0"/>
                      </a:moveTo>
                      <a:lnTo>
                        <a:pt x="86991" y="0"/>
                      </a:lnTo>
                      <a:lnTo>
                        <a:pt x="86991" y="22352"/>
                      </a:lnTo>
                      <a:lnTo>
                        <a:pt x="0" y="22352"/>
                      </a:lnTo>
                      <a:close/>
                    </a:path>
                  </a:pathLst>
                </a:custGeom>
                <a:grpFill/>
                <a:ln w="14968" cap="flat">
                  <a:noFill/>
                  <a:prstDash val="solid"/>
                  <a:miter/>
                </a:ln>
              </p:spPr>
              <p:txBody>
                <a:bodyPr rtlCol="0" anchor="ctr"/>
                <a:lstStyle/>
                <a:p>
                  <a:pPr defTabSz="1827086">
                    <a:defRPr/>
                  </a:pPr>
                  <a:endParaRPr lang="en-US" sz="1800" kern="0">
                    <a:solidFill>
                      <a:srgbClr val="131515"/>
                    </a:solidFill>
                    <a:latin typeface="Oracle Sans Tab"/>
                  </a:endParaRPr>
                </a:p>
              </p:txBody>
            </p:sp>
          </p:grpSp>
        </p:grpSp>
      </p:grpSp>
      <p:grpSp>
        <p:nvGrpSpPr>
          <p:cNvPr id="71" name="Group 70">
            <a:extLst>
              <a:ext uri="{FF2B5EF4-FFF2-40B4-BE49-F238E27FC236}">
                <a16:creationId xmlns:a16="http://schemas.microsoft.com/office/drawing/2014/main" id="{8D8EA1A9-E582-C99F-290E-41B271C91958}"/>
              </a:ext>
            </a:extLst>
          </p:cNvPr>
          <p:cNvGrpSpPr/>
          <p:nvPr/>
        </p:nvGrpSpPr>
        <p:grpSpPr>
          <a:xfrm>
            <a:off x="1525588" y="2318016"/>
            <a:ext cx="20141562" cy="1395692"/>
            <a:chOff x="1525588" y="2013216"/>
            <a:chExt cx="20141562" cy="1395692"/>
          </a:xfrm>
        </p:grpSpPr>
        <p:sp>
          <p:nvSpPr>
            <p:cNvPr id="7" name="Rounded Rectangle 24">
              <a:extLst>
                <a:ext uri="{FF2B5EF4-FFF2-40B4-BE49-F238E27FC236}">
                  <a16:creationId xmlns:a16="http://schemas.microsoft.com/office/drawing/2014/main" id="{2EA13F1F-E4D7-FCB1-FC9E-EAE129644C3A}"/>
                </a:ext>
              </a:extLst>
            </p:cNvPr>
            <p:cNvSpPr>
              <a:spLocks/>
            </p:cNvSpPr>
            <p:nvPr/>
          </p:nvSpPr>
          <p:spPr>
            <a:xfrm>
              <a:off x="1525588" y="2013216"/>
              <a:ext cx="20141562" cy="1395692"/>
            </a:xfrm>
            <a:prstGeom prst="roundRect">
              <a:avLst>
                <a:gd name="adj" fmla="val 11179"/>
              </a:avLst>
            </a:prstGeom>
            <a:solidFill>
              <a:srgbClr val="8B8580"/>
            </a:solidFill>
            <a:ln w="28575" cap="flat" cmpd="sng" algn="ctr">
              <a:noFill/>
              <a:prstDash val="solid"/>
              <a:miter lim="800000"/>
            </a:ln>
            <a:effectLst/>
          </p:spPr>
          <p:txBody>
            <a:bodyPr tIns="18276" rtlCol="0" anchor="t" anchorCtr="0"/>
            <a:lstStyle/>
            <a:p>
              <a:pPr algn="ctr" defTabSz="1797852"/>
              <a:r>
                <a:rPr lang="en-US" sz="2800" kern="0" dirty="0">
                  <a:solidFill>
                    <a:srgbClr val="FCFBFA"/>
                  </a:solidFill>
                  <a:latin typeface="Oracle Sans" panose="020B0503020204020204" pitchFamily="34" charset="0"/>
                  <a:cs typeface="Oracle Sans" panose="020B0503020204020204" pitchFamily="34" charset="0"/>
                </a:rPr>
                <a:t>Applications</a:t>
              </a:r>
            </a:p>
          </p:txBody>
        </p:sp>
        <p:sp>
          <p:nvSpPr>
            <p:cNvPr id="10" name="Rounded Rectangle 1">
              <a:extLst>
                <a:ext uri="{FF2B5EF4-FFF2-40B4-BE49-F238E27FC236}">
                  <a16:creationId xmlns:a16="http://schemas.microsoft.com/office/drawing/2014/main" id="{3A4AAE0F-1106-3C16-A45F-395B90963197}"/>
                </a:ext>
              </a:extLst>
            </p:cNvPr>
            <p:cNvSpPr/>
            <p:nvPr/>
          </p:nvSpPr>
          <p:spPr>
            <a:xfrm>
              <a:off x="3514652" y="2540872"/>
              <a:ext cx="3266294" cy="480316"/>
            </a:xfrm>
            <a:prstGeom prst="roundRect">
              <a:avLst>
                <a:gd name="adj" fmla="val 6433"/>
              </a:avLst>
            </a:prstGeom>
            <a:solidFill>
              <a:srgbClr val="312D2A"/>
            </a:solidFill>
            <a:ln w="31750" cap="flat" cmpd="sng" algn="ctr">
              <a:noFill/>
              <a:prstDash val="solid"/>
            </a:ln>
            <a:effectLst/>
          </p:spPr>
          <p:txBody>
            <a:bodyPr rtlCol="0" anchor="ctr"/>
            <a:lstStyle/>
            <a:p>
              <a:pPr algn="ctr" defTabSz="456744">
                <a:defRPr/>
              </a:pPr>
              <a:r>
                <a:rPr lang="en-US" sz="2100" kern="0" dirty="0">
                  <a:solidFill>
                    <a:srgbClr val="FFFFFF"/>
                  </a:solidFill>
                  <a:latin typeface="Oracle Sans Semi Bold" panose="020B0603020204020204" pitchFamily="34" charset="0"/>
                  <a:cs typeface="Oracle Sans Semi Bold" panose="020B0603020204020204" pitchFamily="34" charset="0"/>
                </a:rPr>
                <a:t>Fusion Applications</a:t>
              </a:r>
            </a:p>
          </p:txBody>
        </p:sp>
        <p:sp>
          <p:nvSpPr>
            <p:cNvPr id="11" name="Rounded Rectangle 2">
              <a:extLst>
                <a:ext uri="{FF2B5EF4-FFF2-40B4-BE49-F238E27FC236}">
                  <a16:creationId xmlns:a16="http://schemas.microsoft.com/office/drawing/2014/main" id="{6DA467D5-BC9D-BDFC-E225-61DFD9276F42}"/>
                </a:ext>
              </a:extLst>
            </p:cNvPr>
            <p:cNvSpPr/>
            <p:nvPr/>
          </p:nvSpPr>
          <p:spPr>
            <a:xfrm>
              <a:off x="10588518" y="2540872"/>
              <a:ext cx="3266294" cy="480316"/>
            </a:xfrm>
            <a:prstGeom prst="roundRect">
              <a:avLst>
                <a:gd name="adj" fmla="val 6433"/>
              </a:avLst>
            </a:prstGeom>
            <a:solidFill>
              <a:srgbClr val="312D2A"/>
            </a:solidFill>
            <a:ln w="31750" cap="flat" cmpd="sng" algn="ctr">
              <a:noFill/>
              <a:prstDash val="solid"/>
            </a:ln>
            <a:effectLst/>
          </p:spPr>
          <p:txBody>
            <a:bodyPr rtlCol="0" anchor="ctr"/>
            <a:lstStyle/>
            <a:p>
              <a:pPr algn="ctr" defTabSz="456744">
                <a:defRPr/>
              </a:pPr>
              <a:r>
                <a:rPr lang="en-US" sz="2100" kern="0" dirty="0">
                  <a:solidFill>
                    <a:srgbClr val="FFFFFF"/>
                  </a:solidFill>
                  <a:latin typeface="Oracle Sans Semi Bold" panose="020B0603020204020204" pitchFamily="34" charset="0"/>
                  <a:cs typeface="Oracle Sans Semi Bold" panose="020B0603020204020204" pitchFamily="34" charset="0"/>
                </a:rPr>
                <a:t>NetSuite</a:t>
              </a:r>
            </a:p>
          </p:txBody>
        </p:sp>
        <p:sp>
          <p:nvSpPr>
            <p:cNvPr id="12" name="Rounded Rectangle 3">
              <a:extLst>
                <a:ext uri="{FF2B5EF4-FFF2-40B4-BE49-F238E27FC236}">
                  <a16:creationId xmlns:a16="http://schemas.microsoft.com/office/drawing/2014/main" id="{E329B84F-77C0-E8B9-A6BA-DC350DB4CAAC}"/>
                </a:ext>
              </a:extLst>
            </p:cNvPr>
            <p:cNvSpPr/>
            <p:nvPr/>
          </p:nvSpPr>
          <p:spPr>
            <a:xfrm>
              <a:off x="14125450" y="2540872"/>
              <a:ext cx="3266294" cy="480316"/>
            </a:xfrm>
            <a:prstGeom prst="roundRect">
              <a:avLst>
                <a:gd name="adj" fmla="val 6433"/>
              </a:avLst>
            </a:prstGeom>
            <a:solidFill>
              <a:srgbClr val="312D2A"/>
            </a:solidFill>
            <a:ln w="31750" cap="flat" cmpd="sng" algn="ctr">
              <a:noFill/>
              <a:prstDash val="solid"/>
            </a:ln>
            <a:effectLst/>
          </p:spPr>
          <p:txBody>
            <a:bodyPr rtlCol="0" anchor="ctr"/>
            <a:lstStyle/>
            <a:p>
              <a:pPr algn="ctr" defTabSz="456744">
                <a:defRPr/>
              </a:pPr>
              <a:r>
                <a:rPr lang="en-US" sz="2100" kern="0" dirty="0">
                  <a:solidFill>
                    <a:srgbClr val="FFFFFF"/>
                  </a:solidFill>
                  <a:latin typeface="Oracle Sans Semi Bold" panose="020B0603020204020204" pitchFamily="34" charset="0"/>
                  <a:cs typeface="Oracle Sans Semi Bold" panose="020B0603020204020204" pitchFamily="34" charset="0"/>
                </a:rPr>
                <a:t>Industry Applications</a:t>
              </a:r>
            </a:p>
          </p:txBody>
        </p:sp>
        <p:sp>
          <p:nvSpPr>
            <p:cNvPr id="13" name="Rounded Rectangle 4">
              <a:extLst>
                <a:ext uri="{FF2B5EF4-FFF2-40B4-BE49-F238E27FC236}">
                  <a16:creationId xmlns:a16="http://schemas.microsoft.com/office/drawing/2014/main" id="{CDE12309-4666-E7F7-EEC5-FD4FFFF5E256}"/>
                </a:ext>
              </a:extLst>
            </p:cNvPr>
            <p:cNvSpPr/>
            <p:nvPr/>
          </p:nvSpPr>
          <p:spPr>
            <a:xfrm>
              <a:off x="17662382" y="2525884"/>
              <a:ext cx="3266294" cy="480316"/>
            </a:xfrm>
            <a:prstGeom prst="roundRect">
              <a:avLst>
                <a:gd name="adj" fmla="val 6433"/>
              </a:avLst>
            </a:prstGeom>
            <a:solidFill>
              <a:srgbClr val="312D2A"/>
            </a:solidFill>
            <a:ln w="31750" cap="flat" cmpd="sng" algn="ctr">
              <a:noFill/>
              <a:prstDash val="solid"/>
            </a:ln>
            <a:effectLst/>
          </p:spPr>
          <p:txBody>
            <a:bodyPr rtlCol="0" anchor="ctr"/>
            <a:lstStyle/>
            <a:p>
              <a:pPr algn="ctr" defTabSz="456744">
                <a:defRPr/>
              </a:pPr>
              <a:r>
                <a:rPr lang="en-US" sz="2100" kern="0" dirty="0">
                  <a:solidFill>
                    <a:srgbClr val="FFFFFF"/>
                  </a:solidFill>
                  <a:latin typeface="Oracle Sans Semi Bold" panose="020B0603020204020204" pitchFamily="34" charset="0"/>
                  <a:cs typeface="Oracle Sans Semi Bold" panose="020B0603020204020204" pitchFamily="34" charset="0"/>
                </a:rPr>
                <a:t>3rd Party Applications</a:t>
              </a:r>
            </a:p>
          </p:txBody>
        </p:sp>
        <p:cxnSp>
          <p:nvCxnSpPr>
            <p:cNvPr id="14" name="Straight Connector 13">
              <a:extLst>
                <a:ext uri="{FF2B5EF4-FFF2-40B4-BE49-F238E27FC236}">
                  <a16:creationId xmlns:a16="http://schemas.microsoft.com/office/drawing/2014/main" id="{DB0C965A-8BEB-BF6F-1BF8-95DC10C4E3E7}"/>
                </a:ext>
              </a:extLst>
            </p:cNvPr>
            <p:cNvCxnSpPr>
              <a:cxnSpLocks/>
            </p:cNvCxnSpPr>
            <p:nvPr/>
          </p:nvCxnSpPr>
          <p:spPr>
            <a:xfrm>
              <a:off x="5183188" y="3268678"/>
              <a:ext cx="10524018" cy="0"/>
            </a:xfrm>
            <a:prstGeom prst="line">
              <a:avLst/>
            </a:prstGeom>
            <a:noFill/>
            <a:ln w="19050" cap="flat" cmpd="sng" algn="ctr">
              <a:solidFill>
                <a:srgbClr val="713F25"/>
              </a:solidFill>
              <a:prstDash val="solid"/>
            </a:ln>
            <a:effectLst/>
          </p:spPr>
        </p:cxnSp>
        <p:cxnSp>
          <p:nvCxnSpPr>
            <p:cNvPr id="15" name="Straight Connector 14">
              <a:extLst>
                <a:ext uri="{FF2B5EF4-FFF2-40B4-BE49-F238E27FC236}">
                  <a16:creationId xmlns:a16="http://schemas.microsoft.com/office/drawing/2014/main" id="{FD513891-EA7E-B760-5462-D5057F72D08C}"/>
                </a:ext>
              </a:extLst>
            </p:cNvPr>
            <p:cNvCxnSpPr/>
            <p:nvPr/>
          </p:nvCxnSpPr>
          <p:spPr>
            <a:xfrm>
              <a:off x="5193883" y="3059161"/>
              <a:ext cx="0" cy="209518"/>
            </a:xfrm>
            <a:prstGeom prst="line">
              <a:avLst/>
            </a:prstGeom>
            <a:noFill/>
            <a:ln w="19050" cap="rnd" cmpd="sng" algn="ctr">
              <a:solidFill>
                <a:srgbClr val="713F25"/>
              </a:solidFill>
              <a:prstDash val="solid"/>
            </a:ln>
            <a:effectLst/>
          </p:spPr>
        </p:cxnSp>
        <p:cxnSp>
          <p:nvCxnSpPr>
            <p:cNvPr id="16" name="Straight Connector 15">
              <a:extLst>
                <a:ext uri="{FF2B5EF4-FFF2-40B4-BE49-F238E27FC236}">
                  <a16:creationId xmlns:a16="http://schemas.microsoft.com/office/drawing/2014/main" id="{570D4EC3-4F1C-B047-889A-AE0403DE899C}"/>
                </a:ext>
              </a:extLst>
            </p:cNvPr>
            <p:cNvCxnSpPr/>
            <p:nvPr/>
          </p:nvCxnSpPr>
          <p:spPr>
            <a:xfrm>
              <a:off x="15701349" y="3059161"/>
              <a:ext cx="0" cy="209518"/>
            </a:xfrm>
            <a:prstGeom prst="line">
              <a:avLst/>
            </a:prstGeom>
            <a:noFill/>
            <a:ln w="19050" cap="rnd" cmpd="sng" algn="ctr">
              <a:solidFill>
                <a:srgbClr val="713F25"/>
              </a:solidFill>
              <a:prstDash val="solid"/>
            </a:ln>
            <a:effectLst/>
          </p:spPr>
        </p:cxnSp>
        <p:sp>
          <p:nvSpPr>
            <p:cNvPr id="18" name="TextBox 17">
              <a:extLst>
                <a:ext uri="{FF2B5EF4-FFF2-40B4-BE49-F238E27FC236}">
                  <a16:creationId xmlns:a16="http://schemas.microsoft.com/office/drawing/2014/main" id="{868055A8-7DFC-6AED-D753-A263CD010AE8}"/>
                </a:ext>
              </a:extLst>
            </p:cNvPr>
            <p:cNvSpPr txBox="1"/>
            <p:nvPr/>
          </p:nvSpPr>
          <p:spPr>
            <a:xfrm>
              <a:off x="8163843" y="3153764"/>
              <a:ext cx="4570852" cy="211444"/>
            </a:xfrm>
            <a:prstGeom prst="rect">
              <a:avLst/>
            </a:prstGeom>
            <a:solidFill>
              <a:srgbClr val="8B8580"/>
            </a:solidFill>
            <a:ln>
              <a:noFill/>
            </a:ln>
          </p:spPr>
          <p:txBody>
            <a:bodyPr vert="horz" wrap="none" lIns="121816" tIns="60910" rIns="121816" bIns="60910" rtlCol="0" anchor="ctr" anchorCtr="0">
              <a:noAutofit/>
            </a:bodyPr>
            <a:lstStyle/>
            <a:p>
              <a:pPr algn="ctr" defTabSz="456744">
                <a:defRPr/>
              </a:pPr>
              <a:r>
                <a:rPr lang="en-US" sz="2000" b="1" kern="0" dirty="0">
                  <a:solidFill>
                    <a:srgbClr val="713F25"/>
                  </a:solidFill>
                  <a:latin typeface="Oracle Sans Tab"/>
                  <a:ea typeface="Open Sans Light" panose="020B0306030504020204" pitchFamily="34" charset="0"/>
                  <a:cs typeface="Open Sans Light" panose="020B0306030504020204" pitchFamily="34" charset="0"/>
                </a:rPr>
                <a:t>Embedded Generative and Classic AI</a:t>
              </a:r>
            </a:p>
          </p:txBody>
        </p:sp>
        <p:sp>
          <p:nvSpPr>
            <p:cNvPr id="44" name="Rounded Rectangle 1">
              <a:extLst>
                <a:ext uri="{FF2B5EF4-FFF2-40B4-BE49-F238E27FC236}">
                  <a16:creationId xmlns:a16="http://schemas.microsoft.com/office/drawing/2014/main" id="{7C24CF85-C88A-CEA4-F1CA-4F88C6322CD2}"/>
                </a:ext>
              </a:extLst>
            </p:cNvPr>
            <p:cNvSpPr/>
            <p:nvPr/>
          </p:nvSpPr>
          <p:spPr>
            <a:xfrm>
              <a:off x="7051584" y="2525884"/>
              <a:ext cx="3266294" cy="480316"/>
            </a:xfrm>
            <a:prstGeom prst="roundRect">
              <a:avLst>
                <a:gd name="adj" fmla="val 6433"/>
              </a:avLst>
            </a:prstGeom>
            <a:solidFill>
              <a:srgbClr val="312D2A"/>
            </a:solidFill>
            <a:ln w="31750" cap="flat" cmpd="sng" algn="ctr">
              <a:noFill/>
              <a:prstDash val="solid"/>
            </a:ln>
            <a:effectLst/>
          </p:spPr>
          <p:txBody>
            <a:bodyPr rtlCol="0" anchor="ctr"/>
            <a:lstStyle/>
            <a:p>
              <a:pPr algn="ctr" defTabSz="456744">
                <a:defRPr/>
              </a:pPr>
              <a:r>
                <a:rPr lang="en-US" sz="2100" kern="0" dirty="0">
                  <a:solidFill>
                    <a:srgbClr val="FFFFFF"/>
                  </a:solidFill>
                  <a:latin typeface="Oracle Sans Semi Bold" panose="020B0603020204020204" pitchFamily="34" charset="0"/>
                  <a:cs typeface="Oracle Sans Semi Bold" panose="020B0603020204020204" pitchFamily="34" charset="0"/>
                </a:rPr>
                <a:t>Fusion Analytics</a:t>
              </a:r>
            </a:p>
          </p:txBody>
        </p:sp>
      </p:grpSp>
      <p:grpSp>
        <p:nvGrpSpPr>
          <p:cNvPr id="45" name="Group 44">
            <a:extLst>
              <a:ext uri="{FF2B5EF4-FFF2-40B4-BE49-F238E27FC236}">
                <a16:creationId xmlns:a16="http://schemas.microsoft.com/office/drawing/2014/main" id="{3967D236-EE9B-8B61-C4D3-4138A071B951}"/>
              </a:ext>
            </a:extLst>
          </p:cNvPr>
          <p:cNvGrpSpPr/>
          <p:nvPr/>
        </p:nvGrpSpPr>
        <p:grpSpPr>
          <a:xfrm>
            <a:off x="10250787" y="6481805"/>
            <a:ext cx="2664956" cy="1371422"/>
            <a:chOff x="9566598" y="7903092"/>
            <a:chExt cx="2665302" cy="1371600"/>
          </a:xfrm>
        </p:grpSpPr>
        <p:sp>
          <p:nvSpPr>
            <p:cNvPr id="46" name="Rounded Rectangle 27">
              <a:extLst>
                <a:ext uri="{FF2B5EF4-FFF2-40B4-BE49-F238E27FC236}">
                  <a16:creationId xmlns:a16="http://schemas.microsoft.com/office/drawing/2014/main" id="{81CA66EC-9E71-BF1F-E34E-486305F8219E}"/>
                </a:ext>
              </a:extLst>
            </p:cNvPr>
            <p:cNvSpPr/>
            <p:nvPr/>
          </p:nvSpPr>
          <p:spPr>
            <a:xfrm>
              <a:off x="9566598"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698">
                <a:defRPr/>
              </a:pPr>
              <a:r>
                <a:rPr lang="en-US" sz="1800" kern="0">
                  <a:solidFill>
                    <a:srgbClr val="FCFBFA"/>
                  </a:solidFill>
                  <a:latin typeface="Oracle Sans" panose="020B0503020204020204" pitchFamily="34" charset="0"/>
                  <a:cs typeface="Oracle Sans" panose="020B0503020204020204" pitchFamily="34" charset="0"/>
                </a:rPr>
                <a:t>Data Science</a:t>
              </a:r>
              <a:endParaRPr lang="en-US" sz="1800" kern="0" dirty="0">
                <a:solidFill>
                  <a:srgbClr val="FCFBFA"/>
                </a:solidFill>
                <a:latin typeface="Oracle Sans" panose="020B0503020204020204" pitchFamily="34" charset="0"/>
                <a:cs typeface="Oracle Sans" panose="020B0503020204020204" pitchFamily="34" charset="0"/>
              </a:endParaRPr>
            </a:p>
          </p:txBody>
        </p:sp>
        <p:grpSp>
          <p:nvGrpSpPr>
            <p:cNvPr id="47" name="Group 46">
              <a:extLst>
                <a:ext uri="{FF2B5EF4-FFF2-40B4-BE49-F238E27FC236}">
                  <a16:creationId xmlns:a16="http://schemas.microsoft.com/office/drawing/2014/main" id="{C1DCA243-2272-3ED6-95D2-23D81A065D02}"/>
                </a:ext>
              </a:extLst>
            </p:cNvPr>
            <p:cNvGrpSpPr/>
            <p:nvPr/>
          </p:nvGrpSpPr>
          <p:grpSpPr>
            <a:xfrm>
              <a:off x="10536115" y="8012694"/>
              <a:ext cx="724916" cy="809339"/>
              <a:chOff x="4675260" y="7509783"/>
              <a:chExt cx="536823" cy="599341"/>
            </a:xfrm>
          </p:grpSpPr>
          <p:sp>
            <p:nvSpPr>
              <p:cNvPr id="48" name="Freeform 48">
                <a:extLst>
                  <a:ext uri="{FF2B5EF4-FFF2-40B4-BE49-F238E27FC236}">
                    <a16:creationId xmlns:a16="http://schemas.microsoft.com/office/drawing/2014/main" id="{CEBCEA56-3372-AF01-8EBC-6A2CB51E217C}"/>
                  </a:ext>
                </a:extLst>
              </p:cNvPr>
              <p:cNvSpPr/>
              <p:nvPr/>
            </p:nvSpPr>
            <p:spPr>
              <a:xfrm>
                <a:off x="4675260" y="7509783"/>
                <a:ext cx="203798" cy="274430"/>
              </a:xfrm>
              <a:custGeom>
                <a:avLst/>
                <a:gdLst>
                  <a:gd name="connsiteX0" fmla="*/ 46677 w 122404"/>
                  <a:gd name="connsiteY0" fmla="*/ 134504 h 165044"/>
                  <a:gd name="connsiteX1" fmla="*/ 41281 w 122404"/>
                  <a:gd name="connsiteY1" fmla="*/ 124955 h 165044"/>
                  <a:gd name="connsiteX2" fmla="*/ 85800 w 122404"/>
                  <a:gd name="connsiteY2" fmla="*/ 47207 h 165044"/>
                  <a:gd name="connsiteX3" fmla="*/ 90926 w 122404"/>
                  <a:gd name="connsiteY3" fmla="*/ 47748 h 165044"/>
                  <a:gd name="connsiteX4" fmla="*/ 97312 w 122404"/>
                  <a:gd name="connsiteY4" fmla="*/ 46847 h 165044"/>
                  <a:gd name="connsiteX5" fmla="*/ 112242 w 122404"/>
                  <a:gd name="connsiteY5" fmla="*/ 72613 h 165044"/>
                  <a:gd name="connsiteX6" fmla="*/ 122404 w 122404"/>
                  <a:gd name="connsiteY6" fmla="*/ 63513 h 165044"/>
                  <a:gd name="connsiteX7" fmla="*/ 108644 w 122404"/>
                  <a:gd name="connsiteY7" fmla="*/ 39820 h 165044"/>
                  <a:gd name="connsiteX8" fmla="*/ 114760 w 122404"/>
                  <a:gd name="connsiteY8" fmla="*/ 23874 h 165044"/>
                  <a:gd name="connsiteX9" fmla="*/ 90926 w 122404"/>
                  <a:gd name="connsiteY9" fmla="*/ 0 h 165044"/>
                  <a:gd name="connsiteX10" fmla="*/ 67093 w 122404"/>
                  <a:gd name="connsiteY10" fmla="*/ 23964 h 165044"/>
                  <a:gd name="connsiteX11" fmla="*/ 74108 w 122404"/>
                  <a:gd name="connsiteY11" fmla="*/ 40811 h 165044"/>
                  <a:gd name="connsiteX12" fmla="*/ 29859 w 122404"/>
                  <a:gd name="connsiteY12" fmla="*/ 118108 h 165044"/>
                  <a:gd name="connsiteX13" fmla="*/ 23833 w 122404"/>
                  <a:gd name="connsiteY13" fmla="*/ 117297 h 165044"/>
                  <a:gd name="connsiteX14" fmla="*/ 0 w 122404"/>
                  <a:gd name="connsiteY14" fmla="*/ 141171 h 165044"/>
                  <a:gd name="connsiteX15" fmla="*/ 23833 w 122404"/>
                  <a:gd name="connsiteY15" fmla="*/ 165045 h 165044"/>
                  <a:gd name="connsiteX16" fmla="*/ 46677 w 122404"/>
                  <a:gd name="connsiteY16" fmla="*/ 147838 h 165044"/>
                  <a:gd name="connsiteX17" fmla="*/ 75187 w 122404"/>
                  <a:gd name="connsiteY17" fmla="*/ 147838 h 165044"/>
                  <a:gd name="connsiteX18" fmla="*/ 77616 w 122404"/>
                  <a:gd name="connsiteY18" fmla="*/ 134504 h 165044"/>
                  <a:gd name="connsiteX19" fmla="*/ 46677 w 122404"/>
                  <a:gd name="connsiteY19" fmla="*/ 134504 h 165044"/>
                  <a:gd name="connsiteX20" fmla="*/ 80404 w 122404"/>
                  <a:gd name="connsiteY20" fmla="*/ 23964 h 165044"/>
                  <a:gd name="connsiteX21" fmla="*/ 90926 w 122404"/>
                  <a:gd name="connsiteY21" fmla="*/ 13423 h 165044"/>
                  <a:gd name="connsiteX22" fmla="*/ 101449 w 122404"/>
                  <a:gd name="connsiteY22" fmla="*/ 23964 h 165044"/>
                  <a:gd name="connsiteX23" fmla="*/ 90926 w 122404"/>
                  <a:gd name="connsiteY23" fmla="*/ 34504 h 165044"/>
                  <a:gd name="connsiteX24" fmla="*/ 80404 w 122404"/>
                  <a:gd name="connsiteY24" fmla="*/ 23964 h 165044"/>
                  <a:gd name="connsiteX25" fmla="*/ 23833 w 122404"/>
                  <a:gd name="connsiteY25" fmla="*/ 151712 h 165044"/>
                  <a:gd name="connsiteX26" fmla="*/ 13311 w 122404"/>
                  <a:gd name="connsiteY26" fmla="*/ 141171 h 165044"/>
                  <a:gd name="connsiteX27" fmla="*/ 23833 w 122404"/>
                  <a:gd name="connsiteY27" fmla="*/ 130631 h 165044"/>
                  <a:gd name="connsiteX28" fmla="*/ 34356 w 122404"/>
                  <a:gd name="connsiteY28" fmla="*/ 141171 h 165044"/>
                  <a:gd name="connsiteX29" fmla="*/ 23833 w 122404"/>
                  <a:gd name="connsiteY29" fmla="*/ 151712 h 16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2404" h="165044">
                    <a:moveTo>
                      <a:pt x="46677" y="134504"/>
                    </a:moveTo>
                    <a:cubicBezTo>
                      <a:pt x="45598" y="130901"/>
                      <a:pt x="43799" y="127658"/>
                      <a:pt x="41281" y="124955"/>
                    </a:cubicBezTo>
                    <a:lnTo>
                      <a:pt x="85800" y="47207"/>
                    </a:lnTo>
                    <a:cubicBezTo>
                      <a:pt x="87419" y="47568"/>
                      <a:pt x="89128" y="47748"/>
                      <a:pt x="90926" y="47748"/>
                    </a:cubicBezTo>
                    <a:cubicBezTo>
                      <a:pt x="93085" y="47748"/>
                      <a:pt x="95243" y="47387"/>
                      <a:pt x="97312" y="46847"/>
                    </a:cubicBezTo>
                    <a:lnTo>
                      <a:pt x="112242" y="72613"/>
                    </a:lnTo>
                    <a:cubicBezTo>
                      <a:pt x="115479" y="69369"/>
                      <a:pt x="118897" y="66396"/>
                      <a:pt x="122404" y="63513"/>
                    </a:cubicBezTo>
                    <a:lnTo>
                      <a:pt x="108644" y="39820"/>
                    </a:lnTo>
                    <a:cubicBezTo>
                      <a:pt x="112421" y="35586"/>
                      <a:pt x="114760" y="30000"/>
                      <a:pt x="114760" y="23874"/>
                    </a:cubicBezTo>
                    <a:cubicBezTo>
                      <a:pt x="114760" y="10721"/>
                      <a:pt x="104057" y="0"/>
                      <a:pt x="90926" y="0"/>
                    </a:cubicBezTo>
                    <a:cubicBezTo>
                      <a:pt x="77796" y="90"/>
                      <a:pt x="67093" y="10811"/>
                      <a:pt x="67093" y="23964"/>
                    </a:cubicBezTo>
                    <a:cubicBezTo>
                      <a:pt x="67093" y="30541"/>
                      <a:pt x="69791" y="36486"/>
                      <a:pt x="74108" y="40811"/>
                    </a:cubicBezTo>
                    <a:lnTo>
                      <a:pt x="29859" y="118108"/>
                    </a:lnTo>
                    <a:cubicBezTo>
                      <a:pt x="27970" y="117567"/>
                      <a:pt x="25902" y="117297"/>
                      <a:pt x="23833" y="117297"/>
                    </a:cubicBezTo>
                    <a:cubicBezTo>
                      <a:pt x="10703" y="117297"/>
                      <a:pt x="0" y="128018"/>
                      <a:pt x="0" y="141171"/>
                    </a:cubicBezTo>
                    <a:cubicBezTo>
                      <a:pt x="0" y="154324"/>
                      <a:pt x="10703" y="165045"/>
                      <a:pt x="23833" y="165045"/>
                    </a:cubicBezTo>
                    <a:cubicBezTo>
                      <a:pt x="34626" y="165045"/>
                      <a:pt x="43799" y="157748"/>
                      <a:pt x="46677" y="147838"/>
                    </a:cubicBezTo>
                    <a:lnTo>
                      <a:pt x="75187" y="147838"/>
                    </a:lnTo>
                    <a:cubicBezTo>
                      <a:pt x="75727" y="143333"/>
                      <a:pt x="76536" y="138919"/>
                      <a:pt x="77616" y="134504"/>
                    </a:cubicBezTo>
                    <a:lnTo>
                      <a:pt x="46677" y="134504"/>
                    </a:lnTo>
                    <a:close/>
                    <a:moveTo>
                      <a:pt x="80404" y="23964"/>
                    </a:moveTo>
                    <a:cubicBezTo>
                      <a:pt x="80404" y="18198"/>
                      <a:pt x="85081" y="13423"/>
                      <a:pt x="90926" y="13423"/>
                    </a:cubicBezTo>
                    <a:cubicBezTo>
                      <a:pt x="96682" y="13423"/>
                      <a:pt x="101449" y="18108"/>
                      <a:pt x="101449" y="23964"/>
                    </a:cubicBezTo>
                    <a:cubicBezTo>
                      <a:pt x="101449" y="29820"/>
                      <a:pt x="96772" y="34504"/>
                      <a:pt x="90926" y="34504"/>
                    </a:cubicBezTo>
                    <a:cubicBezTo>
                      <a:pt x="85170" y="34504"/>
                      <a:pt x="80404" y="29730"/>
                      <a:pt x="80404" y="23964"/>
                    </a:cubicBezTo>
                    <a:close/>
                    <a:moveTo>
                      <a:pt x="23833" y="151712"/>
                    </a:moveTo>
                    <a:cubicBezTo>
                      <a:pt x="18077" y="151712"/>
                      <a:pt x="13311" y="147027"/>
                      <a:pt x="13311" y="141171"/>
                    </a:cubicBezTo>
                    <a:cubicBezTo>
                      <a:pt x="13311" y="135405"/>
                      <a:pt x="17987" y="130631"/>
                      <a:pt x="23833" y="130631"/>
                    </a:cubicBezTo>
                    <a:cubicBezTo>
                      <a:pt x="29679" y="130631"/>
                      <a:pt x="34356" y="135315"/>
                      <a:pt x="34356" y="141171"/>
                    </a:cubicBezTo>
                    <a:cubicBezTo>
                      <a:pt x="34356" y="147027"/>
                      <a:pt x="29589" y="151712"/>
                      <a:pt x="23833" y="151712"/>
                    </a:cubicBezTo>
                    <a:close/>
                  </a:path>
                </a:pathLst>
              </a:custGeom>
              <a:solidFill>
                <a:srgbClr val="F1EEEC"/>
              </a:solidFill>
              <a:ln w="3175" cap="flat" cmpd="sng" algn="ctr">
                <a:noFill/>
                <a:prstDash val="solid"/>
              </a:ln>
              <a:effectLst/>
            </p:spPr>
            <p:txBody>
              <a:bodyPr rtlCol="0" anchor="ctr"/>
              <a:lstStyle/>
              <a:p>
                <a:pPr defTabSz="913356">
                  <a:defRPr/>
                </a:pPr>
                <a:endParaRPr lang="en-US" sz="1800" kern="0" dirty="0">
                  <a:solidFill>
                    <a:srgbClr val="312D2A"/>
                  </a:solidFill>
                  <a:latin typeface="Oracle Sans Tab"/>
                </a:endParaRPr>
              </a:p>
            </p:txBody>
          </p:sp>
          <p:sp>
            <p:nvSpPr>
              <p:cNvPr id="49" name="Freeform 49">
                <a:extLst>
                  <a:ext uri="{FF2B5EF4-FFF2-40B4-BE49-F238E27FC236}">
                    <a16:creationId xmlns:a16="http://schemas.microsoft.com/office/drawing/2014/main" id="{E3E0776B-2533-F75E-1625-1BEEEC0BDF09}"/>
                  </a:ext>
                </a:extLst>
              </p:cNvPr>
              <p:cNvSpPr/>
              <p:nvPr/>
            </p:nvSpPr>
            <p:spPr>
              <a:xfrm>
                <a:off x="4708055" y="7584528"/>
                <a:ext cx="504028" cy="504220"/>
              </a:xfrm>
              <a:custGeom>
                <a:avLst/>
                <a:gdLst>
                  <a:gd name="connsiteX0" fmla="*/ 183562 w 302728"/>
                  <a:gd name="connsiteY0" fmla="*/ 238739 h 303242"/>
                  <a:gd name="connsiteX1" fmla="*/ 267833 w 302728"/>
                  <a:gd name="connsiteY1" fmla="*/ 203784 h 303242"/>
                  <a:gd name="connsiteX2" fmla="*/ 302728 w 302728"/>
                  <a:gd name="connsiteY2" fmla="*/ 119369 h 303242"/>
                  <a:gd name="connsiteX3" fmla="*/ 267833 w 302728"/>
                  <a:gd name="connsiteY3" fmla="*/ 34955 h 303242"/>
                  <a:gd name="connsiteX4" fmla="*/ 183562 w 302728"/>
                  <a:gd name="connsiteY4" fmla="*/ 0 h 303242"/>
                  <a:gd name="connsiteX5" fmla="*/ 99291 w 302728"/>
                  <a:gd name="connsiteY5" fmla="*/ 34955 h 303242"/>
                  <a:gd name="connsiteX6" fmla="*/ 64395 w 302728"/>
                  <a:gd name="connsiteY6" fmla="*/ 119369 h 303242"/>
                  <a:gd name="connsiteX7" fmla="*/ 84271 w 302728"/>
                  <a:gd name="connsiteY7" fmla="*/ 185495 h 303242"/>
                  <a:gd name="connsiteX8" fmla="*/ 76267 w 302728"/>
                  <a:gd name="connsiteY8" fmla="*/ 191531 h 303242"/>
                  <a:gd name="connsiteX9" fmla="*/ 52613 w 302728"/>
                  <a:gd name="connsiteY9" fmla="*/ 209279 h 303242"/>
                  <a:gd name="connsiteX10" fmla="*/ 25902 w 302728"/>
                  <a:gd name="connsiteY10" fmla="*/ 232522 h 303242"/>
                  <a:gd name="connsiteX11" fmla="*/ 0 w 302728"/>
                  <a:gd name="connsiteY11" fmla="*/ 258468 h 303242"/>
                  <a:gd name="connsiteX12" fmla="*/ 44699 w 302728"/>
                  <a:gd name="connsiteY12" fmla="*/ 303243 h 303242"/>
                  <a:gd name="connsiteX13" fmla="*/ 70601 w 302728"/>
                  <a:gd name="connsiteY13" fmla="*/ 277297 h 303242"/>
                  <a:gd name="connsiteX14" fmla="*/ 93804 w 302728"/>
                  <a:gd name="connsiteY14" fmla="*/ 250450 h 303242"/>
                  <a:gd name="connsiteX15" fmla="*/ 111522 w 302728"/>
                  <a:gd name="connsiteY15" fmla="*/ 226757 h 303242"/>
                  <a:gd name="connsiteX16" fmla="*/ 117548 w 302728"/>
                  <a:gd name="connsiteY16" fmla="*/ 218739 h 303242"/>
                  <a:gd name="connsiteX17" fmla="*/ 183562 w 302728"/>
                  <a:gd name="connsiteY17" fmla="*/ 238739 h 303242"/>
                  <a:gd name="connsiteX18" fmla="*/ 108734 w 302728"/>
                  <a:gd name="connsiteY18" fmla="*/ 44504 h 303242"/>
                  <a:gd name="connsiteX19" fmla="*/ 183562 w 302728"/>
                  <a:gd name="connsiteY19" fmla="*/ 13423 h 303242"/>
                  <a:gd name="connsiteX20" fmla="*/ 258389 w 302728"/>
                  <a:gd name="connsiteY20" fmla="*/ 44504 h 303242"/>
                  <a:gd name="connsiteX21" fmla="*/ 289418 w 302728"/>
                  <a:gd name="connsiteY21" fmla="*/ 119459 h 303242"/>
                  <a:gd name="connsiteX22" fmla="*/ 258389 w 302728"/>
                  <a:gd name="connsiteY22" fmla="*/ 194414 h 303242"/>
                  <a:gd name="connsiteX23" fmla="*/ 183562 w 302728"/>
                  <a:gd name="connsiteY23" fmla="*/ 225405 h 303242"/>
                  <a:gd name="connsiteX24" fmla="*/ 108734 w 302728"/>
                  <a:gd name="connsiteY24" fmla="*/ 194324 h 303242"/>
                  <a:gd name="connsiteX25" fmla="*/ 77706 w 302728"/>
                  <a:gd name="connsiteY25" fmla="*/ 119369 h 303242"/>
                  <a:gd name="connsiteX26" fmla="*/ 108734 w 302728"/>
                  <a:gd name="connsiteY26" fmla="*/ 44504 h 303242"/>
                  <a:gd name="connsiteX27" fmla="*/ 100909 w 302728"/>
                  <a:gd name="connsiteY27" fmla="*/ 218829 h 303242"/>
                  <a:gd name="connsiteX28" fmla="*/ 83192 w 302728"/>
                  <a:gd name="connsiteY28" fmla="*/ 242522 h 303242"/>
                  <a:gd name="connsiteX29" fmla="*/ 61157 w 302728"/>
                  <a:gd name="connsiteY29" fmla="*/ 267928 h 303242"/>
                  <a:gd name="connsiteX30" fmla="*/ 44609 w 302728"/>
                  <a:gd name="connsiteY30" fmla="*/ 284504 h 303242"/>
                  <a:gd name="connsiteX31" fmla="*/ 18707 w 302728"/>
                  <a:gd name="connsiteY31" fmla="*/ 258558 h 303242"/>
                  <a:gd name="connsiteX32" fmla="*/ 35255 w 302728"/>
                  <a:gd name="connsiteY32" fmla="*/ 241982 h 303242"/>
                  <a:gd name="connsiteX33" fmla="*/ 60618 w 302728"/>
                  <a:gd name="connsiteY33" fmla="*/ 219910 h 303242"/>
                  <a:gd name="connsiteX34" fmla="*/ 84271 w 302728"/>
                  <a:gd name="connsiteY34" fmla="*/ 202162 h 303242"/>
                  <a:gd name="connsiteX35" fmla="*/ 92275 w 302728"/>
                  <a:gd name="connsiteY35" fmla="*/ 196126 h 303242"/>
                  <a:gd name="connsiteX36" fmla="*/ 99291 w 302728"/>
                  <a:gd name="connsiteY36" fmla="*/ 203784 h 303242"/>
                  <a:gd name="connsiteX37" fmla="*/ 106935 w 302728"/>
                  <a:gd name="connsiteY37" fmla="*/ 210811 h 303242"/>
                  <a:gd name="connsiteX38" fmla="*/ 100909 w 302728"/>
                  <a:gd name="connsiteY38" fmla="*/ 218829 h 303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2728" h="303242">
                    <a:moveTo>
                      <a:pt x="183562" y="238739"/>
                    </a:moveTo>
                    <a:cubicBezTo>
                      <a:pt x="215399" y="238739"/>
                      <a:pt x="245258" y="226306"/>
                      <a:pt x="267833" y="203784"/>
                    </a:cubicBezTo>
                    <a:cubicBezTo>
                      <a:pt x="290317" y="181261"/>
                      <a:pt x="302728" y="151261"/>
                      <a:pt x="302728" y="119369"/>
                    </a:cubicBezTo>
                    <a:cubicBezTo>
                      <a:pt x="302728" y="87477"/>
                      <a:pt x="290317" y="57568"/>
                      <a:pt x="267833" y="34955"/>
                    </a:cubicBezTo>
                    <a:cubicBezTo>
                      <a:pt x="245348" y="12432"/>
                      <a:pt x="215399" y="0"/>
                      <a:pt x="183562" y="0"/>
                    </a:cubicBezTo>
                    <a:cubicBezTo>
                      <a:pt x="151724" y="0"/>
                      <a:pt x="121865" y="12432"/>
                      <a:pt x="99291" y="34955"/>
                    </a:cubicBezTo>
                    <a:cubicBezTo>
                      <a:pt x="76806" y="57477"/>
                      <a:pt x="64395" y="87477"/>
                      <a:pt x="64395" y="119369"/>
                    </a:cubicBezTo>
                    <a:cubicBezTo>
                      <a:pt x="64395" y="143243"/>
                      <a:pt x="71320" y="166036"/>
                      <a:pt x="84271" y="185495"/>
                    </a:cubicBezTo>
                    <a:lnTo>
                      <a:pt x="76267" y="191531"/>
                    </a:lnTo>
                    <a:lnTo>
                      <a:pt x="52613" y="209279"/>
                    </a:lnTo>
                    <a:cubicBezTo>
                      <a:pt x="43260" y="216306"/>
                      <a:pt x="34266" y="224144"/>
                      <a:pt x="25902" y="232522"/>
                    </a:cubicBezTo>
                    <a:lnTo>
                      <a:pt x="0" y="258468"/>
                    </a:lnTo>
                    <a:lnTo>
                      <a:pt x="44699" y="303243"/>
                    </a:lnTo>
                    <a:lnTo>
                      <a:pt x="70601" y="277297"/>
                    </a:lnTo>
                    <a:cubicBezTo>
                      <a:pt x="78965" y="268919"/>
                      <a:pt x="86789" y="259910"/>
                      <a:pt x="93804" y="250450"/>
                    </a:cubicBezTo>
                    <a:lnTo>
                      <a:pt x="111522" y="226757"/>
                    </a:lnTo>
                    <a:lnTo>
                      <a:pt x="117548" y="218739"/>
                    </a:lnTo>
                    <a:cubicBezTo>
                      <a:pt x="136974" y="231802"/>
                      <a:pt x="159728" y="238739"/>
                      <a:pt x="183562" y="238739"/>
                    </a:cubicBezTo>
                    <a:close/>
                    <a:moveTo>
                      <a:pt x="108734" y="44504"/>
                    </a:moveTo>
                    <a:cubicBezTo>
                      <a:pt x="128700" y="24504"/>
                      <a:pt x="155321" y="13423"/>
                      <a:pt x="183562" y="13423"/>
                    </a:cubicBezTo>
                    <a:cubicBezTo>
                      <a:pt x="211802" y="13423"/>
                      <a:pt x="238423" y="24414"/>
                      <a:pt x="258389" y="44504"/>
                    </a:cubicBezTo>
                    <a:cubicBezTo>
                      <a:pt x="278355" y="64504"/>
                      <a:pt x="289418" y="91171"/>
                      <a:pt x="289418" y="119459"/>
                    </a:cubicBezTo>
                    <a:cubicBezTo>
                      <a:pt x="289418" y="147748"/>
                      <a:pt x="278445" y="174414"/>
                      <a:pt x="258389" y="194414"/>
                    </a:cubicBezTo>
                    <a:cubicBezTo>
                      <a:pt x="238423" y="214324"/>
                      <a:pt x="211802" y="225405"/>
                      <a:pt x="183562" y="225405"/>
                    </a:cubicBezTo>
                    <a:cubicBezTo>
                      <a:pt x="155321" y="225405"/>
                      <a:pt x="128700" y="214414"/>
                      <a:pt x="108734" y="194324"/>
                    </a:cubicBezTo>
                    <a:cubicBezTo>
                      <a:pt x="88768" y="174324"/>
                      <a:pt x="77706" y="147658"/>
                      <a:pt x="77706" y="119369"/>
                    </a:cubicBezTo>
                    <a:cubicBezTo>
                      <a:pt x="77706" y="91081"/>
                      <a:pt x="88768" y="64504"/>
                      <a:pt x="108734" y="44504"/>
                    </a:cubicBezTo>
                    <a:close/>
                    <a:moveTo>
                      <a:pt x="100909" y="218829"/>
                    </a:moveTo>
                    <a:lnTo>
                      <a:pt x="83192" y="242522"/>
                    </a:lnTo>
                    <a:cubicBezTo>
                      <a:pt x="76447" y="251441"/>
                      <a:pt x="69072" y="260000"/>
                      <a:pt x="61157" y="267928"/>
                    </a:cubicBezTo>
                    <a:lnTo>
                      <a:pt x="44609" y="284504"/>
                    </a:lnTo>
                    <a:lnTo>
                      <a:pt x="18707" y="258558"/>
                    </a:lnTo>
                    <a:lnTo>
                      <a:pt x="35255" y="241982"/>
                    </a:lnTo>
                    <a:cubicBezTo>
                      <a:pt x="43170" y="234054"/>
                      <a:pt x="51714" y="226666"/>
                      <a:pt x="60618" y="219910"/>
                    </a:cubicBezTo>
                    <a:lnTo>
                      <a:pt x="84271" y="202162"/>
                    </a:lnTo>
                    <a:lnTo>
                      <a:pt x="92275" y="196126"/>
                    </a:lnTo>
                    <a:cubicBezTo>
                      <a:pt x="94524" y="198739"/>
                      <a:pt x="96772" y="201351"/>
                      <a:pt x="99291" y="203784"/>
                    </a:cubicBezTo>
                    <a:cubicBezTo>
                      <a:pt x="101719" y="206216"/>
                      <a:pt x="104327" y="208558"/>
                      <a:pt x="106935" y="210811"/>
                    </a:cubicBezTo>
                    <a:lnTo>
                      <a:pt x="100909" y="218829"/>
                    </a:lnTo>
                    <a:close/>
                  </a:path>
                </a:pathLst>
              </a:custGeom>
              <a:solidFill>
                <a:srgbClr val="F1EEEC"/>
              </a:solidFill>
              <a:ln w="3175" cap="flat" cmpd="sng" algn="ctr">
                <a:noFill/>
                <a:prstDash val="solid"/>
              </a:ln>
              <a:effectLst/>
            </p:spPr>
            <p:txBody>
              <a:bodyPr rtlCol="0" anchor="ctr"/>
              <a:lstStyle/>
              <a:p>
                <a:pPr defTabSz="913356">
                  <a:defRPr/>
                </a:pPr>
                <a:endParaRPr lang="en-US" sz="1800" kern="0" dirty="0">
                  <a:solidFill>
                    <a:srgbClr val="312D2A"/>
                  </a:solidFill>
                  <a:latin typeface="Oracle Sans Tab"/>
                </a:endParaRPr>
              </a:p>
            </p:txBody>
          </p:sp>
          <p:sp>
            <p:nvSpPr>
              <p:cNvPr id="50" name="Freeform 50">
                <a:extLst>
                  <a:ext uri="{FF2B5EF4-FFF2-40B4-BE49-F238E27FC236}">
                    <a16:creationId xmlns:a16="http://schemas.microsoft.com/office/drawing/2014/main" id="{84CA3257-1A9F-3C90-28F5-DB3FFCCE450A}"/>
                  </a:ext>
                </a:extLst>
              </p:cNvPr>
              <p:cNvSpPr/>
              <p:nvPr/>
            </p:nvSpPr>
            <p:spPr>
              <a:xfrm>
                <a:off x="4857049" y="7626475"/>
                <a:ext cx="313260" cy="313378"/>
              </a:xfrm>
              <a:custGeom>
                <a:avLst/>
                <a:gdLst>
                  <a:gd name="connsiteX0" fmla="*/ 94074 w 188148"/>
                  <a:gd name="connsiteY0" fmla="*/ 188468 h 188468"/>
                  <a:gd name="connsiteX1" fmla="*/ 160628 w 188148"/>
                  <a:gd name="connsiteY1" fmla="*/ 160901 h 188468"/>
                  <a:gd name="connsiteX2" fmla="*/ 160628 w 188148"/>
                  <a:gd name="connsiteY2" fmla="*/ 27568 h 188468"/>
                  <a:gd name="connsiteX3" fmla="*/ 94074 w 188148"/>
                  <a:gd name="connsiteY3" fmla="*/ 0 h 188468"/>
                  <a:gd name="connsiteX4" fmla="*/ 27521 w 188148"/>
                  <a:gd name="connsiteY4" fmla="*/ 27568 h 188468"/>
                  <a:gd name="connsiteX5" fmla="*/ 27521 w 188148"/>
                  <a:gd name="connsiteY5" fmla="*/ 160901 h 188468"/>
                  <a:gd name="connsiteX6" fmla="*/ 94074 w 188148"/>
                  <a:gd name="connsiteY6" fmla="*/ 188468 h 188468"/>
                  <a:gd name="connsiteX7" fmla="*/ 94074 w 188148"/>
                  <a:gd name="connsiteY7" fmla="*/ 13243 h 188468"/>
                  <a:gd name="connsiteX8" fmla="*/ 151184 w 188148"/>
                  <a:gd name="connsiteY8" fmla="*/ 36937 h 188468"/>
                  <a:gd name="connsiteX9" fmla="*/ 151184 w 188148"/>
                  <a:gd name="connsiteY9" fmla="*/ 151441 h 188468"/>
                  <a:gd name="connsiteX10" fmla="*/ 94074 w 188148"/>
                  <a:gd name="connsiteY10" fmla="*/ 175135 h 188468"/>
                  <a:gd name="connsiteX11" fmla="*/ 36964 w 188148"/>
                  <a:gd name="connsiteY11" fmla="*/ 151441 h 188468"/>
                  <a:gd name="connsiteX12" fmla="*/ 36964 w 188148"/>
                  <a:gd name="connsiteY12" fmla="*/ 36937 h 188468"/>
                  <a:gd name="connsiteX13" fmla="*/ 94074 w 188148"/>
                  <a:gd name="connsiteY13" fmla="*/ 13243 h 18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148" h="188468">
                    <a:moveTo>
                      <a:pt x="94074" y="188468"/>
                    </a:moveTo>
                    <a:cubicBezTo>
                      <a:pt x="119257" y="188468"/>
                      <a:pt x="142910" y="178648"/>
                      <a:pt x="160628" y="160901"/>
                    </a:cubicBezTo>
                    <a:cubicBezTo>
                      <a:pt x="197322" y="124144"/>
                      <a:pt x="197322" y="64324"/>
                      <a:pt x="160628" y="27568"/>
                    </a:cubicBezTo>
                    <a:cubicBezTo>
                      <a:pt x="142910" y="9820"/>
                      <a:pt x="119257" y="0"/>
                      <a:pt x="94074" y="0"/>
                    </a:cubicBezTo>
                    <a:cubicBezTo>
                      <a:pt x="68892" y="0"/>
                      <a:pt x="45238" y="9820"/>
                      <a:pt x="27521" y="27568"/>
                    </a:cubicBezTo>
                    <a:cubicBezTo>
                      <a:pt x="-9174" y="64324"/>
                      <a:pt x="-9174" y="124144"/>
                      <a:pt x="27521" y="160901"/>
                    </a:cubicBezTo>
                    <a:cubicBezTo>
                      <a:pt x="45238" y="178648"/>
                      <a:pt x="68892" y="188468"/>
                      <a:pt x="94074" y="188468"/>
                    </a:cubicBezTo>
                    <a:close/>
                    <a:moveTo>
                      <a:pt x="94074" y="13243"/>
                    </a:moveTo>
                    <a:cubicBezTo>
                      <a:pt x="115659" y="13243"/>
                      <a:pt x="135985" y="21622"/>
                      <a:pt x="151184" y="36937"/>
                    </a:cubicBezTo>
                    <a:cubicBezTo>
                      <a:pt x="182662" y="68468"/>
                      <a:pt x="182662" y="119820"/>
                      <a:pt x="151184" y="151441"/>
                    </a:cubicBezTo>
                    <a:cubicBezTo>
                      <a:pt x="135985" y="166667"/>
                      <a:pt x="115659" y="175135"/>
                      <a:pt x="94074" y="175135"/>
                    </a:cubicBezTo>
                    <a:cubicBezTo>
                      <a:pt x="72489" y="175135"/>
                      <a:pt x="52164" y="166757"/>
                      <a:pt x="36964" y="151441"/>
                    </a:cubicBezTo>
                    <a:cubicBezTo>
                      <a:pt x="5486" y="119910"/>
                      <a:pt x="5486" y="68558"/>
                      <a:pt x="36964" y="36937"/>
                    </a:cubicBezTo>
                    <a:cubicBezTo>
                      <a:pt x="52164" y="21712"/>
                      <a:pt x="72489" y="13243"/>
                      <a:pt x="94074" y="13243"/>
                    </a:cubicBezTo>
                    <a:close/>
                  </a:path>
                </a:pathLst>
              </a:custGeom>
              <a:solidFill>
                <a:srgbClr val="F1EEEC"/>
              </a:solidFill>
              <a:ln w="3175" cap="flat" cmpd="sng" algn="ctr">
                <a:noFill/>
                <a:prstDash val="solid"/>
              </a:ln>
              <a:effectLst/>
            </p:spPr>
            <p:txBody>
              <a:bodyPr rtlCol="0" anchor="ctr"/>
              <a:lstStyle/>
              <a:p>
                <a:pPr defTabSz="913356">
                  <a:defRPr/>
                </a:pPr>
                <a:endParaRPr lang="en-US" sz="1800" kern="0">
                  <a:solidFill>
                    <a:srgbClr val="312D2A"/>
                  </a:solidFill>
                  <a:latin typeface="Oracle Sans Tab"/>
                </a:endParaRPr>
              </a:p>
            </p:txBody>
          </p:sp>
          <p:sp>
            <p:nvSpPr>
              <p:cNvPr id="51" name="Freeform 51">
                <a:extLst>
                  <a:ext uri="{FF2B5EF4-FFF2-40B4-BE49-F238E27FC236}">
                    <a16:creationId xmlns:a16="http://schemas.microsoft.com/office/drawing/2014/main" id="{413C93B8-95DB-8F8A-BF7F-9AB33B36B6BD}"/>
                  </a:ext>
                </a:extLst>
              </p:cNvPr>
              <p:cNvSpPr/>
              <p:nvPr/>
            </p:nvSpPr>
            <p:spPr>
              <a:xfrm>
                <a:off x="4687691" y="8028232"/>
                <a:ext cx="81008" cy="80892"/>
              </a:xfrm>
              <a:custGeom>
                <a:avLst/>
                <a:gdLst>
                  <a:gd name="connsiteX0" fmla="*/ 0 w 48655"/>
                  <a:gd name="connsiteY0" fmla="*/ 4414 h 48648"/>
                  <a:gd name="connsiteX1" fmla="*/ 4497 w 48655"/>
                  <a:gd name="connsiteY1" fmla="*/ 17658 h 48648"/>
                  <a:gd name="connsiteX2" fmla="*/ 4497 w 48655"/>
                  <a:gd name="connsiteY2" fmla="*/ 17658 h 48648"/>
                  <a:gd name="connsiteX3" fmla="*/ 4497 w 48655"/>
                  <a:gd name="connsiteY3" fmla="*/ 17658 h 48648"/>
                  <a:gd name="connsiteX4" fmla="*/ 30938 w 48655"/>
                  <a:gd name="connsiteY4" fmla="*/ 44234 h 48648"/>
                  <a:gd name="connsiteX5" fmla="*/ 30938 w 48655"/>
                  <a:gd name="connsiteY5" fmla="*/ 44234 h 48648"/>
                  <a:gd name="connsiteX6" fmla="*/ 44249 w 48655"/>
                  <a:gd name="connsiteY6" fmla="*/ 48649 h 48648"/>
                  <a:gd name="connsiteX7" fmla="*/ 48656 w 48655"/>
                  <a:gd name="connsiteY7" fmla="*/ 44234 h 48648"/>
                  <a:gd name="connsiteX8" fmla="*/ 4407 w 48655"/>
                  <a:gd name="connsiteY8" fmla="*/ 0 h 48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55" h="48648">
                    <a:moveTo>
                      <a:pt x="0" y="4414"/>
                    </a:moveTo>
                    <a:lnTo>
                      <a:pt x="4497" y="17658"/>
                    </a:lnTo>
                    <a:lnTo>
                      <a:pt x="4497" y="17658"/>
                    </a:lnTo>
                    <a:lnTo>
                      <a:pt x="4497" y="17658"/>
                    </a:lnTo>
                    <a:lnTo>
                      <a:pt x="30938" y="44234"/>
                    </a:lnTo>
                    <a:lnTo>
                      <a:pt x="30938" y="44234"/>
                    </a:lnTo>
                    <a:lnTo>
                      <a:pt x="44249" y="48649"/>
                    </a:lnTo>
                    <a:lnTo>
                      <a:pt x="48656" y="44234"/>
                    </a:lnTo>
                    <a:lnTo>
                      <a:pt x="4407" y="0"/>
                    </a:lnTo>
                    <a:close/>
                  </a:path>
                </a:pathLst>
              </a:custGeom>
              <a:solidFill>
                <a:srgbClr val="F1EEEC"/>
              </a:solidFill>
              <a:ln w="3175" cap="flat" cmpd="sng" algn="ctr">
                <a:noFill/>
                <a:prstDash val="solid"/>
              </a:ln>
              <a:effectLst/>
            </p:spPr>
            <p:txBody>
              <a:bodyPr rtlCol="0" anchor="ctr"/>
              <a:lstStyle/>
              <a:p>
                <a:pPr defTabSz="913356">
                  <a:defRPr/>
                </a:pPr>
                <a:endParaRPr lang="en-US" sz="1800" kern="0">
                  <a:solidFill>
                    <a:srgbClr val="312D2A"/>
                  </a:solidFill>
                  <a:latin typeface="Oracle Sans Tab"/>
                </a:endParaRPr>
              </a:p>
            </p:txBody>
          </p:sp>
          <p:sp>
            <p:nvSpPr>
              <p:cNvPr id="52" name="Freeform 52">
                <a:extLst>
                  <a:ext uri="{FF2B5EF4-FFF2-40B4-BE49-F238E27FC236}">
                    <a16:creationId xmlns:a16="http://schemas.microsoft.com/office/drawing/2014/main" id="{BB9456C7-18B7-068E-151A-29D85C5F8ED7}"/>
                  </a:ext>
                </a:extLst>
              </p:cNvPr>
              <p:cNvSpPr/>
              <p:nvPr/>
            </p:nvSpPr>
            <p:spPr>
              <a:xfrm>
                <a:off x="4895829" y="7675760"/>
                <a:ext cx="205744" cy="195636"/>
              </a:xfrm>
              <a:custGeom>
                <a:avLst/>
                <a:gdLst>
                  <a:gd name="connsiteX0" fmla="*/ 18347 w 123573"/>
                  <a:gd name="connsiteY0" fmla="*/ 59549 h 117657"/>
                  <a:gd name="connsiteX1" fmla="*/ 4677 w 123573"/>
                  <a:gd name="connsiteY1" fmla="*/ 59549 h 117657"/>
                  <a:gd name="connsiteX2" fmla="*/ 180 w 123573"/>
                  <a:gd name="connsiteY2" fmla="*/ 59549 h 117657"/>
                  <a:gd name="connsiteX3" fmla="*/ 0 w 123573"/>
                  <a:gd name="connsiteY3" fmla="*/ 64595 h 117657"/>
                  <a:gd name="connsiteX4" fmla="*/ 540 w 123573"/>
                  <a:gd name="connsiteY4" fmla="*/ 72973 h 117657"/>
                  <a:gd name="connsiteX5" fmla="*/ 18797 w 123573"/>
                  <a:gd name="connsiteY5" fmla="*/ 72973 h 117657"/>
                  <a:gd name="connsiteX6" fmla="*/ 70870 w 123573"/>
                  <a:gd name="connsiteY6" fmla="*/ 117658 h 117657"/>
                  <a:gd name="connsiteX7" fmla="*/ 123574 w 123573"/>
                  <a:gd name="connsiteY7" fmla="*/ 64865 h 117657"/>
                  <a:gd name="connsiteX8" fmla="*/ 70870 w 123573"/>
                  <a:gd name="connsiteY8" fmla="*/ 12072 h 117657"/>
                  <a:gd name="connsiteX9" fmla="*/ 50994 w 123573"/>
                  <a:gd name="connsiteY9" fmla="*/ 16036 h 117657"/>
                  <a:gd name="connsiteX10" fmla="*/ 44159 w 123573"/>
                  <a:gd name="connsiteY10" fmla="*/ 4234 h 117657"/>
                  <a:gd name="connsiteX11" fmla="*/ 41731 w 123573"/>
                  <a:gd name="connsiteY11" fmla="*/ 0 h 117657"/>
                  <a:gd name="connsiteX12" fmla="*/ 30129 w 123573"/>
                  <a:gd name="connsiteY12" fmla="*/ 6667 h 117657"/>
                  <a:gd name="connsiteX13" fmla="*/ 39392 w 123573"/>
                  <a:gd name="connsiteY13" fmla="*/ 22703 h 117657"/>
                  <a:gd name="connsiteX14" fmla="*/ 18347 w 123573"/>
                  <a:gd name="connsiteY14" fmla="*/ 59549 h 117657"/>
                  <a:gd name="connsiteX15" fmla="*/ 70781 w 123573"/>
                  <a:gd name="connsiteY15" fmla="*/ 104234 h 117657"/>
                  <a:gd name="connsiteX16" fmla="*/ 31388 w 123573"/>
                  <a:gd name="connsiteY16" fmla="*/ 64775 h 117657"/>
                  <a:gd name="connsiteX17" fmla="*/ 70781 w 123573"/>
                  <a:gd name="connsiteY17" fmla="*/ 25315 h 117657"/>
                  <a:gd name="connsiteX18" fmla="*/ 110173 w 123573"/>
                  <a:gd name="connsiteY18" fmla="*/ 64775 h 117657"/>
                  <a:gd name="connsiteX19" fmla="*/ 70781 w 123573"/>
                  <a:gd name="connsiteY19" fmla="*/ 104234 h 11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3573" h="117657">
                    <a:moveTo>
                      <a:pt x="18347" y="59549"/>
                    </a:moveTo>
                    <a:lnTo>
                      <a:pt x="4677" y="59549"/>
                    </a:lnTo>
                    <a:lnTo>
                      <a:pt x="180" y="59549"/>
                    </a:lnTo>
                    <a:cubicBezTo>
                      <a:pt x="90" y="61171"/>
                      <a:pt x="0" y="62883"/>
                      <a:pt x="0" y="64595"/>
                    </a:cubicBezTo>
                    <a:cubicBezTo>
                      <a:pt x="0" y="67387"/>
                      <a:pt x="180" y="70180"/>
                      <a:pt x="540" y="72973"/>
                    </a:cubicBezTo>
                    <a:lnTo>
                      <a:pt x="18797" y="72973"/>
                    </a:lnTo>
                    <a:cubicBezTo>
                      <a:pt x="22664" y="98198"/>
                      <a:pt x="44609" y="117658"/>
                      <a:pt x="70870" y="117658"/>
                    </a:cubicBezTo>
                    <a:cubicBezTo>
                      <a:pt x="99920" y="117658"/>
                      <a:pt x="123574" y="93964"/>
                      <a:pt x="123574" y="64865"/>
                    </a:cubicBezTo>
                    <a:cubicBezTo>
                      <a:pt x="123574" y="35766"/>
                      <a:pt x="99920" y="12072"/>
                      <a:pt x="70870" y="12072"/>
                    </a:cubicBezTo>
                    <a:cubicBezTo>
                      <a:pt x="63855" y="12072"/>
                      <a:pt x="57110" y="13514"/>
                      <a:pt x="50994" y="16036"/>
                    </a:cubicBezTo>
                    <a:lnTo>
                      <a:pt x="44159" y="4234"/>
                    </a:lnTo>
                    <a:lnTo>
                      <a:pt x="41731" y="0"/>
                    </a:lnTo>
                    <a:cubicBezTo>
                      <a:pt x="37684" y="1802"/>
                      <a:pt x="33816" y="4054"/>
                      <a:pt x="30129" y="6667"/>
                    </a:cubicBezTo>
                    <a:lnTo>
                      <a:pt x="39392" y="22703"/>
                    </a:lnTo>
                    <a:cubicBezTo>
                      <a:pt x="27791" y="31171"/>
                      <a:pt x="19876" y="44414"/>
                      <a:pt x="18347" y="59549"/>
                    </a:cubicBezTo>
                    <a:close/>
                    <a:moveTo>
                      <a:pt x="70781" y="104234"/>
                    </a:moveTo>
                    <a:cubicBezTo>
                      <a:pt x="49106" y="104234"/>
                      <a:pt x="31388" y="86576"/>
                      <a:pt x="31388" y="64775"/>
                    </a:cubicBezTo>
                    <a:cubicBezTo>
                      <a:pt x="31388" y="42973"/>
                      <a:pt x="49016" y="25315"/>
                      <a:pt x="70781" y="25315"/>
                    </a:cubicBezTo>
                    <a:cubicBezTo>
                      <a:pt x="92545" y="25315"/>
                      <a:pt x="110173" y="42973"/>
                      <a:pt x="110173" y="64775"/>
                    </a:cubicBezTo>
                    <a:cubicBezTo>
                      <a:pt x="110173" y="86576"/>
                      <a:pt x="92545" y="104234"/>
                      <a:pt x="70781" y="104234"/>
                    </a:cubicBezTo>
                    <a:close/>
                  </a:path>
                </a:pathLst>
              </a:custGeom>
              <a:solidFill>
                <a:srgbClr val="F1EEEC"/>
              </a:solidFill>
              <a:ln w="3175" cap="flat" cmpd="sng" algn="ctr">
                <a:noFill/>
                <a:prstDash val="solid"/>
              </a:ln>
              <a:effectLst/>
            </p:spPr>
            <p:txBody>
              <a:bodyPr rtlCol="0" anchor="ctr"/>
              <a:lstStyle/>
              <a:p>
                <a:pPr defTabSz="913356">
                  <a:defRPr/>
                </a:pPr>
                <a:endParaRPr lang="en-US" sz="1800" kern="0" dirty="0">
                  <a:solidFill>
                    <a:srgbClr val="312D2A"/>
                  </a:solidFill>
                  <a:latin typeface="Oracle Sans Tab"/>
                </a:endParaRPr>
              </a:p>
            </p:txBody>
          </p:sp>
        </p:grpSp>
      </p:grpSp>
      <p:grpSp>
        <p:nvGrpSpPr>
          <p:cNvPr id="53" name="Group 52">
            <a:extLst>
              <a:ext uri="{FF2B5EF4-FFF2-40B4-BE49-F238E27FC236}">
                <a16:creationId xmlns:a16="http://schemas.microsoft.com/office/drawing/2014/main" id="{55565B39-5FAC-67D1-A16E-B50391688D4D}"/>
              </a:ext>
            </a:extLst>
          </p:cNvPr>
          <p:cNvGrpSpPr/>
          <p:nvPr/>
        </p:nvGrpSpPr>
        <p:grpSpPr>
          <a:xfrm>
            <a:off x="13101583" y="6369293"/>
            <a:ext cx="2664956" cy="1483934"/>
            <a:chOff x="12417765" y="7790564"/>
            <a:chExt cx="2665302" cy="1484128"/>
          </a:xfrm>
        </p:grpSpPr>
        <p:sp>
          <p:nvSpPr>
            <p:cNvPr id="54" name="Rounded Rectangle 131">
              <a:extLst>
                <a:ext uri="{FF2B5EF4-FFF2-40B4-BE49-F238E27FC236}">
                  <a16:creationId xmlns:a16="http://schemas.microsoft.com/office/drawing/2014/main" id="{0D69F129-3730-4CD2-D653-FBBD2724607F}"/>
                </a:ext>
              </a:extLst>
            </p:cNvPr>
            <p:cNvSpPr/>
            <p:nvPr/>
          </p:nvSpPr>
          <p:spPr>
            <a:xfrm>
              <a:off x="12417765"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algn="ctr" defTabSz="1826698">
                <a:defRPr/>
              </a:pPr>
              <a:r>
                <a:rPr lang="en-US" sz="1800" kern="0">
                  <a:solidFill>
                    <a:srgbClr val="FCFBFA"/>
                  </a:solidFill>
                  <a:latin typeface="Oracle Sans" panose="020B0503020204020204" pitchFamily="34" charset="0"/>
                  <a:cs typeface="Oracle Sans" panose="020B0503020204020204" pitchFamily="34" charset="0"/>
                </a:rPr>
                <a:t>ML in Oracle Database</a:t>
              </a:r>
              <a:endParaRPr lang="en-US" sz="1800" kern="0" dirty="0">
                <a:solidFill>
                  <a:srgbClr val="FCFBFA"/>
                </a:solidFill>
                <a:latin typeface="Oracle Sans" panose="020B0503020204020204" pitchFamily="34" charset="0"/>
                <a:cs typeface="Oracle Sans" panose="020B0503020204020204" pitchFamily="34" charset="0"/>
              </a:endParaRPr>
            </a:p>
          </p:txBody>
        </p:sp>
        <p:pic>
          <p:nvPicPr>
            <p:cNvPr id="55" name="Picture Placeholder 88">
              <a:extLst>
                <a:ext uri="{FF2B5EF4-FFF2-40B4-BE49-F238E27FC236}">
                  <a16:creationId xmlns:a16="http://schemas.microsoft.com/office/drawing/2014/main" id="{1FC76C37-102E-4436-6BBD-D5CCF61A98F9}"/>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13139655" y="7790564"/>
              <a:ext cx="1221522" cy="1221514"/>
            </a:xfrm>
            <a:prstGeom prst="rect">
              <a:avLst/>
            </a:prstGeom>
          </p:spPr>
        </p:pic>
      </p:grpSp>
      <p:grpSp>
        <p:nvGrpSpPr>
          <p:cNvPr id="56" name="Group 55">
            <a:extLst>
              <a:ext uri="{FF2B5EF4-FFF2-40B4-BE49-F238E27FC236}">
                <a16:creationId xmlns:a16="http://schemas.microsoft.com/office/drawing/2014/main" id="{95C297E3-9621-52BF-3618-F2218A7CA352}"/>
              </a:ext>
            </a:extLst>
          </p:cNvPr>
          <p:cNvGrpSpPr/>
          <p:nvPr/>
        </p:nvGrpSpPr>
        <p:grpSpPr>
          <a:xfrm>
            <a:off x="1698401" y="6481805"/>
            <a:ext cx="2664956" cy="1371422"/>
            <a:chOff x="1013097" y="7903092"/>
            <a:chExt cx="2665302" cy="1371600"/>
          </a:xfrm>
        </p:grpSpPr>
        <p:sp>
          <p:nvSpPr>
            <p:cNvPr id="57" name="Rounded Rectangle 133">
              <a:extLst>
                <a:ext uri="{FF2B5EF4-FFF2-40B4-BE49-F238E27FC236}">
                  <a16:creationId xmlns:a16="http://schemas.microsoft.com/office/drawing/2014/main" id="{A136D4B3-2F19-E1D2-254C-BF86D08BFF03}"/>
                </a:ext>
              </a:extLst>
            </p:cNvPr>
            <p:cNvSpPr/>
            <p:nvPr/>
          </p:nvSpPr>
          <p:spPr>
            <a:xfrm>
              <a:off x="1013097"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698"/>
              <a:r>
                <a:rPr lang="en-US" sz="1800" kern="0" dirty="0">
                  <a:solidFill>
                    <a:srgbClr val="FCFBFA"/>
                  </a:solidFill>
                  <a:latin typeface="Oracle Sans" panose="020B0503020204020204" pitchFamily="34" charset="0"/>
                  <a:cs typeface="Oracle Sans" panose="020B0503020204020204" pitchFamily="34" charset="0"/>
                </a:rPr>
                <a:t>Oracle Database 23ai </a:t>
              </a:r>
            </a:p>
            <a:p>
              <a:pPr algn="ctr" defTabSz="1826698"/>
              <a:r>
                <a:rPr lang="en-US" sz="1800" kern="0" dirty="0">
                  <a:solidFill>
                    <a:srgbClr val="FCFBFA"/>
                  </a:solidFill>
                  <a:latin typeface="Oracle Sans" panose="020B0503020204020204" pitchFamily="34" charset="0"/>
                  <a:cs typeface="Oracle Sans" panose="020B0503020204020204" pitchFamily="34" charset="0"/>
                </a:rPr>
                <a:t>AI Vector Search</a:t>
              </a:r>
            </a:p>
          </p:txBody>
        </p:sp>
        <p:sp>
          <p:nvSpPr>
            <p:cNvPr id="58" name="Graphic 2">
              <a:extLst>
                <a:ext uri="{FF2B5EF4-FFF2-40B4-BE49-F238E27FC236}">
                  <a16:creationId xmlns:a16="http://schemas.microsoft.com/office/drawing/2014/main" id="{82D42FE2-5CA8-0B18-F6C4-FCAE26A4E559}"/>
                </a:ext>
              </a:extLst>
            </p:cNvPr>
            <p:cNvSpPr>
              <a:spLocks noChangeAspect="1"/>
            </p:cNvSpPr>
            <p:nvPr/>
          </p:nvSpPr>
          <p:spPr>
            <a:xfrm>
              <a:off x="1982367" y="8027306"/>
              <a:ext cx="726763" cy="619695"/>
            </a:xfrm>
            <a:custGeom>
              <a:avLst/>
              <a:gdLst>
                <a:gd name="connsiteX0" fmla="*/ 2141776 w 2942688"/>
                <a:gd name="connsiteY0" fmla="*/ 2200512 h 2509167"/>
                <a:gd name="connsiteX1" fmla="*/ 1870432 w 2942688"/>
                <a:gd name="connsiteY1" fmla="*/ 2329504 h 2509167"/>
                <a:gd name="connsiteX2" fmla="*/ 1130227 w 2942688"/>
                <a:gd name="connsiteY2" fmla="*/ 2402664 h 2509167"/>
                <a:gd name="connsiteX3" fmla="*/ 390036 w 2942688"/>
                <a:gd name="connsiteY3" fmla="*/ 2329504 h 2509167"/>
                <a:gd name="connsiteX4" fmla="*/ 118678 w 2942688"/>
                <a:gd name="connsiteY4" fmla="*/ 2200512 h 2509167"/>
                <a:gd name="connsiteX5" fmla="*/ 118678 w 2942688"/>
                <a:gd name="connsiteY5" fmla="*/ 1725439 h 2509167"/>
                <a:gd name="connsiteX6" fmla="*/ 365561 w 2942688"/>
                <a:gd name="connsiteY6" fmla="*/ 1815282 h 2509167"/>
                <a:gd name="connsiteX7" fmla="*/ 368281 w 2942688"/>
                <a:gd name="connsiteY7" fmla="*/ 1815900 h 2509167"/>
                <a:gd name="connsiteX8" fmla="*/ 368281 w 2942688"/>
                <a:gd name="connsiteY8" fmla="*/ 1707704 h 2509167"/>
                <a:gd name="connsiteX9" fmla="*/ 118678 w 2942688"/>
                <a:gd name="connsiteY9" fmla="*/ 1584084 h 2509167"/>
                <a:gd name="connsiteX10" fmla="*/ 118678 w 2942688"/>
                <a:gd name="connsiteY10" fmla="*/ 1118128 h 2509167"/>
                <a:gd name="connsiteX11" fmla="*/ 365561 w 2942688"/>
                <a:gd name="connsiteY11" fmla="*/ 1207985 h 2509167"/>
                <a:gd name="connsiteX12" fmla="*/ 368281 w 2942688"/>
                <a:gd name="connsiteY12" fmla="*/ 1208602 h 2509167"/>
                <a:gd name="connsiteX13" fmla="*/ 368281 w 2942688"/>
                <a:gd name="connsiteY13" fmla="*/ 1100393 h 2509167"/>
                <a:gd name="connsiteX14" fmla="*/ 118678 w 2942688"/>
                <a:gd name="connsiteY14" fmla="*/ 976761 h 2509167"/>
                <a:gd name="connsiteX15" fmla="*/ 118678 w 2942688"/>
                <a:gd name="connsiteY15" fmla="*/ 473443 h 2509167"/>
                <a:gd name="connsiteX16" fmla="*/ 365207 w 2942688"/>
                <a:gd name="connsiteY16" fmla="*/ 565664 h 2509167"/>
                <a:gd name="connsiteX17" fmla="*/ 1130227 w 2942688"/>
                <a:gd name="connsiteY17" fmla="*/ 644158 h 2509167"/>
                <a:gd name="connsiteX18" fmla="*/ 1895247 w 2942688"/>
                <a:gd name="connsiteY18" fmla="*/ 565664 h 2509167"/>
                <a:gd name="connsiteX19" fmla="*/ 2141776 w 2942688"/>
                <a:gd name="connsiteY19" fmla="*/ 473456 h 2509167"/>
                <a:gd name="connsiteX20" fmla="*/ 2141776 w 2942688"/>
                <a:gd name="connsiteY20" fmla="*/ 932252 h 2509167"/>
                <a:gd name="connsiteX21" fmla="*/ 2246872 w 2942688"/>
                <a:gd name="connsiteY21" fmla="*/ 932252 h 2509167"/>
                <a:gd name="connsiteX22" fmla="*/ 2246872 w 2942688"/>
                <a:gd name="connsiteY22" fmla="*/ 328870 h 2509167"/>
                <a:gd name="connsiteX23" fmla="*/ 1895247 w 2942688"/>
                <a:gd name="connsiteY23" fmla="*/ 92075 h 2509167"/>
                <a:gd name="connsiteX24" fmla="*/ 1130227 w 2942688"/>
                <a:gd name="connsiteY24" fmla="*/ 13582 h 2509167"/>
                <a:gd name="connsiteX25" fmla="*/ 365207 w 2942688"/>
                <a:gd name="connsiteY25" fmla="*/ 92075 h 2509167"/>
                <a:gd name="connsiteX26" fmla="*/ 13582 w 2942688"/>
                <a:gd name="connsiteY26" fmla="*/ 328870 h 2509167"/>
                <a:gd name="connsiteX27" fmla="*/ 13582 w 2942688"/>
                <a:gd name="connsiteY27" fmla="*/ 2200512 h 2509167"/>
                <a:gd name="connsiteX28" fmla="*/ 365561 w 2942688"/>
                <a:gd name="connsiteY28" fmla="*/ 2431723 h 2509167"/>
                <a:gd name="connsiteX29" fmla="*/ 1130227 w 2942688"/>
                <a:gd name="connsiteY29" fmla="*/ 2507773 h 2509167"/>
                <a:gd name="connsiteX30" fmla="*/ 1894893 w 2942688"/>
                <a:gd name="connsiteY30" fmla="*/ 2431723 h 2509167"/>
                <a:gd name="connsiteX31" fmla="*/ 2246872 w 2942688"/>
                <a:gd name="connsiteY31" fmla="*/ 2200512 h 2509167"/>
                <a:gd name="connsiteX32" fmla="*/ 2246872 w 2942688"/>
                <a:gd name="connsiteY32" fmla="*/ 2009487 h 2509167"/>
                <a:gd name="connsiteX33" fmla="*/ 2141776 w 2942688"/>
                <a:gd name="connsiteY33" fmla="*/ 2009487 h 2509167"/>
                <a:gd name="connsiteX34" fmla="*/ 2141776 w 2942688"/>
                <a:gd name="connsiteY34" fmla="*/ 2200512 h 2509167"/>
                <a:gd name="connsiteX35" fmla="*/ 390390 w 2942688"/>
                <a:gd name="connsiteY35" fmla="*/ 194110 h 2509167"/>
                <a:gd name="connsiteX36" fmla="*/ 1130227 w 2942688"/>
                <a:gd name="connsiteY36" fmla="*/ 118691 h 2509167"/>
                <a:gd name="connsiteX37" fmla="*/ 1870064 w 2942688"/>
                <a:gd name="connsiteY37" fmla="*/ 194110 h 2509167"/>
                <a:gd name="connsiteX38" fmla="*/ 2141776 w 2942688"/>
                <a:gd name="connsiteY38" fmla="*/ 328883 h 2509167"/>
                <a:gd name="connsiteX39" fmla="*/ 1870064 w 2942688"/>
                <a:gd name="connsiteY39" fmla="*/ 463656 h 2509167"/>
                <a:gd name="connsiteX40" fmla="*/ 1130227 w 2942688"/>
                <a:gd name="connsiteY40" fmla="*/ 539075 h 2509167"/>
                <a:gd name="connsiteX41" fmla="*/ 390390 w 2942688"/>
                <a:gd name="connsiteY41" fmla="*/ 463656 h 2509167"/>
                <a:gd name="connsiteX42" fmla="*/ 118678 w 2942688"/>
                <a:gd name="connsiteY42" fmla="*/ 328883 h 2509167"/>
                <a:gd name="connsiteX43" fmla="*/ 390390 w 2942688"/>
                <a:gd name="connsiteY43" fmla="*/ 194110 h 2509167"/>
                <a:gd name="connsiteX44" fmla="*/ 2479240 w 2942688"/>
                <a:gd name="connsiteY44" fmla="*/ 1011074 h 2509167"/>
                <a:gd name="connsiteX45" fmla="*/ 447103 w 2942688"/>
                <a:gd name="connsiteY45" fmla="*/ 1011074 h 2509167"/>
                <a:gd name="connsiteX46" fmla="*/ 447103 w 2942688"/>
                <a:gd name="connsiteY46" fmla="*/ 1930665 h 2509167"/>
                <a:gd name="connsiteX47" fmla="*/ 2479240 w 2942688"/>
                <a:gd name="connsiteY47" fmla="*/ 1930665 h 2509167"/>
                <a:gd name="connsiteX48" fmla="*/ 2939035 w 2942688"/>
                <a:gd name="connsiteY48" fmla="*/ 1470870 h 2509167"/>
                <a:gd name="connsiteX49" fmla="*/ 2479240 w 2942688"/>
                <a:gd name="connsiteY49" fmla="*/ 1011074 h 2509167"/>
                <a:gd name="connsiteX50" fmla="*/ 2435704 w 2942688"/>
                <a:gd name="connsiteY50" fmla="*/ 1825569 h 2509167"/>
                <a:gd name="connsiteX51" fmla="*/ 552199 w 2942688"/>
                <a:gd name="connsiteY51" fmla="*/ 1825569 h 2509167"/>
                <a:gd name="connsiteX52" fmla="*/ 552199 w 2942688"/>
                <a:gd name="connsiteY52" fmla="*/ 1116171 h 2509167"/>
                <a:gd name="connsiteX53" fmla="*/ 2435704 w 2942688"/>
                <a:gd name="connsiteY53" fmla="*/ 1116171 h 2509167"/>
                <a:gd name="connsiteX54" fmla="*/ 2790403 w 2942688"/>
                <a:gd name="connsiteY54" fmla="*/ 1470870 h 2509167"/>
                <a:gd name="connsiteX55" fmla="*/ 2435704 w 2942688"/>
                <a:gd name="connsiteY55" fmla="*/ 1825569 h 2509167"/>
                <a:gd name="connsiteX56" fmla="*/ 742896 w 2942688"/>
                <a:gd name="connsiteY56" fmla="*/ 1287096 h 2509167"/>
                <a:gd name="connsiteX57" fmla="*/ 993221 w 2942688"/>
                <a:gd name="connsiteY57" fmla="*/ 1287096 h 2509167"/>
                <a:gd name="connsiteX58" fmla="*/ 993221 w 2942688"/>
                <a:gd name="connsiteY58" fmla="*/ 1337647 h 2509167"/>
                <a:gd name="connsiteX59" fmla="*/ 871218 w 2942688"/>
                <a:gd name="connsiteY59" fmla="*/ 1635621 h 2509167"/>
                <a:gd name="connsiteX60" fmla="*/ 788586 w 2942688"/>
                <a:gd name="connsiteY60" fmla="*/ 1635621 h 2509167"/>
                <a:gd name="connsiteX61" fmla="*/ 913992 w 2942688"/>
                <a:gd name="connsiteY61" fmla="*/ 1350285 h 2509167"/>
                <a:gd name="connsiteX62" fmla="*/ 808515 w 2942688"/>
                <a:gd name="connsiteY62" fmla="*/ 1350285 h 2509167"/>
                <a:gd name="connsiteX63" fmla="*/ 787614 w 2942688"/>
                <a:gd name="connsiteY63" fmla="*/ 1404738 h 2509167"/>
                <a:gd name="connsiteX64" fmla="*/ 742896 w 2942688"/>
                <a:gd name="connsiteY64" fmla="*/ 1404738 h 2509167"/>
                <a:gd name="connsiteX65" fmla="*/ 742896 w 2942688"/>
                <a:gd name="connsiteY65" fmla="*/ 1287109 h 2509167"/>
                <a:gd name="connsiteX66" fmla="*/ 1322277 w 2942688"/>
                <a:gd name="connsiteY66" fmla="*/ 1287096 h 2509167"/>
                <a:gd name="connsiteX67" fmla="*/ 1376231 w 2942688"/>
                <a:gd name="connsiteY67" fmla="*/ 1287096 h 2509167"/>
                <a:gd name="connsiteX68" fmla="*/ 1376231 w 2942688"/>
                <a:gd name="connsiteY68" fmla="*/ 1635608 h 2509167"/>
                <a:gd name="connsiteX69" fmla="*/ 1299918 w 2942688"/>
                <a:gd name="connsiteY69" fmla="*/ 1635608 h 2509167"/>
                <a:gd name="connsiteX70" fmla="*/ 1299918 w 2942688"/>
                <a:gd name="connsiteY70" fmla="*/ 1377991 h 2509167"/>
                <a:gd name="connsiteX71" fmla="*/ 1219230 w 2942688"/>
                <a:gd name="connsiteY71" fmla="*/ 1405211 h 2509167"/>
                <a:gd name="connsiteX72" fmla="*/ 1219230 w 2942688"/>
                <a:gd name="connsiteY72" fmla="*/ 1360493 h 2509167"/>
                <a:gd name="connsiteX73" fmla="*/ 1322277 w 2942688"/>
                <a:gd name="connsiteY73" fmla="*/ 1287096 h 2509167"/>
                <a:gd name="connsiteX74" fmla="*/ 1855495 w 2942688"/>
                <a:gd name="connsiteY74" fmla="*/ 1287096 h 2509167"/>
                <a:gd name="connsiteX75" fmla="*/ 1787918 w 2942688"/>
                <a:gd name="connsiteY75" fmla="*/ 1287096 h 2509167"/>
                <a:gd name="connsiteX76" fmla="*/ 1620710 w 2942688"/>
                <a:gd name="connsiteY76" fmla="*/ 1511174 h 2509167"/>
                <a:gd name="connsiteX77" fmla="*/ 1620710 w 2942688"/>
                <a:gd name="connsiteY77" fmla="*/ 1569502 h 2509167"/>
                <a:gd name="connsiteX78" fmla="*/ 1783556 w 2942688"/>
                <a:gd name="connsiteY78" fmla="*/ 1569502 h 2509167"/>
                <a:gd name="connsiteX79" fmla="*/ 1783556 w 2942688"/>
                <a:gd name="connsiteY79" fmla="*/ 1635608 h 2509167"/>
                <a:gd name="connsiteX80" fmla="*/ 1855495 w 2942688"/>
                <a:gd name="connsiteY80" fmla="*/ 1635608 h 2509167"/>
                <a:gd name="connsiteX81" fmla="*/ 1855495 w 2942688"/>
                <a:gd name="connsiteY81" fmla="*/ 1569502 h 2509167"/>
                <a:gd name="connsiteX82" fmla="*/ 1904102 w 2942688"/>
                <a:gd name="connsiteY82" fmla="*/ 1569502 h 2509167"/>
                <a:gd name="connsiteX83" fmla="*/ 1904102 w 2942688"/>
                <a:gd name="connsiteY83" fmla="*/ 1506313 h 2509167"/>
                <a:gd name="connsiteX84" fmla="*/ 1855495 w 2942688"/>
                <a:gd name="connsiteY84" fmla="*/ 1506313 h 2509167"/>
                <a:gd name="connsiteX85" fmla="*/ 1855495 w 2942688"/>
                <a:gd name="connsiteY85" fmla="*/ 1287083 h 2509167"/>
                <a:gd name="connsiteX86" fmla="*/ 1785501 w 2942688"/>
                <a:gd name="connsiteY86" fmla="*/ 1487843 h 2509167"/>
                <a:gd name="connsiteX87" fmla="*/ 1784043 w 2942688"/>
                <a:gd name="connsiteY87" fmla="*/ 1506313 h 2509167"/>
                <a:gd name="connsiteX88" fmla="*/ 1698981 w 2942688"/>
                <a:gd name="connsiteY88" fmla="*/ 1506313 h 2509167"/>
                <a:gd name="connsiteX89" fmla="*/ 1785501 w 2942688"/>
                <a:gd name="connsiteY89" fmla="*/ 1387712 h 2509167"/>
                <a:gd name="connsiteX90" fmla="*/ 1785501 w 2942688"/>
                <a:gd name="connsiteY90" fmla="*/ 1487843 h 2509167"/>
                <a:gd name="connsiteX91" fmla="*/ 2272043 w 2942688"/>
                <a:gd name="connsiteY91" fmla="*/ 1280777 h 2509167"/>
                <a:gd name="connsiteX92" fmla="*/ 2203993 w 2942688"/>
                <a:gd name="connsiteY92" fmla="*/ 1296331 h 2509167"/>
                <a:gd name="connsiteX93" fmla="*/ 2159038 w 2942688"/>
                <a:gd name="connsiteY93" fmla="*/ 1340327 h 2509167"/>
                <a:gd name="connsiteX94" fmla="*/ 2143235 w 2942688"/>
                <a:gd name="connsiteY94" fmla="*/ 1407155 h 2509167"/>
                <a:gd name="connsiteX95" fmla="*/ 2171926 w 2942688"/>
                <a:gd name="connsiteY95" fmla="*/ 1491731 h 2509167"/>
                <a:gd name="connsiteX96" fmla="*/ 2250183 w 2942688"/>
                <a:gd name="connsiteY96" fmla="*/ 1522840 h 2509167"/>
                <a:gd name="connsiteX97" fmla="*/ 2294415 w 2942688"/>
                <a:gd name="connsiteY97" fmla="*/ 1511647 h 2509167"/>
                <a:gd name="connsiteX98" fmla="*/ 2269613 w 2942688"/>
                <a:gd name="connsiteY98" fmla="*/ 1548588 h 2509167"/>
                <a:gd name="connsiteX99" fmla="*/ 2206923 w 2942688"/>
                <a:gd name="connsiteY99" fmla="*/ 1635595 h 2509167"/>
                <a:gd name="connsiteX100" fmla="*/ 2287610 w 2942688"/>
                <a:gd name="connsiteY100" fmla="*/ 1635595 h 2509167"/>
                <a:gd name="connsiteX101" fmla="*/ 2344480 w 2942688"/>
                <a:gd name="connsiteY101" fmla="*/ 1556365 h 2509167"/>
                <a:gd name="connsiteX102" fmla="*/ 2386282 w 2942688"/>
                <a:gd name="connsiteY102" fmla="*/ 1480302 h 2509167"/>
                <a:gd name="connsiteX103" fmla="*/ 2400864 w 2942688"/>
                <a:gd name="connsiteY103" fmla="*/ 1409086 h 2509167"/>
                <a:gd name="connsiteX104" fmla="*/ 2366826 w 2942688"/>
                <a:gd name="connsiteY104" fmla="*/ 1314552 h 2509167"/>
                <a:gd name="connsiteX105" fmla="*/ 2272043 w 2942688"/>
                <a:gd name="connsiteY105" fmla="*/ 1280777 h 2509167"/>
                <a:gd name="connsiteX106" fmla="*/ 2326982 w 2942688"/>
                <a:gd name="connsiteY106" fmla="*/ 1430486 h 2509167"/>
                <a:gd name="connsiteX107" fmla="*/ 2267195 w 2942688"/>
                <a:gd name="connsiteY107" fmla="*/ 1467428 h 2509167"/>
                <a:gd name="connsiteX108" fmla="*/ 2229269 w 2942688"/>
                <a:gd name="connsiteY108" fmla="*/ 1450652 h 2509167"/>
                <a:gd name="connsiteX109" fmla="*/ 2215186 w 2942688"/>
                <a:gd name="connsiteY109" fmla="*/ 1405697 h 2509167"/>
                <a:gd name="connsiteX110" fmla="*/ 2230491 w 2942688"/>
                <a:gd name="connsiteY110" fmla="*/ 1358062 h 2509167"/>
                <a:gd name="connsiteX111" fmla="*/ 2272043 w 2942688"/>
                <a:gd name="connsiteY111" fmla="*/ 1340564 h 2509167"/>
                <a:gd name="connsiteX112" fmla="*/ 2313858 w 2942688"/>
                <a:gd name="connsiteY112" fmla="*/ 1357576 h 2509167"/>
                <a:gd name="connsiteX113" fmla="*/ 2328926 w 2942688"/>
                <a:gd name="connsiteY113" fmla="*/ 1404725 h 2509167"/>
                <a:gd name="connsiteX114" fmla="*/ 2326982 w 2942688"/>
                <a:gd name="connsiteY114" fmla="*/ 1430486 h 250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42688" h="2509167">
                  <a:moveTo>
                    <a:pt x="2141776" y="2200512"/>
                  </a:moveTo>
                  <a:cubicBezTo>
                    <a:pt x="2141776" y="2217130"/>
                    <a:pt x="2091921" y="2276496"/>
                    <a:pt x="1870432" y="2329504"/>
                  </a:cubicBezTo>
                  <a:cubicBezTo>
                    <a:pt x="1673337" y="2376692"/>
                    <a:pt x="1410466" y="2402664"/>
                    <a:pt x="1130227" y="2402664"/>
                  </a:cubicBezTo>
                  <a:cubicBezTo>
                    <a:pt x="849989" y="2402664"/>
                    <a:pt x="587130" y="2376679"/>
                    <a:pt x="390036" y="2329504"/>
                  </a:cubicBezTo>
                  <a:cubicBezTo>
                    <a:pt x="168533" y="2276496"/>
                    <a:pt x="118678" y="2217117"/>
                    <a:pt x="118678" y="2200512"/>
                  </a:cubicBezTo>
                  <a:lnTo>
                    <a:pt x="118678" y="1725439"/>
                  </a:lnTo>
                  <a:cubicBezTo>
                    <a:pt x="176980" y="1759779"/>
                    <a:pt x="259191" y="1789823"/>
                    <a:pt x="365561" y="1815282"/>
                  </a:cubicBezTo>
                  <a:cubicBezTo>
                    <a:pt x="366455" y="1815493"/>
                    <a:pt x="367388" y="1815690"/>
                    <a:pt x="368281" y="1815900"/>
                  </a:cubicBezTo>
                  <a:lnTo>
                    <a:pt x="368281" y="1707704"/>
                  </a:lnTo>
                  <a:cubicBezTo>
                    <a:pt x="165262" y="1656114"/>
                    <a:pt x="118678" y="1600138"/>
                    <a:pt x="118678" y="1584084"/>
                  </a:cubicBezTo>
                  <a:lnTo>
                    <a:pt x="118678" y="1118128"/>
                  </a:lnTo>
                  <a:cubicBezTo>
                    <a:pt x="176980" y="1152468"/>
                    <a:pt x="259191" y="1182525"/>
                    <a:pt x="365561" y="1207985"/>
                  </a:cubicBezTo>
                  <a:cubicBezTo>
                    <a:pt x="366455" y="1208195"/>
                    <a:pt x="367388" y="1208392"/>
                    <a:pt x="368281" y="1208602"/>
                  </a:cubicBezTo>
                  <a:lnTo>
                    <a:pt x="368281" y="1100393"/>
                  </a:lnTo>
                  <a:cubicBezTo>
                    <a:pt x="165262" y="1048791"/>
                    <a:pt x="118678" y="992814"/>
                    <a:pt x="118678" y="976761"/>
                  </a:cubicBezTo>
                  <a:lnTo>
                    <a:pt x="118678" y="473443"/>
                  </a:lnTo>
                  <a:cubicBezTo>
                    <a:pt x="176914" y="508597"/>
                    <a:pt x="259007" y="539443"/>
                    <a:pt x="365207" y="565664"/>
                  </a:cubicBezTo>
                  <a:cubicBezTo>
                    <a:pt x="570197" y="616281"/>
                    <a:pt x="841883" y="644158"/>
                    <a:pt x="1130227" y="644158"/>
                  </a:cubicBezTo>
                  <a:cubicBezTo>
                    <a:pt x="1418571" y="644158"/>
                    <a:pt x="1690271" y="616281"/>
                    <a:pt x="1895247" y="565664"/>
                  </a:cubicBezTo>
                  <a:cubicBezTo>
                    <a:pt x="2001447" y="539443"/>
                    <a:pt x="2083540" y="508610"/>
                    <a:pt x="2141776" y="473456"/>
                  </a:cubicBezTo>
                  <a:lnTo>
                    <a:pt x="2141776" y="932252"/>
                  </a:lnTo>
                  <a:lnTo>
                    <a:pt x="2246872" y="932252"/>
                  </a:lnTo>
                  <a:lnTo>
                    <a:pt x="2246872" y="328870"/>
                  </a:lnTo>
                  <a:cubicBezTo>
                    <a:pt x="2246872" y="229344"/>
                    <a:pt x="2128574" y="149668"/>
                    <a:pt x="1895247" y="92075"/>
                  </a:cubicBezTo>
                  <a:cubicBezTo>
                    <a:pt x="1690258" y="41458"/>
                    <a:pt x="1418584" y="13582"/>
                    <a:pt x="1130227" y="13582"/>
                  </a:cubicBezTo>
                  <a:cubicBezTo>
                    <a:pt x="841870" y="13582"/>
                    <a:pt x="570184" y="41458"/>
                    <a:pt x="365207" y="92075"/>
                  </a:cubicBezTo>
                  <a:cubicBezTo>
                    <a:pt x="131894" y="149681"/>
                    <a:pt x="13582" y="229357"/>
                    <a:pt x="13582" y="328870"/>
                  </a:cubicBezTo>
                  <a:lnTo>
                    <a:pt x="13582" y="2200512"/>
                  </a:lnTo>
                  <a:cubicBezTo>
                    <a:pt x="13582" y="2298028"/>
                    <a:pt x="132012" y="2375825"/>
                    <a:pt x="365561" y="2431723"/>
                  </a:cubicBezTo>
                  <a:cubicBezTo>
                    <a:pt x="570433" y="2480764"/>
                    <a:pt x="841988" y="2507773"/>
                    <a:pt x="1130227" y="2507773"/>
                  </a:cubicBezTo>
                  <a:cubicBezTo>
                    <a:pt x="1418466" y="2507773"/>
                    <a:pt x="1690021" y="2480764"/>
                    <a:pt x="1894893" y="2431723"/>
                  </a:cubicBezTo>
                  <a:cubicBezTo>
                    <a:pt x="2128442" y="2375825"/>
                    <a:pt x="2246872" y="2298028"/>
                    <a:pt x="2246872" y="2200512"/>
                  </a:cubicBezTo>
                  <a:lnTo>
                    <a:pt x="2246872" y="2009487"/>
                  </a:lnTo>
                  <a:lnTo>
                    <a:pt x="2141776" y="2009487"/>
                  </a:lnTo>
                  <a:lnTo>
                    <a:pt x="2141776" y="2200512"/>
                  </a:lnTo>
                  <a:close/>
                  <a:moveTo>
                    <a:pt x="390390" y="194110"/>
                  </a:moveTo>
                  <a:cubicBezTo>
                    <a:pt x="587380" y="145477"/>
                    <a:pt x="850120" y="118691"/>
                    <a:pt x="1130227" y="118691"/>
                  </a:cubicBezTo>
                  <a:cubicBezTo>
                    <a:pt x="1410334" y="118691"/>
                    <a:pt x="1673074" y="145477"/>
                    <a:pt x="1870064" y="194110"/>
                  </a:cubicBezTo>
                  <a:cubicBezTo>
                    <a:pt x="2092959" y="249141"/>
                    <a:pt x="2141776" y="310058"/>
                    <a:pt x="2141776" y="328883"/>
                  </a:cubicBezTo>
                  <a:cubicBezTo>
                    <a:pt x="2141776" y="347708"/>
                    <a:pt x="2092959" y="408611"/>
                    <a:pt x="1870064" y="463656"/>
                  </a:cubicBezTo>
                  <a:cubicBezTo>
                    <a:pt x="1673074" y="512289"/>
                    <a:pt x="1410334" y="539075"/>
                    <a:pt x="1130227" y="539075"/>
                  </a:cubicBezTo>
                  <a:cubicBezTo>
                    <a:pt x="850120" y="539075"/>
                    <a:pt x="587380" y="512289"/>
                    <a:pt x="390390" y="463656"/>
                  </a:cubicBezTo>
                  <a:cubicBezTo>
                    <a:pt x="167495" y="408625"/>
                    <a:pt x="118678" y="347708"/>
                    <a:pt x="118678" y="328883"/>
                  </a:cubicBezTo>
                  <a:cubicBezTo>
                    <a:pt x="118678" y="310058"/>
                    <a:pt x="167495" y="249154"/>
                    <a:pt x="390390" y="194110"/>
                  </a:cubicBezTo>
                  <a:close/>
                  <a:moveTo>
                    <a:pt x="2479240" y="1011074"/>
                  </a:moveTo>
                  <a:lnTo>
                    <a:pt x="447103" y="1011074"/>
                  </a:lnTo>
                  <a:lnTo>
                    <a:pt x="447103" y="1930665"/>
                  </a:lnTo>
                  <a:lnTo>
                    <a:pt x="2479240" y="1930665"/>
                  </a:lnTo>
                  <a:lnTo>
                    <a:pt x="2939035" y="1470870"/>
                  </a:lnTo>
                  <a:lnTo>
                    <a:pt x="2479240" y="1011074"/>
                  </a:lnTo>
                  <a:close/>
                  <a:moveTo>
                    <a:pt x="2435704" y="1825569"/>
                  </a:moveTo>
                  <a:lnTo>
                    <a:pt x="552199" y="1825569"/>
                  </a:lnTo>
                  <a:lnTo>
                    <a:pt x="552199" y="1116171"/>
                  </a:lnTo>
                  <a:lnTo>
                    <a:pt x="2435704" y="1116171"/>
                  </a:lnTo>
                  <a:lnTo>
                    <a:pt x="2790403" y="1470870"/>
                  </a:lnTo>
                  <a:lnTo>
                    <a:pt x="2435704" y="1825569"/>
                  </a:lnTo>
                  <a:close/>
                  <a:moveTo>
                    <a:pt x="742896" y="1287096"/>
                  </a:moveTo>
                  <a:lnTo>
                    <a:pt x="993221" y="1287096"/>
                  </a:lnTo>
                  <a:lnTo>
                    <a:pt x="993221" y="1337647"/>
                  </a:lnTo>
                  <a:lnTo>
                    <a:pt x="871218" y="1635621"/>
                  </a:lnTo>
                  <a:lnTo>
                    <a:pt x="788586" y="1635621"/>
                  </a:lnTo>
                  <a:lnTo>
                    <a:pt x="913992" y="1350285"/>
                  </a:lnTo>
                  <a:lnTo>
                    <a:pt x="808515" y="1350285"/>
                  </a:lnTo>
                  <a:lnTo>
                    <a:pt x="787614" y="1404738"/>
                  </a:lnTo>
                  <a:lnTo>
                    <a:pt x="742896" y="1404738"/>
                  </a:lnTo>
                  <a:lnTo>
                    <a:pt x="742896" y="1287109"/>
                  </a:lnTo>
                  <a:close/>
                  <a:moveTo>
                    <a:pt x="1322277" y="1287096"/>
                  </a:moveTo>
                  <a:lnTo>
                    <a:pt x="1376231" y="1287096"/>
                  </a:lnTo>
                  <a:lnTo>
                    <a:pt x="1376231" y="1635608"/>
                  </a:lnTo>
                  <a:lnTo>
                    <a:pt x="1299918" y="1635608"/>
                  </a:lnTo>
                  <a:lnTo>
                    <a:pt x="1299918" y="1377991"/>
                  </a:lnTo>
                  <a:lnTo>
                    <a:pt x="1219230" y="1405211"/>
                  </a:lnTo>
                  <a:lnTo>
                    <a:pt x="1219230" y="1360493"/>
                  </a:lnTo>
                  <a:lnTo>
                    <a:pt x="1322277" y="1287096"/>
                  </a:lnTo>
                  <a:close/>
                  <a:moveTo>
                    <a:pt x="1855495" y="1287096"/>
                  </a:moveTo>
                  <a:lnTo>
                    <a:pt x="1787918" y="1287096"/>
                  </a:lnTo>
                  <a:lnTo>
                    <a:pt x="1620710" y="1511174"/>
                  </a:lnTo>
                  <a:lnTo>
                    <a:pt x="1620710" y="1569502"/>
                  </a:lnTo>
                  <a:lnTo>
                    <a:pt x="1783556" y="1569502"/>
                  </a:lnTo>
                  <a:lnTo>
                    <a:pt x="1783556" y="1635608"/>
                  </a:lnTo>
                  <a:lnTo>
                    <a:pt x="1855495" y="1635608"/>
                  </a:lnTo>
                  <a:lnTo>
                    <a:pt x="1855495" y="1569502"/>
                  </a:lnTo>
                  <a:lnTo>
                    <a:pt x="1904102" y="1569502"/>
                  </a:lnTo>
                  <a:lnTo>
                    <a:pt x="1904102" y="1506313"/>
                  </a:lnTo>
                  <a:lnTo>
                    <a:pt x="1855495" y="1506313"/>
                  </a:lnTo>
                  <a:lnTo>
                    <a:pt x="1855495" y="1287083"/>
                  </a:lnTo>
                  <a:close/>
                  <a:moveTo>
                    <a:pt x="1785501" y="1487843"/>
                  </a:moveTo>
                  <a:lnTo>
                    <a:pt x="1784043" y="1506313"/>
                  </a:lnTo>
                  <a:lnTo>
                    <a:pt x="1698981" y="1506313"/>
                  </a:lnTo>
                  <a:lnTo>
                    <a:pt x="1785501" y="1387712"/>
                  </a:lnTo>
                  <a:lnTo>
                    <a:pt x="1785501" y="1487843"/>
                  </a:lnTo>
                  <a:close/>
                  <a:moveTo>
                    <a:pt x="2272043" y="1280777"/>
                  </a:moveTo>
                  <a:cubicBezTo>
                    <a:pt x="2246124" y="1280777"/>
                    <a:pt x="2223449" y="1285966"/>
                    <a:pt x="2203993" y="1296331"/>
                  </a:cubicBezTo>
                  <a:cubicBezTo>
                    <a:pt x="2184550" y="1306710"/>
                    <a:pt x="2169561" y="1321357"/>
                    <a:pt x="2159038" y="1340327"/>
                  </a:cubicBezTo>
                  <a:cubicBezTo>
                    <a:pt x="2148489" y="1359271"/>
                    <a:pt x="2143235" y="1381564"/>
                    <a:pt x="2143235" y="1407155"/>
                  </a:cubicBezTo>
                  <a:cubicBezTo>
                    <a:pt x="2143235" y="1442809"/>
                    <a:pt x="2152798" y="1471001"/>
                    <a:pt x="2171926" y="1491731"/>
                  </a:cubicBezTo>
                  <a:cubicBezTo>
                    <a:pt x="2191040" y="1512475"/>
                    <a:pt x="2217117" y="1522840"/>
                    <a:pt x="2250183" y="1522840"/>
                  </a:cubicBezTo>
                  <a:cubicBezTo>
                    <a:pt x="2266368" y="1522840"/>
                    <a:pt x="2281121" y="1519122"/>
                    <a:pt x="2294415" y="1511647"/>
                  </a:cubicBezTo>
                  <a:cubicBezTo>
                    <a:pt x="2287597" y="1522997"/>
                    <a:pt x="2279347" y="1535307"/>
                    <a:pt x="2269613" y="1548588"/>
                  </a:cubicBezTo>
                  <a:lnTo>
                    <a:pt x="2206923" y="1635595"/>
                  </a:lnTo>
                  <a:lnTo>
                    <a:pt x="2287610" y="1635595"/>
                  </a:lnTo>
                  <a:lnTo>
                    <a:pt x="2344480" y="1556365"/>
                  </a:lnTo>
                  <a:cubicBezTo>
                    <a:pt x="2362623" y="1531418"/>
                    <a:pt x="2376548" y="1506064"/>
                    <a:pt x="2386282" y="1480302"/>
                  </a:cubicBezTo>
                  <a:cubicBezTo>
                    <a:pt x="2396004" y="1454527"/>
                    <a:pt x="2400864" y="1430789"/>
                    <a:pt x="2400864" y="1409086"/>
                  </a:cubicBezTo>
                  <a:cubicBezTo>
                    <a:pt x="2400864" y="1368585"/>
                    <a:pt x="2389514" y="1337082"/>
                    <a:pt x="2366826" y="1314552"/>
                  </a:cubicBezTo>
                  <a:cubicBezTo>
                    <a:pt x="2344139" y="1292022"/>
                    <a:pt x="2312557" y="1280777"/>
                    <a:pt x="2272043" y="1280777"/>
                  </a:cubicBezTo>
                  <a:close/>
                  <a:moveTo>
                    <a:pt x="2326982" y="1430486"/>
                  </a:moveTo>
                  <a:cubicBezTo>
                    <a:pt x="2313687" y="1455118"/>
                    <a:pt x="2293758" y="1467428"/>
                    <a:pt x="2267195" y="1467428"/>
                  </a:cubicBezTo>
                  <a:cubicBezTo>
                    <a:pt x="2251313" y="1467428"/>
                    <a:pt x="2238662" y="1461831"/>
                    <a:pt x="2229269" y="1450652"/>
                  </a:cubicBezTo>
                  <a:cubicBezTo>
                    <a:pt x="2219876" y="1439472"/>
                    <a:pt x="2215186" y="1424496"/>
                    <a:pt x="2215186" y="1405697"/>
                  </a:cubicBezTo>
                  <a:cubicBezTo>
                    <a:pt x="2215186" y="1385610"/>
                    <a:pt x="2220296" y="1369728"/>
                    <a:pt x="2230491" y="1358062"/>
                  </a:cubicBezTo>
                  <a:cubicBezTo>
                    <a:pt x="2240685" y="1346383"/>
                    <a:pt x="2254544" y="1340564"/>
                    <a:pt x="2272043" y="1340564"/>
                  </a:cubicBezTo>
                  <a:cubicBezTo>
                    <a:pt x="2289870" y="1340564"/>
                    <a:pt x="2303808" y="1346239"/>
                    <a:pt x="2313858" y="1357576"/>
                  </a:cubicBezTo>
                  <a:cubicBezTo>
                    <a:pt x="2323908" y="1368913"/>
                    <a:pt x="2328926" y="1384638"/>
                    <a:pt x="2328926" y="1404725"/>
                  </a:cubicBezTo>
                  <a:cubicBezTo>
                    <a:pt x="2328926" y="1413474"/>
                    <a:pt x="2328256" y="1422052"/>
                    <a:pt x="2326982" y="1430486"/>
                  </a:cubicBezTo>
                  <a:close/>
                </a:path>
              </a:pathLst>
            </a:custGeom>
            <a:solidFill>
              <a:schemeClr val="bg1"/>
            </a:solidFill>
            <a:ln w="3175" cap="flat">
              <a:solidFill>
                <a:srgbClr val="353B3B">
                  <a:alpha val="37721"/>
                </a:srgbClr>
              </a:solidFill>
              <a:prstDash val="solid"/>
              <a:miter/>
            </a:ln>
          </p:spPr>
          <p:txBody>
            <a:bodyPr rtlCol="0" anchor="ctr"/>
            <a:lstStyle/>
            <a:p>
              <a:pPr defTabSz="899242"/>
              <a:endParaRPr lang="en-US" sz="1800">
                <a:solidFill>
                  <a:srgbClr val="FCFBFA"/>
                </a:solidFill>
                <a:latin typeface="Oracle Sans Light"/>
              </a:endParaRPr>
            </a:p>
          </p:txBody>
        </p:sp>
        <p:pic>
          <p:nvPicPr>
            <p:cNvPr id="59" name="Picture 58">
              <a:extLst>
                <a:ext uri="{FF2B5EF4-FFF2-40B4-BE49-F238E27FC236}">
                  <a16:creationId xmlns:a16="http://schemas.microsoft.com/office/drawing/2014/main" id="{787D955B-575E-A866-64D3-DBCD6EE573E1}"/>
                </a:ext>
              </a:extLst>
            </p:cNvPr>
            <p:cNvPicPr>
              <a:picLocks noChangeAspect="1"/>
            </p:cNvPicPr>
            <p:nvPr/>
          </p:nvPicPr>
          <p:blipFill>
            <a:blip r:embed="rId5"/>
            <a:stretch>
              <a:fillRect/>
            </a:stretch>
          </p:blipFill>
          <p:spPr>
            <a:xfrm>
              <a:off x="1013100" y="7903092"/>
              <a:ext cx="746046" cy="648027"/>
            </a:xfrm>
            <a:prstGeom prst="rect">
              <a:avLst/>
            </a:prstGeom>
          </p:spPr>
        </p:pic>
      </p:grpSp>
      <p:grpSp>
        <p:nvGrpSpPr>
          <p:cNvPr id="67" name="Group 66">
            <a:extLst>
              <a:ext uri="{FF2B5EF4-FFF2-40B4-BE49-F238E27FC236}">
                <a16:creationId xmlns:a16="http://schemas.microsoft.com/office/drawing/2014/main" id="{4715F16F-75C9-2396-29C2-0EA61E1AF72C}"/>
              </a:ext>
            </a:extLst>
          </p:cNvPr>
          <p:cNvGrpSpPr/>
          <p:nvPr/>
        </p:nvGrpSpPr>
        <p:grpSpPr>
          <a:xfrm>
            <a:off x="7399991" y="6481805"/>
            <a:ext cx="2664956" cy="1371422"/>
            <a:chOff x="7399991" y="6481805"/>
            <a:chExt cx="2664956" cy="1371422"/>
          </a:xfrm>
        </p:grpSpPr>
        <p:sp>
          <p:nvSpPr>
            <p:cNvPr id="61" name="Rounded Rectangle 133">
              <a:extLst>
                <a:ext uri="{FF2B5EF4-FFF2-40B4-BE49-F238E27FC236}">
                  <a16:creationId xmlns:a16="http://schemas.microsoft.com/office/drawing/2014/main" id="{D0B3F1E2-1918-1130-E602-4AAF2FFAED45}"/>
                </a:ext>
              </a:extLst>
            </p:cNvPr>
            <p:cNvSpPr/>
            <p:nvPr/>
          </p:nvSpPr>
          <p:spPr>
            <a:xfrm>
              <a:off x="7399991" y="6481805"/>
              <a:ext cx="2664956" cy="1371422"/>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algn="ctr" defTabSz="1826698"/>
              <a:r>
                <a:rPr lang="en-US" sz="1800" kern="0" dirty="0">
                  <a:solidFill>
                    <a:srgbClr val="FCFBFA"/>
                  </a:solidFill>
                  <a:latin typeface="Oracle Sans" panose="020B0503020204020204" pitchFamily="34" charset="0"/>
                  <a:cs typeface="Oracle Sans" panose="020B0503020204020204" pitchFamily="34" charset="0"/>
                </a:rPr>
                <a:t>HeatWave Vector Store and </a:t>
              </a:r>
              <a:r>
                <a:rPr lang="en-US" sz="1800" kern="0" dirty="0" err="1">
                  <a:solidFill>
                    <a:srgbClr val="FCFBFA"/>
                  </a:solidFill>
                  <a:latin typeface="Oracle Sans" panose="020B0503020204020204" pitchFamily="34" charset="0"/>
                  <a:cs typeface="Oracle Sans" panose="020B0503020204020204" pitchFamily="34" charset="0"/>
                </a:rPr>
                <a:t>GenAI</a:t>
              </a:r>
              <a:endParaRPr lang="en-US" sz="1800" kern="0" dirty="0">
                <a:solidFill>
                  <a:srgbClr val="FCFBFA"/>
                </a:solidFill>
                <a:latin typeface="Oracle Sans" panose="020B0503020204020204" pitchFamily="34" charset="0"/>
                <a:cs typeface="Oracle Sans" panose="020B0503020204020204" pitchFamily="34" charset="0"/>
              </a:endParaRPr>
            </a:p>
          </p:txBody>
        </p:sp>
        <p:sp>
          <p:nvSpPr>
            <p:cNvPr id="62" name="Graphic 2">
              <a:extLst>
                <a:ext uri="{FF2B5EF4-FFF2-40B4-BE49-F238E27FC236}">
                  <a16:creationId xmlns:a16="http://schemas.microsoft.com/office/drawing/2014/main" id="{2964A3CA-ED1B-AA3C-955D-D92A56E2B01F}"/>
                </a:ext>
              </a:extLst>
            </p:cNvPr>
            <p:cNvSpPr>
              <a:spLocks noChangeAspect="1"/>
            </p:cNvSpPr>
            <p:nvPr/>
          </p:nvSpPr>
          <p:spPr>
            <a:xfrm>
              <a:off x="8369135" y="6606003"/>
              <a:ext cx="726669" cy="619615"/>
            </a:xfrm>
            <a:custGeom>
              <a:avLst/>
              <a:gdLst>
                <a:gd name="connsiteX0" fmla="*/ 2141776 w 2942688"/>
                <a:gd name="connsiteY0" fmla="*/ 2200512 h 2509167"/>
                <a:gd name="connsiteX1" fmla="*/ 1870432 w 2942688"/>
                <a:gd name="connsiteY1" fmla="*/ 2329504 h 2509167"/>
                <a:gd name="connsiteX2" fmla="*/ 1130227 w 2942688"/>
                <a:gd name="connsiteY2" fmla="*/ 2402664 h 2509167"/>
                <a:gd name="connsiteX3" fmla="*/ 390036 w 2942688"/>
                <a:gd name="connsiteY3" fmla="*/ 2329504 h 2509167"/>
                <a:gd name="connsiteX4" fmla="*/ 118678 w 2942688"/>
                <a:gd name="connsiteY4" fmla="*/ 2200512 h 2509167"/>
                <a:gd name="connsiteX5" fmla="*/ 118678 w 2942688"/>
                <a:gd name="connsiteY5" fmla="*/ 1725439 h 2509167"/>
                <a:gd name="connsiteX6" fmla="*/ 365561 w 2942688"/>
                <a:gd name="connsiteY6" fmla="*/ 1815282 h 2509167"/>
                <a:gd name="connsiteX7" fmla="*/ 368281 w 2942688"/>
                <a:gd name="connsiteY7" fmla="*/ 1815900 h 2509167"/>
                <a:gd name="connsiteX8" fmla="*/ 368281 w 2942688"/>
                <a:gd name="connsiteY8" fmla="*/ 1707704 h 2509167"/>
                <a:gd name="connsiteX9" fmla="*/ 118678 w 2942688"/>
                <a:gd name="connsiteY9" fmla="*/ 1584084 h 2509167"/>
                <a:gd name="connsiteX10" fmla="*/ 118678 w 2942688"/>
                <a:gd name="connsiteY10" fmla="*/ 1118128 h 2509167"/>
                <a:gd name="connsiteX11" fmla="*/ 365561 w 2942688"/>
                <a:gd name="connsiteY11" fmla="*/ 1207985 h 2509167"/>
                <a:gd name="connsiteX12" fmla="*/ 368281 w 2942688"/>
                <a:gd name="connsiteY12" fmla="*/ 1208602 h 2509167"/>
                <a:gd name="connsiteX13" fmla="*/ 368281 w 2942688"/>
                <a:gd name="connsiteY13" fmla="*/ 1100393 h 2509167"/>
                <a:gd name="connsiteX14" fmla="*/ 118678 w 2942688"/>
                <a:gd name="connsiteY14" fmla="*/ 976761 h 2509167"/>
                <a:gd name="connsiteX15" fmla="*/ 118678 w 2942688"/>
                <a:gd name="connsiteY15" fmla="*/ 473443 h 2509167"/>
                <a:gd name="connsiteX16" fmla="*/ 365207 w 2942688"/>
                <a:gd name="connsiteY16" fmla="*/ 565664 h 2509167"/>
                <a:gd name="connsiteX17" fmla="*/ 1130227 w 2942688"/>
                <a:gd name="connsiteY17" fmla="*/ 644158 h 2509167"/>
                <a:gd name="connsiteX18" fmla="*/ 1895247 w 2942688"/>
                <a:gd name="connsiteY18" fmla="*/ 565664 h 2509167"/>
                <a:gd name="connsiteX19" fmla="*/ 2141776 w 2942688"/>
                <a:gd name="connsiteY19" fmla="*/ 473456 h 2509167"/>
                <a:gd name="connsiteX20" fmla="*/ 2141776 w 2942688"/>
                <a:gd name="connsiteY20" fmla="*/ 932252 h 2509167"/>
                <a:gd name="connsiteX21" fmla="*/ 2246872 w 2942688"/>
                <a:gd name="connsiteY21" fmla="*/ 932252 h 2509167"/>
                <a:gd name="connsiteX22" fmla="*/ 2246872 w 2942688"/>
                <a:gd name="connsiteY22" fmla="*/ 328870 h 2509167"/>
                <a:gd name="connsiteX23" fmla="*/ 1895247 w 2942688"/>
                <a:gd name="connsiteY23" fmla="*/ 92075 h 2509167"/>
                <a:gd name="connsiteX24" fmla="*/ 1130227 w 2942688"/>
                <a:gd name="connsiteY24" fmla="*/ 13582 h 2509167"/>
                <a:gd name="connsiteX25" fmla="*/ 365207 w 2942688"/>
                <a:gd name="connsiteY25" fmla="*/ 92075 h 2509167"/>
                <a:gd name="connsiteX26" fmla="*/ 13582 w 2942688"/>
                <a:gd name="connsiteY26" fmla="*/ 328870 h 2509167"/>
                <a:gd name="connsiteX27" fmla="*/ 13582 w 2942688"/>
                <a:gd name="connsiteY27" fmla="*/ 2200512 h 2509167"/>
                <a:gd name="connsiteX28" fmla="*/ 365561 w 2942688"/>
                <a:gd name="connsiteY28" fmla="*/ 2431723 h 2509167"/>
                <a:gd name="connsiteX29" fmla="*/ 1130227 w 2942688"/>
                <a:gd name="connsiteY29" fmla="*/ 2507773 h 2509167"/>
                <a:gd name="connsiteX30" fmla="*/ 1894893 w 2942688"/>
                <a:gd name="connsiteY30" fmla="*/ 2431723 h 2509167"/>
                <a:gd name="connsiteX31" fmla="*/ 2246872 w 2942688"/>
                <a:gd name="connsiteY31" fmla="*/ 2200512 h 2509167"/>
                <a:gd name="connsiteX32" fmla="*/ 2246872 w 2942688"/>
                <a:gd name="connsiteY32" fmla="*/ 2009487 h 2509167"/>
                <a:gd name="connsiteX33" fmla="*/ 2141776 w 2942688"/>
                <a:gd name="connsiteY33" fmla="*/ 2009487 h 2509167"/>
                <a:gd name="connsiteX34" fmla="*/ 2141776 w 2942688"/>
                <a:gd name="connsiteY34" fmla="*/ 2200512 h 2509167"/>
                <a:gd name="connsiteX35" fmla="*/ 390390 w 2942688"/>
                <a:gd name="connsiteY35" fmla="*/ 194110 h 2509167"/>
                <a:gd name="connsiteX36" fmla="*/ 1130227 w 2942688"/>
                <a:gd name="connsiteY36" fmla="*/ 118691 h 2509167"/>
                <a:gd name="connsiteX37" fmla="*/ 1870064 w 2942688"/>
                <a:gd name="connsiteY37" fmla="*/ 194110 h 2509167"/>
                <a:gd name="connsiteX38" fmla="*/ 2141776 w 2942688"/>
                <a:gd name="connsiteY38" fmla="*/ 328883 h 2509167"/>
                <a:gd name="connsiteX39" fmla="*/ 1870064 w 2942688"/>
                <a:gd name="connsiteY39" fmla="*/ 463656 h 2509167"/>
                <a:gd name="connsiteX40" fmla="*/ 1130227 w 2942688"/>
                <a:gd name="connsiteY40" fmla="*/ 539075 h 2509167"/>
                <a:gd name="connsiteX41" fmla="*/ 390390 w 2942688"/>
                <a:gd name="connsiteY41" fmla="*/ 463656 h 2509167"/>
                <a:gd name="connsiteX42" fmla="*/ 118678 w 2942688"/>
                <a:gd name="connsiteY42" fmla="*/ 328883 h 2509167"/>
                <a:gd name="connsiteX43" fmla="*/ 390390 w 2942688"/>
                <a:gd name="connsiteY43" fmla="*/ 194110 h 2509167"/>
                <a:gd name="connsiteX44" fmla="*/ 2479240 w 2942688"/>
                <a:gd name="connsiteY44" fmla="*/ 1011074 h 2509167"/>
                <a:gd name="connsiteX45" fmla="*/ 447103 w 2942688"/>
                <a:gd name="connsiteY45" fmla="*/ 1011074 h 2509167"/>
                <a:gd name="connsiteX46" fmla="*/ 447103 w 2942688"/>
                <a:gd name="connsiteY46" fmla="*/ 1930665 h 2509167"/>
                <a:gd name="connsiteX47" fmla="*/ 2479240 w 2942688"/>
                <a:gd name="connsiteY47" fmla="*/ 1930665 h 2509167"/>
                <a:gd name="connsiteX48" fmla="*/ 2939035 w 2942688"/>
                <a:gd name="connsiteY48" fmla="*/ 1470870 h 2509167"/>
                <a:gd name="connsiteX49" fmla="*/ 2479240 w 2942688"/>
                <a:gd name="connsiteY49" fmla="*/ 1011074 h 2509167"/>
                <a:gd name="connsiteX50" fmla="*/ 2435704 w 2942688"/>
                <a:gd name="connsiteY50" fmla="*/ 1825569 h 2509167"/>
                <a:gd name="connsiteX51" fmla="*/ 552199 w 2942688"/>
                <a:gd name="connsiteY51" fmla="*/ 1825569 h 2509167"/>
                <a:gd name="connsiteX52" fmla="*/ 552199 w 2942688"/>
                <a:gd name="connsiteY52" fmla="*/ 1116171 h 2509167"/>
                <a:gd name="connsiteX53" fmla="*/ 2435704 w 2942688"/>
                <a:gd name="connsiteY53" fmla="*/ 1116171 h 2509167"/>
                <a:gd name="connsiteX54" fmla="*/ 2790403 w 2942688"/>
                <a:gd name="connsiteY54" fmla="*/ 1470870 h 2509167"/>
                <a:gd name="connsiteX55" fmla="*/ 2435704 w 2942688"/>
                <a:gd name="connsiteY55" fmla="*/ 1825569 h 2509167"/>
                <a:gd name="connsiteX56" fmla="*/ 742896 w 2942688"/>
                <a:gd name="connsiteY56" fmla="*/ 1287096 h 2509167"/>
                <a:gd name="connsiteX57" fmla="*/ 993221 w 2942688"/>
                <a:gd name="connsiteY57" fmla="*/ 1287096 h 2509167"/>
                <a:gd name="connsiteX58" fmla="*/ 993221 w 2942688"/>
                <a:gd name="connsiteY58" fmla="*/ 1337647 h 2509167"/>
                <a:gd name="connsiteX59" fmla="*/ 871218 w 2942688"/>
                <a:gd name="connsiteY59" fmla="*/ 1635621 h 2509167"/>
                <a:gd name="connsiteX60" fmla="*/ 788586 w 2942688"/>
                <a:gd name="connsiteY60" fmla="*/ 1635621 h 2509167"/>
                <a:gd name="connsiteX61" fmla="*/ 913992 w 2942688"/>
                <a:gd name="connsiteY61" fmla="*/ 1350285 h 2509167"/>
                <a:gd name="connsiteX62" fmla="*/ 808515 w 2942688"/>
                <a:gd name="connsiteY62" fmla="*/ 1350285 h 2509167"/>
                <a:gd name="connsiteX63" fmla="*/ 787614 w 2942688"/>
                <a:gd name="connsiteY63" fmla="*/ 1404738 h 2509167"/>
                <a:gd name="connsiteX64" fmla="*/ 742896 w 2942688"/>
                <a:gd name="connsiteY64" fmla="*/ 1404738 h 2509167"/>
                <a:gd name="connsiteX65" fmla="*/ 742896 w 2942688"/>
                <a:gd name="connsiteY65" fmla="*/ 1287109 h 2509167"/>
                <a:gd name="connsiteX66" fmla="*/ 1322277 w 2942688"/>
                <a:gd name="connsiteY66" fmla="*/ 1287096 h 2509167"/>
                <a:gd name="connsiteX67" fmla="*/ 1376231 w 2942688"/>
                <a:gd name="connsiteY67" fmla="*/ 1287096 h 2509167"/>
                <a:gd name="connsiteX68" fmla="*/ 1376231 w 2942688"/>
                <a:gd name="connsiteY68" fmla="*/ 1635608 h 2509167"/>
                <a:gd name="connsiteX69" fmla="*/ 1299918 w 2942688"/>
                <a:gd name="connsiteY69" fmla="*/ 1635608 h 2509167"/>
                <a:gd name="connsiteX70" fmla="*/ 1299918 w 2942688"/>
                <a:gd name="connsiteY70" fmla="*/ 1377991 h 2509167"/>
                <a:gd name="connsiteX71" fmla="*/ 1219230 w 2942688"/>
                <a:gd name="connsiteY71" fmla="*/ 1405211 h 2509167"/>
                <a:gd name="connsiteX72" fmla="*/ 1219230 w 2942688"/>
                <a:gd name="connsiteY72" fmla="*/ 1360493 h 2509167"/>
                <a:gd name="connsiteX73" fmla="*/ 1322277 w 2942688"/>
                <a:gd name="connsiteY73" fmla="*/ 1287096 h 2509167"/>
                <a:gd name="connsiteX74" fmla="*/ 1855495 w 2942688"/>
                <a:gd name="connsiteY74" fmla="*/ 1287096 h 2509167"/>
                <a:gd name="connsiteX75" fmla="*/ 1787918 w 2942688"/>
                <a:gd name="connsiteY75" fmla="*/ 1287096 h 2509167"/>
                <a:gd name="connsiteX76" fmla="*/ 1620710 w 2942688"/>
                <a:gd name="connsiteY76" fmla="*/ 1511174 h 2509167"/>
                <a:gd name="connsiteX77" fmla="*/ 1620710 w 2942688"/>
                <a:gd name="connsiteY77" fmla="*/ 1569502 h 2509167"/>
                <a:gd name="connsiteX78" fmla="*/ 1783556 w 2942688"/>
                <a:gd name="connsiteY78" fmla="*/ 1569502 h 2509167"/>
                <a:gd name="connsiteX79" fmla="*/ 1783556 w 2942688"/>
                <a:gd name="connsiteY79" fmla="*/ 1635608 h 2509167"/>
                <a:gd name="connsiteX80" fmla="*/ 1855495 w 2942688"/>
                <a:gd name="connsiteY80" fmla="*/ 1635608 h 2509167"/>
                <a:gd name="connsiteX81" fmla="*/ 1855495 w 2942688"/>
                <a:gd name="connsiteY81" fmla="*/ 1569502 h 2509167"/>
                <a:gd name="connsiteX82" fmla="*/ 1904102 w 2942688"/>
                <a:gd name="connsiteY82" fmla="*/ 1569502 h 2509167"/>
                <a:gd name="connsiteX83" fmla="*/ 1904102 w 2942688"/>
                <a:gd name="connsiteY83" fmla="*/ 1506313 h 2509167"/>
                <a:gd name="connsiteX84" fmla="*/ 1855495 w 2942688"/>
                <a:gd name="connsiteY84" fmla="*/ 1506313 h 2509167"/>
                <a:gd name="connsiteX85" fmla="*/ 1855495 w 2942688"/>
                <a:gd name="connsiteY85" fmla="*/ 1287083 h 2509167"/>
                <a:gd name="connsiteX86" fmla="*/ 1785501 w 2942688"/>
                <a:gd name="connsiteY86" fmla="*/ 1487843 h 2509167"/>
                <a:gd name="connsiteX87" fmla="*/ 1784043 w 2942688"/>
                <a:gd name="connsiteY87" fmla="*/ 1506313 h 2509167"/>
                <a:gd name="connsiteX88" fmla="*/ 1698981 w 2942688"/>
                <a:gd name="connsiteY88" fmla="*/ 1506313 h 2509167"/>
                <a:gd name="connsiteX89" fmla="*/ 1785501 w 2942688"/>
                <a:gd name="connsiteY89" fmla="*/ 1387712 h 2509167"/>
                <a:gd name="connsiteX90" fmla="*/ 1785501 w 2942688"/>
                <a:gd name="connsiteY90" fmla="*/ 1487843 h 2509167"/>
                <a:gd name="connsiteX91" fmla="*/ 2272043 w 2942688"/>
                <a:gd name="connsiteY91" fmla="*/ 1280777 h 2509167"/>
                <a:gd name="connsiteX92" fmla="*/ 2203993 w 2942688"/>
                <a:gd name="connsiteY92" fmla="*/ 1296331 h 2509167"/>
                <a:gd name="connsiteX93" fmla="*/ 2159038 w 2942688"/>
                <a:gd name="connsiteY93" fmla="*/ 1340327 h 2509167"/>
                <a:gd name="connsiteX94" fmla="*/ 2143235 w 2942688"/>
                <a:gd name="connsiteY94" fmla="*/ 1407155 h 2509167"/>
                <a:gd name="connsiteX95" fmla="*/ 2171926 w 2942688"/>
                <a:gd name="connsiteY95" fmla="*/ 1491731 h 2509167"/>
                <a:gd name="connsiteX96" fmla="*/ 2250183 w 2942688"/>
                <a:gd name="connsiteY96" fmla="*/ 1522840 h 2509167"/>
                <a:gd name="connsiteX97" fmla="*/ 2294415 w 2942688"/>
                <a:gd name="connsiteY97" fmla="*/ 1511647 h 2509167"/>
                <a:gd name="connsiteX98" fmla="*/ 2269613 w 2942688"/>
                <a:gd name="connsiteY98" fmla="*/ 1548588 h 2509167"/>
                <a:gd name="connsiteX99" fmla="*/ 2206923 w 2942688"/>
                <a:gd name="connsiteY99" fmla="*/ 1635595 h 2509167"/>
                <a:gd name="connsiteX100" fmla="*/ 2287610 w 2942688"/>
                <a:gd name="connsiteY100" fmla="*/ 1635595 h 2509167"/>
                <a:gd name="connsiteX101" fmla="*/ 2344480 w 2942688"/>
                <a:gd name="connsiteY101" fmla="*/ 1556365 h 2509167"/>
                <a:gd name="connsiteX102" fmla="*/ 2386282 w 2942688"/>
                <a:gd name="connsiteY102" fmla="*/ 1480302 h 2509167"/>
                <a:gd name="connsiteX103" fmla="*/ 2400864 w 2942688"/>
                <a:gd name="connsiteY103" fmla="*/ 1409086 h 2509167"/>
                <a:gd name="connsiteX104" fmla="*/ 2366826 w 2942688"/>
                <a:gd name="connsiteY104" fmla="*/ 1314552 h 2509167"/>
                <a:gd name="connsiteX105" fmla="*/ 2272043 w 2942688"/>
                <a:gd name="connsiteY105" fmla="*/ 1280777 h 2509167"/>
                <a:gd name="connsiteX106" fmla="*/ 2326982 w 2942688"/>
                <a:gd name="connsiteY106" fmla="*/ 1430486 h 2509167"/>
                <a:gd name="connsiteX107" fmla="*/ 2267195 w 2942688"/>
                <a:gd name="connsiteY107" fmla="*/ 1467428 h 2509167"/>
                <a:gd name="connsiteX108" fmla="*/ 2229269 w 2942688"/>
                <a:gd name="connsiteY108" fmla="*/ 1450652 h 2509167"/>
                <a:gd name="connsiteX109" fmla="*/ 2215186 w 2942688"/>
                <a:gd name="connsiteY109" fmla="*/ 1405697 h 2509167"/>
                <a:gd name="connsiteX110" fmla="*/ 2230491 w 2942688"/>
                <a:gd name="connsiteY110" fmla="*/ 1358062 h 2509167"/>
                <a:gd name="connsiteX111" fmla="*/ 2272043 w 2942688"/>
                <a:gd name="connsiteY111" fmla="*/ 1340564 h 2509167"/>
                <a:gd name="connsiteX112" fmla="*/ 2313858 w 2942688"/>
                <a:gd name="connsiteY112" fmla="*/ 1357576 h 2509167"/>
                <a:gd name="connsiteX113" fmla="*/ 2328926 w 2942688"/>
                <a:gd name="connsiteY113" fmla="*/ 1404725 h 2509167"/>
                <a:gd name="connsiteX114" fmla="*/ 2326982 w 2942688"/>
                <a:gd name="connsiteY114" fmla="*/ 1430486 h 250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2942688" h="2509167">
                  <a:moveTo>
                    <a:pt x="2141776" y="2200512"/>
                  </a:moveTo>
                  <a:cubicBezTo>
                    <a:pt x="2141776" y="2217130"/>
                    <a:pt x="2091921" y="2276496"/>
                    <a:pt x="1870432" y="2329504"/>
                  </a:cubicBezTo>
                  <a:cubicBezTo>
                    <a:pt x="1673337" y="2376692"/>
                    <a:pt x="1410466" y="2402664"/>
                    <a:pt x="1130227" y="2402664"/>
                  </a:cubicBezTo>
                  <a:cubicBezTo>
                    <a:pt x="849989" y="2402664"/>
                    <a:pt x="587130" y="2376679"/>
                    <a:pt x="390036" y="2329504"/>
                  </a:cubicBezTo>
                  <a:cubicBezTo>
                    <a:pt x="168533" y="2276496"/>
                    <a:pt x="118678" y="2217117"/>
                    <a:pt x="118678" y="2200512"/>
                  </a:cubicBezTo>
                  <a:lnTo>
                    <a:pt x="118678" y="1725439"/>
                  </a:lnTo>
                  <a:cubicBezTo>
                    <a:pt x="176980" y="1759779"/>
                    <a:pt x="259191" y="1789823"/>
                    <a:pt x="365561" y="1815282"/>
                  </a:cubicBezTo>
                  <a:cubicBezTo>
                    <a:pt x="366455" y="1815493"/>
                    <a:pt x="367388" y="1815690"/>
                    <a:pt x="368281" y="1815900"/>
                  </a:cubicBezTo>
                  <a:lnTo>
                    <a:pt x="368281" y="1707704"/>
                  </a:lnTo>
                  <a:cubicBezTo>
                    <a:pt x="165262" y="1656114"/>
                    <a:pt x="118678" y="1600138"/>
                    <a:pt x="118678" y="1584084"/>
                  </a:cubicBezTo>
                  <a:lnTo>
                    <a:pt x="118678" y="1118128"/>
                  </a:lnTo>
                  <a:cubicBezTo>
                    <a:pt x="176980" y="1152468"/>
                    <a:pt x="259191" y="1182525"/>
                    <a:pt x="365561" y="1207985"/>
                  </a:cubicBezTo>
                  <a:cubicBezTo>
                    <a:pt x="366455" y="1208195"/>
                    <a:pt x="367388" y="1208392"/>
                    <a:pt x="368281" y="1208602"/>
                  </a:cubicBezTo>
                  <a:lnTo>
                    <a:pt x="368281" y="1100393"/>
                  </a:lnTo>
                  <a:cubicBezTo>
                    <a:pt x="165262" y="1048791"/>
                    <a:pt x="118678" y="992814"/>
                    <a:pt x="118678" y="976761"/>
                  </a:cubicBezTo>
                  <a:lnTo>
                    <a:pt x="118678" y="473443"/>
                  </a:lnTo>
                  <a:cubicBezTo>
                    <a:pt x="176914" y="508597"/>
                    <a:pt x="259007" y="539443"/>
                    <a:pt x="365207" y="565664"/>
                  </a:cubicBezTo>
                  <a:cubicBezTo>
                    <a:pt x="570197" y="616281"/>
                    <a:pt x="841883" y="644158"/>
                    <a:pt x="1130227" y="644158"/>
                  </a:cubicBezTo>
                  <a:cubicBezTo>
                    <a:pt x="1418571" y="644158"/>
                    <a:pt x="1690271" y="616281"/>
                    <a:pt x="1895247" y="565664"/>
                  </a:cubicBezTo>
                  <a:cubicBezTo>
                    <a:pt x="2001447" y="539443"/>
                    <a:pt x="2083540" y="508610"/>
                    <a:pt x="2141776" y="473456"/>
                  </a:cubicBezTo>
                  <a:lnTo>
                    <a:pt x="2141776" y="932252"/>
                  </a:lnTo>
                  <a:lnTo>
                    <a:pt x="2246872" y="932252"/>
                  </a:lnTo>
                  <a:lnTo>
                    <a:pt x="2246872" y="328870"/>
                  </a:lnTo>
                  <a:cubicBezTo>
                    <a:pt x="2246872" y="229344"/>
                    <a:pt x="2128574" y="149668"/>
                    <a:pt x="1895247" y="92075"/>
                  </a:cubicBezTo>
                  <a:cubicBezTo>
                    <a:pt x="1690258" y="41458"/>
                    <a:pt x="1418584" y="13582"/>
                    <a:pt x="1130227" y="13582"/>
                  </a:cubicBezTo>
                  <a:cubicBezTo>
                    <a:pt x="841870" y="13582"/>
                    <a:pt x="570184" y="41458"/>
                    <a:pt x="365207" y="92075"/>
                  </a:cubicBezTo>
                  <a:cubicBezTo>
                    <a:pt x="131894" y="149681"/>
                    <a:pt x="13582" y="229357"/>
                    <a:pt x="13582" y="328870"/>
                  </a:cubicBezTo>
                  <a:lnTo>
                    <a:pt x="13582" y="2200512"/>
                  </a:lnTo>
                  <a:cubicBezTo>
                    <a:pt x="13582" y="2298028"/>
                    <a:pt x="132012" y="2375825"/>
                    <a:pt x="365561" y="2431723"/>
                  </a:cubicBezTo>
                  <a:cubicBezTo>
                    <a:pt x="570433" y="2480764"/>
                    <a:pt x="841988" y="2507773"/>
                    <a:pt x="1130227" y="2507773"/>
                  </a:cubicBezTo>
                  <a:cubicBezTo>
                    <a:pt x="1418466" y="2507773"/>
                    <a:pt x="1690021" y="2480764"/>
                    <a:pt x="1894893" y="2431723"/>
                  </a:cubicBezTo>
                  <a:cubicBezTo>
                    <a:pt x="2128442" y="2375825"/>
                    <a:pt x="2246872" y="2298028"/>
                    <a:pt x="2246872" y="2200512"/>
                  </a:cubicBezTo>
                  <a:lnTo>
                    <a:pt x="2246872" y="2009487"/>
                  </a:lnTo>
                  <a:lnTo>
                    <a:pt x="2141776" y="2009487"/>
                  </a:lnTo>
                  <a:lnTo>
                    <a:pt x="2141776" y="2200512"/>
                  </a:lnTo>
                  <a:close/>
                  <a:moveTo>
                    <a:pt x="390390" y="194110"/>
                  </a:moveTo>
                  <a:cubicBezTo>
                    <a:pt x="587380" y="145477"/>
                    <a:pt x="850120" y="118691"/>
                    <a:pt x="1130227" y="118691"/>
                  </a:cubicBezTo>
                  <a:cubicBezTo>
                    <a:pt x="1410334" y="118691"/>
                    <a:pt x="1673074" y="145477"/>
                    <a:pt x="1870064" y="194110"/>
                  </a:cubicBezTo>
                  <a:cubicBezTo>
                    <a:pt x="2092959" y="249141"/>
                    <a:pt x="2141776" y="310058"/>
                    <a:pt x="2141776" y="328883"/>
                  </a:cubicBezTo>
                  <a:cubicBezTo>
                    <a:pt x="2141776" y="347708"/>
                    <a:pt x="2092959" y="408611"/>
                    <a:pt x="1870064" y="463656"/>
                  </a:cubicBezTo>
                  <a:cubicBezTo>
                    <a:pt x="1673074" y="512289"/>
                    <a:pt x="1410334" y="539075"/>
                    <a:pt x="1130227" y="539075"/>
                  </a:cubicBezTo>
                  <a:cubicBezTo>
                    <a:pt x="850120" y="539075"/>
                    <a:pt x="587380" y="512289"/>
                    <a:pt x="390390" y="463656"/>
                  </a:cubicBezTo>
                  <a:cubicBezTo>
                    <a:pt x="167495" y="408625"/>
                    <a:pt x="118678" y="347708"/>
                    <a:pt x="118678" y="328883"/>
                  </a:cubicBezTo>
                  <a:cubicBezTo>
                    <a:pt x="118678" y="310058"/>
                    <a:pt x="167495" y="249154"/>
                    <a:pt x="390390" y="194110"/>
                  </a:cubicBezTo>
                  <a:close/>
                  <a:moveTo>
                    <a:pt x="2479240" y="1011074"/>
                  </a:moveTo>
                  <a:lnTo>
                    <a:pt x="447103" y="1011074"/>
                  </a:lnTo>
                  <a:lnTo>
                    <a:pt x="447103" y="1930665"/>
                  </a:lnTo>
                  <a:lnTo>
                    <a:pt x="2479240" y="1930665"/>
                  </a:lnTo>
                  <a:lnTo>
                    <a:pt x="2939035" y="1470870"/>
                  </a:lnTo>
                  <a:lnTo>
                    <a:pt x="2479240" y="1011074"/>
                  </a:lnTo>
                  <a:close/>
                  <a:moveTo>
                    <a:pt x="2435704" y="1825569"/>
                  </a:moveTo>
                  <a:lnTo>
                    <a:pt x="552199" y="1825569"/>
                  </a:lnTo>
                  <a:lnTo>
                    <a:pt x="552199" y="1116171"/>
                  </a:lnTo>
                  <a:lnTo>
                    <a:pt x="2435704" y="1116171"/>
                  </a:lnTo>
                  <a:lnTo>
                    <a:pt x="2790403" y="1470870"/>
                  </a:lnTo>
                  <a:lnTo>
                    <a:pt x="2435704" y="1825569"/>
                  </a:lnTo>
                  <a:close/>
                  <a:moveTo>
                    <a:pt x="742896" y="1287096"/>
                  </a:moveTo>
                  <a:lnTo>
                    <a:pt x="993221" y="1287096"/>
                  </a:lnTo>
                  <a:lnTo>
                    <a:pt x="993221" y="1337647"/>
                  </a:lnTo>
                  <a:lnTo>
                    <a:pt x="871218" y="1635621"/>
                  </a:lnTo>
                  <a:lnTo>
                    <a:pt x="788586" y="1635621"/>
                  </a:lnTo>
                  <a:lnTo>
                    <a:pt x="913992" y="1350285"/>
                  </a:lnTo>
                  <a:lnTo>
                    <a:pt x="808515" y="1350285"/>
                  </a:lnTo>
                  <a:lnTo>
                    <a:pt x="787614" y="1404738"/>
                  </a:lnTo>
                  <a:lnTo>
                    <a:pt x="742896" y="1404738"/>
                  </a:lnTo>
                  <a:lnTo>
                    <a:pt x="742896" y="1287109"/>
                  </a:lnTo>
                  <a:close/>
                  <a:moveTo>
                    <a:pt x="1322277" y="1287096"/>
                  </a:moveTo>
                  <a:lnTo>
                    <a:pt x="1376231" y="1287096"/>
                  </a:lnTo>
                  <a:lnTo>
                    <a:pt x="1376231" y="1635608"/>
                  </a:lnTo>
                  <a:lnTo>
                    <a:pt x="1299918" y="1635608"/>
                  </a:lnTo>
                  <a:lnTo>
                    <a:pt x="1299918" y="1377991"/>
                  </a:lnTo>
                  <a:lnTo>
                    <a:pt x="1219230" y="1405211"/>
                  </a:lnTo>
                  <a:lnTo>
                    <a:pt x="1219230" y="1360493"/>
                  </a:lnTo>
                  <a:lnTo>
                    <a:pt x="1322277" y="1287096"/>
                  </a:lnTo>
                  <a:close/>
                  <a:moveTo>
                    <a:pt x="1855495" y="1287096"/>
                  </a:moveTo>
                  <a:lnTo>
                    <a:pt x="1787918" y="1287096"/>
                  </a:lnTo>
                  <a:lnTo>
                    <a:pt x="1620710" y="1511174"/>
                  </a:lnTo>
                  <a:lnTo>
                    <a:pt x="1620710" y="1569502"/>
                  </a:lnTo>
                  <a:lnTo>
                    <a:pt x="1783556" y="1569502"/>
                  </a:lnTo>
                  <a:lnTo>
                    <a:pt x="1783556" y="1635608"/>
                  </a:lnTo>
                  <a:lnTo>
                    <a:pt x="1855495" y="1635608"/>
                  </a:lnTo>
                  <a:lnTo>
                    <a:pt x="1855495" y="1569502"/>
                  </a:lnTo>
                  <a:lnTo>
                    <a:pt x="1904102" y="1569502"/>
                  </a:lnTo>
                  <a:lnTo>
                    <a:pt x="1904102" y="1506313"/>
                  </a:lnTo>
                  <a:lnTo>
                    <a:pt x="1855495" y="1506313"/>
                  </a:lnTo>
                  <a:lnTo>
                    <a:pt x="1855495" y="1287083"/>
                  </a:lnTo>
                  <a:close/>
                  <a:moveTo>
                    <a:pt x="1785501" y="1487843"/>
                  </a:moveTo>
                  <a:lnTo>
                    <a:pt x="1784043" y="1506313"/>
                  </a:lnTo>
                  <a:lnTo>
                    <a:pt x="1698981" y="1506313"/>
                  </a:lnTo>
                  <a:lnTo>
                    <a:pt x="1785501" y="1387712"/>
                  </a:lnTo>
                  <a:lnTo>
                    <a:pt x="1785501" y="1487843"/>
                  </a:lnTo>
                  <a:close/>
                  <a:moveTo>
                    <a:pt x="2272043" y="1280777"/>
                  </a:moveTo>
                  <a:cubicBezTo>
                    <a:pt x="2246124" y="1280777"/>
                    <a:pt x="2223449" y="1285966"/>
                    <a:pt x="2203993" y="1296331"/>
                  </a:cubicBezTo>
                  <a:cubicBezTo>
                    <a:pt x="2184550" y="1306710"/>
                    <a:pt x="2169561" y="1321357"/>
                    <a:pt x="2159038" y="1340327"/>
                  </a:cubicBezTo>
                  <a:cubicBezTo>
                    <a:pt x="2148489" y="1359271"/>
                    <a:pt x="2143235" y="1381564"/>
                    <a:pt x="2143235" y="1407155"/>
                  </a:cubicBezTo>
                  <a:cubicBezTo>
                    <a:pt x="2143235" y="1442809"/>
                    <a:pt x="2152798" y="1471001"/>
                    <a:pt x="2171926" y="1491731"/>
                  </a:cubicBezTo>
                  <a:cubicBezTo>
                    <a:pt x="2191040" y="1512475"/>
                    <a:pt x="2217117" y="1522840"/>
                    <a:pt x="2250183" y="1522840"/>
                  </a:cubicBezTo>
                  <a:cubicBezTo>
                    <a:pt x="2266368" y="1522840"/>
                    <a:pt x="2281121" y="1519122"/>
                    <a:pt x="2294415" y="1511647"/>
                  </a:cubicBezTo>
                  <a:cubicBezTo>
                    <a:pt x="2287597" y="1522997"/>
                    <a:pt x="2279347" y="1535307"/>
                    <a:pt x="2269613" y="1548588"/>
                  </a:cubicBezTo>
                  <a:lnTo>
                    <a:pt x="2206923" y="1635595"/>
                  </a:lnTo>
                  <a:lnTo>
                    <a:pt x="2287610" y="1635595"/>
                  </a:lnTo>
                  <a:lnTo>
                    <a:pt x="2344480" y="1556365"/>
                  </a:lnTo>
                  <a:cubicBezTo>
                    <a:pt x="2362623" y="1531418"/>
                    <a:pt x="2376548" y="1506064"/>
                    <a:pt x="2386282" y="1480302"/>
                  </a:cubicBezTo>
                  <a:cubicBezTo>
                    <a:pt x="2396004" y="1454527"/>
                    <a:pt x="2400864" y="1430789"/>
                    <a:pt x="2400864" y="1409086"/>
                  </a:cubicBezTo>
                  <a:cubicBezTo>
                    <a:pt x="2400864" y="1368585"/>
                    <a:pt x="2389514" y="1337082"/>
                    <a:pt x="2366826" y="1314552"/>
                  </a:cubicBezTo>
                  <a:cubicBezTo>
                    <a:pt x="2344139" y="1292022"/>
                    <a:pt x="2312557" y="1280777"/>
                    <a:pt x="2272043" y="1280777"/>
                  </a:cubicBezTo>
                  <a:close/>
                  <a:moveTo>
                    <a:pt x="2326982" y="1430486"/>
                  </a:moveTo>
                  <a:cubicBezTo>
                    <a:pt x="2313687" y="1455118"/>
                    <a:pt x="2293758" y="1467428"/>
                    <a:pt x="2267195" y="1467428"/>
                  </a:cubicBezTo>
                  <a:cubicBezTo>
                    <a:pt x="2251313" y="1467428"/>
                    <a:pt x="2238662" y="1461831"/>
                    <a:pt x="2229269" y="1450652"/>
                  </a:cubicBezTo>
                  <a:cubicBezTo>
                    <a:pt x="2219876" y="1439472"/>
                    <a:pt x="2215186" y="1424496"/>
                    <a:pt x="2215186" y="1405697"/>
                  </a:cubicBezTo>
                  <a:cubicBezTo>
                    <a:pt x="2215186" y="1385610"/>
                    <a:pt x="2220296" y="1369728"/>
                    <a:pt x="2230491" y="1358062"/>
                  </a:cubicBezTo>
                  <a:cubicBezTo>
                    <a:pt x="2240685" y="1346383"/>
                    <a:pt x="2254544" y="1340564"/>
                    <a:pt x="2272043" y="1340564"/>
                  </a:cubicBezTo>
                  <a:cubicBezTo>
                    <a:pt x="2289870" y="1340564"/>
                    <a:pt x="2303808" y="1346239"/>
                    <a:pt x="2313858" y="1357576"/>
                  </a:cubicBezTo>
                  <a:cubicBezTo>
                    <a:pt x="2323908" y="1368913"/>
                    <a:pt x="2328926" y="1384638"/>
                    <a:pt x="2328926" y="1404725"/>
                  </a:cubicBezTo>
                  <a:cubicBezTo>
                    <a:pt x="2328926" y="1413474"/>
                    <a:pt x="2328256" y="1422052"/>
                    <a:pt x="2326982" y="1430486"/>
                  </a:cubicBezTo>
                  <a:close/>
                </a:path>
              </a:pathLst>
            </a:custGeom>
            <a:solidFill>
              <a:schemeClr val="bg1"/>
            </a:solidFill>
            <a:ln w="3175" cap="flat">
              <a:solidFill>
                <a:srgbClr val="353B3B">
                  <a:alpha val="37721"/>
                </a:srgbClr>
              </a:solidFill>
              <a:prstDash val="solid"/>
              <a:miter/>
            </a:ln>
          </p:spPr>
          <p:txBody>
            <a:bodyPr rtlCol="0" anchor="ctr"/>
            <a:lstStyle/>
            <a:p>
              <a:pPr defTabSz="899242"/>
              <a:endParaRPr lang="en-US" sz="1800">
                <a:solidFill>
                  <a:srgbClr val="FCFBFA"/>
                </a:solidFill>
                <a:latin typeface="Oracle Sans Light"/>
              </a:endParaRPr>
            </a:p>
          </p:txBody>
        </p:sp>
        <p:pic>
          <p:nvPicPr>
            <p:cNvPr id="63" name="Picture 62">
              <a:extLst>
                <a:ext uri="{FF2B5EF4-FFF2-40B4-BE49-F238E27FC236}">
                  <a16:creationId xmlns:a16="http://schemas.microsoft.com/office/drawing/2014/main" id="{6D31166A-6693-DB63-C743-461C1707E6D1}"/>
                </a:ext>
              </a:extLst>
            </p:cNvPr>
            <p:cNvPicPr>
              <a:picLocks noChangeAspect="1"/>
            </p:cNvPicPr>
            <p:nvPr/>
          </p:nvPicPr>
          <p:blipFill>
            <a:blip r:embed="rId5"/>
            <a:stretch>
              <a:fillRect/>
            </a:stretch>
          </p:blipFill>
          <p:spPr>
            <a:xfrm>
              <a:off x="7399991" y="6481805"/>
              <a:ext cx="745949" cy="647943"/>
            </a:xfrm>
            <a:prstGeom prst="rect">
              <a:avLst/>
            </a:prstGeom>
          </p:spPr>
        </p:pic>
      </p:grpSp>
      <p:grpSp>
        <p:nvGrpSpPr>
          <p:cNvPr id="64" name="Graphic 43">
            <a:extLst>
              <a:ext uri="{FF2B5EF4-FFF2-40B4-BE49-F238E27FC236}">
                <a16:creationId xmlns:a16="http://schemas.microsoft.com/office/drawing/2014/main" id="{9A0AA0EA-E37B-A90D-C73F-34B4DFF3BDA1}"/>
              </a:ext>
            </a:extLst>
          </p:cNvPr>
          <p:cNvGrpSpPr/>
          <p:nvPr/>
        </p:nvGrpSpPr>
        <p:grpSpPr>
          <a:xfrm>
            <a:off x="5548875" y="6577044"/>
            <a:ext cx="745948" cy="678924"/>
            <a:chOff x="3526657" y="3589297"/>
            <a:chExt cx="3925363" cy="3427492"/>
          </a:xfrm>
          <a:solidFill>
            <a:srgbClr val="FFFFFF"/>
          </a:solidFill>
        </p:grpSpPr>
        <p:sp>
          <p:nvSpPr>
            <p:cNvPr id="65" name="Freeform 212">
              <a:extLst>
                <a:ext uri="{FF2B5EF4-FFF2-40B4-BE49-F238E27FC236}">
                  <a16:creationId xmlns:a16="http://schemas.microsoft.com/office/drawing/2014/main" id="{B46C2DD0-A387-7FA4-F950-3A9EE823E2F8}"/>
                </a:ext>
              </a:extLst>
            </p:cNvPr>
            <p:cNvSpPr/>
            <p:nvPr/>
          </p:nvSpPr>
          <p:spPr>
            <a:xfrm>
              <a:off x="3570380" y="3631712"/>
              <a:ext cx="3822533" cy="3344292"/>
            </a:xfrm>
            <a:custGeom>
              <a:avLst/>
              <a:gdLst>
                <a:gd name="connsiteX0" fmla="*/ 1778073 w 3822533"/>
                <a:gd name="connsiteY0" fmla="*/ 3344293 h 3344292"/>
                <a:gd name="connsiteX1" fmla="*/ 1106843 w 3822533"/>
                <a:gd name="connsiteY1" fmla="*/ 3276591 h 3344292"/>
                <a:gd name="connsiteX2" fmla="*/ 751390 w 3822533"/>
                <a:gd name="connsiteY2" fmla="*/ 3008232 h 3344292"/>
                <a:gd name="connsiteX3" fmla="*/ 751390 w 3822533"/>
                <a:gd name="connsiteY3" fmla="*/ 1825495 h 3344292"/>
                <a:gd name="connsiteX4" fmla="*/ 0 w 3822533"/>
                <a:gd name="connsiteY4" fmla="*/ 1825495 h 3344292"/>
                <a:gd name="connsiteX5" fmla="*/ 8907 w 3822533"/>
                <a:gd name="connsiteY5" fmla="*/ 1701511 h 3344292"/>
                <a:gd name="connsiteX6" fmla="*/ 466380 w 3822533"/>
                <a:gd name="connsiteY6" fmla="*/ 999210 h 3344292"/>
                <a:gd name="connsiteX7" fmla="*/ 576497 w 3822533"/>
                <a:gd name="connsiteY7" fmla="*/ 851571 h 3344292"/>
                <a:gd name="connsiteX8" fmla="*/ 955431 w 3822533"/>
                <a:gd name="connsiteY8" fmla="*/ 374398 h 3344292"/>
                <a:gd name="connsiteX9" fmla="*/ 1219389 w 3822533"/>
                <a:gd name="connsiteY9" fmla="*/ 318931 h 3344292"/>
                <a:gd name="connsiteX10" fmla="*/ 1280116 w 3822533"/>
                <a:gd name="connsiteY10" fmla="*/ 321378 h 3344292"/>
                <a:gd name="connsiteX11" fmla="*/ 1301168 w 3822533"/>
                <a:gd name="connsiteY11" fmla="*/ 322194 h 3344292"/>
                <a:gd name="connsiteX12" fmla="*/ 1448531 w 3822533"/>
                <a:gd name="connsiteY12" fmla="*/ 258571 h 3344292"/>
                <a:gd name="connsiteX13" fmla="*/ 1975637 w 3822533"/>
                <a:gd name="connsiteY13" fmla="*/ 1631 h 3344292"/>
                <a:gd name="connsiteX14" fmla="*/ 1975637 w 3822533"/>
                <a:gd name="connsiteY14" fmla="*/ 1631 h 3344292"/>
                <a:gd name="connsiteX15" fmla="*/ 2056606 w 3822533"/>
                <a:gd name="connsiteY15" fmla="*/ 0 h 3344292"/>
                <a:gd name="connsiteX16" fmla="*/ 2056606 w 3822533"/>
                <a:gd name="connsiteY16" fmla="*/ 816 h 3344292"/>
                <a:gd name="connsiteX17" fmla="*/ 2756985 w 3822533"/>
                <a:gd name="connsiteY17" fmla="*/ 448625 h 3344292"/>
                <a:gd name="connsiteX18" fmla="*/ 2795850 w 3822533"/>
                <a:gd name="connsiteY18" fmla="*/ 503275 h 3344292"/>
                <a:gd name="connsiteX19" fmla="*/ 2863864 w 3822533"/>
                <a:gd name="connsiteY19" fmla="*/ 601157 h 3344292"/>
                <a:gd name="connsiteX20" fmla="*/ 3457365 w 3822533"/>
                <a:gd name="connsiteY20" fmla="*/ 947006 h 3344292"/>
                <a:gd name="connsiteX21" fmla="*/ 3460604 w 3822533"/>
                <a:gd name="connsiteY21" fmla="*/ 952716 h 3344292"/>
                <a:gd name="connsiteX22" fmla="*/ 3488943 w 3822533"/>
                <a:gd name="connsiteY22" fmla="*/ 1077515 h 3344292"/>
                <a:gd name="connsiteX23" fmla="*/ 3822534 w 3822533"/>
                <a:gd name="connsiteY23" fmla="*/ 1413576 h 3344292"/>
                <a:gd name="connsiteX24" fmla="*/ 3659787 w 3822533"/>
                <a:gd name="connsiteY24" fmla="*/ 1577528 h 3344292"/>
                <a:gd name="connsiteX25" fmla="*/ 3554527 w 3822533"/>
                <a:gd name="connsiteY25" fmla="*/ 1471489 h 3344292"/>
                <a:gd name="connsiteX26" fmla="*/ 2837954 w 3822533"/>
                <a:gd name="connsiteY26" fmla="*/ 2070199 h 3344292"/>
                <a:gd name="connsiteX27" fmla="*/ 2803947 w 3822533"/>
                <a:gd name="connsiteY27" fmla="*/ 2069383 h 3344292"/>
                <a:gd name="connsiteX28" fmla="*/ 2803947 w 3822533"/>
                <a:gd name="connsiteY28" fmla="*/ 3009864 h 3344292"/>
                <a:gd name="connsiteX29" fmla="*/ 2448495 w 3822533"/>
                <a:gd name="connsiteY29" fmla="*/ 3278223 h 3344292"/>
                <a:gd name="connsiteX30" fmla="*/ 1778073 w 3822533"/>
                <a:gd name="connsiteY30" fmla="*/ 3344293 h 33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22533" h="3344292">
                  <a:moveTo>
                    <a:pt x="1778073" y="3344293"/>
                  </a:moveTo>
                  <a:cubicBezTo>
                    <a:pt x="1525451" y="3344293"/>
                    <a:pt x="1286593" y="3320638"/>
                    <a:pt x="1106843" y="3276591"/>
                  </a:cubicBezTo>
                  <a:cubicBezTo>
                    <a:pt x="867985" y="3218678"/>
                    <a:pt x="751390" y="3131400"/>
                    <a:pt x="751390" y="3008232"/>
                  </a:cubicBezTo>
                  <a:lnTo>
                    <a:pt x="751390" y="1825495"/>
                  </a:lnTo>
                  <a:lnTo>
                    <a:pt x="0" y="1825495"/>
                  </a:lnTo>
                  <a:lnTo>
                    <a:pt x="8907" y="1701511"/>
                  </a:lnTo>
                  <a:cubicBezTo>
                    <a:pt x="30768" y="1402156"/>
                    <a:pt x="202422" y="1139507"/>
                    <a:pt x="466380" y="999210"/>
                  </a:cubicBezTo>
                  <a:cubicBezTo>
                    <a:pt x="523868" y="968214"/>
                    <a:pt x="564352" y="914379"/>
                    <a:pt x="576497" y="851571"/>
                  </a:cubicBezTo>
                  <a:cubicBezTo>
                    <a:pt x="617791" y="639494"/>
                    <a:pt x="759487" y="461676"/>
                    <a:pt x="955431" y="374398"/>
                  </a:cubicBezTo>
                  <a:cubicBezTo>
                    <a:pt x="1038019" y="337692"/>
                    <a:pt x="1129514" y="318931"/>
                    <a:pt x="1219389" y="318931"/>
                  </a:cubicBezTo>
                  <a:cubicBezTo>
                    <a:pt x="1239631" y="318931"/>
                    <a:pt x="1259874" y="319747"/>
                    <a:pt x="1280116" y="321378"/>
                  </a:cubicBezTo>
                  <a:cubicBezTo>
                    <a:pt x="1287403" y="322194"/>
                    <a:pt x="1293880" y="322194"/>
                    <a:pt x="1301168" y="322194"/>
                  </a:cubicBezTo>
                  <a:cubicBezTo>
                    <a:pt x="1358655" y="322194"/>
                    <a:pt x="1411285" y="299355"/>
                    <a:pt x="1448531" y="258571"/>
                  </a:cubicBezTo>
                  <a:cubicBezTo>
                    <a:pt x="1587797" y="107670"/>
                    <a:pt x="1773215" y="17129"/>
                    <a:pt x="1975637" y="1631"/>
                  </a:cubicBezTo>
                  <a:lnTo>
                    <a:pt x="1975637" y="1631"/>
                  </a:lnTo>
                  <a:lnTo>
                    <a:pt x="2056606" y="0"/>
                  </a:lnTo>
                  <a:lnTo>
                    <a:pt x="2056606" y="816"/>
                  </a:lnTo>
                  <a:cubicBezTo>
                    <a:pt x="2355380" y="7341"/>
                    <a:pt x="2622577" y="177819"/>
                    <a:pt x="2756985" y="448625"/>
                  </a:cubicBezTo>
                  <a:cubicBezTo>
                    <a:pt x="2766702" y="468201"/>
                    <a:pt x="2780466" y="486962"/>
                    <a:pt x="2795850" y="503275"/>
                  </a:cubicBezTo>
                  <a:cubicBezTo>
                    <a:pt x="2815283" y="531824"/>
                    <a:pt x="2841193" y="568530"/>
                    <a:pt x="2863864" y="601157"/>
                  </a:cubicBezTo>
                  <a:cubicBezTo>
                    <a:pt x="3106770" y="609314"/>
                    <a:pt x="3327815" y="737376"/>
                    <a:pt x="3457365" y="947006"/>
                  </a:cubicBezTo>
                  <a:lnTo>
                    <a:pt x="3460604" y="952716"/>
                  </a:lnTo>
                  <a:lnTo>
                    <a:pt x="3488943" y="1077515"/>
                  </a:lnTo>
                  <a:lnTo>
                    <a:pt x="3822534" y="1413576"/>
                  </a:lnTo>
                  <a:lnTo>
                    <a:pt x="3659787" y="1577528"/>
                  </a:lnTo>
                  <a:lnTo>
                    <a:pt x="3554527" y="1471489"/>
                  </a:lnTo>
                  <a:cubicBezTo>
                    <a:pt x="3490562" y="1813259"/>
                    <a:pt x="3190978" y="2070199"/>
                    <a:pt x="2837954" y="2070199"/>
                  </a:cubicBezTo>
                  <a:cubicBezTo>
                    <a:pt x="2826619" y="2070199"/>
                    <a:pt x="2815283" y="2070199"/>
                    <a:pt x="2803947" y="2069383"/>
                  </a:cubicBezTo>
                  <a:lnTo>
                    <a:pt x="2803947" y="3009864"/>
                  </a:lnTo>
                  <a:cubicBezTo>
                    <a:pt x="2803947" y="3132216"/>
                    <a:pt x="2687352" y="3220309"/>
                    <a:pt x="2448495" y="3278223"/>
                  </a:cubicBezTo>
                  <a:cubicBezTo>
                    <a:pt x="2269554" y="3320638"/>
                    <a:pt x="2030696" y="3344293"/>
                    <a:pt x="1778073" y="3344293"/>
                  </a:cubicBezTo>
                  <a:close/>
                </a:path>
              </a:pathLst>
            </a:custGeom>
            <a:noFill/>
            <a:ln w="80963" cap="flat">
              <a:noFill/>
              <a:prstDash val="solid"/>
              <a:miter/>
            </a:ln>
          </p:spPr>
          <p:txBody>
            <a:bodyPr rtlCol="0" anchor="ctr"/>
            <a:lstStyle/>
            <a:p>
              <a:pPr defTabSz="1828800"/>
              <a:endParaRPr lang="en-US" sz="1800">
                <a:solidFill>
                  <a:srgbClr val="312D2A"/>
                </a:solidFill>
                <a:latin typeface="Oracle Sans Tab"/>
              </a:endParaRPr>
            </a:p>
          </p:txBody>
        </p:sp>
        <p:sp>
          <p:nvSpPr>
            <p:cNvPr id="66" name="Freeform 213">
              <a:extLst>
                <a:ext uri="{FF2B5EF4-FFF2-40B4-BE49-F238E27FC236}">
                  <a16:creationId xmlns:a16="http://schemas.microsoft.com/office/drawing/2014/main" id="{E73D8CFB-734B-018E-2462-E8666692FFBC}"/>
                </a:ext>
              </a:extLst>
            </p:cNvPr>
            <p:cNvSpPr/>
            <p:nvPr/>
          </p:nvSpPr>
          <p:spPr>
            <a:xfrm>
              <a:off x="3526657" y="3589297"/>
              <a:ext cx="3925363" cy="3427492"/>
            </a:xfrm>
            <a:custGeom>
              <a:avLst/>
              <a:gdLst>
                <a:gd name="connsiteX0" fmla="*/ 2082516 w 3925363"/>
                <a:gd name="connsiteY0" fmla="*/ 83199 h 3427492"/>
                <a:gd name="connsiteX1" fmla="*/ 2765082 w 3925363"/>
                <a:gd name="connsiteY1" fmla="*/ 508985 h 3427492"/>
                <a:gd name="connsiteX2" fmla="*/ 2812044 w 3925363"/>
                <a:gd name="connsiteY2" fmla="*/ 574240 h 3427492"/>
                <a:gd name="connsiteX3" fmla="*/ 2887345 w 3925363"/>
                <a:gd name="connsiteY3" fmla="*/ 683541 h 3427492"/>
                <a:gd name="connsiteX4" fmla="*/ 3467081 w 3925363"/>
                <a:gd name="connsiteY4" fmla="*/ 1010629 h 3427492"/>
                <a:gd name="connsiteX5" fmla="*/ 3497039 w 3925363"/>
                <a:gd name="connsiteY5" fmla="*/ 1139507 h 3427492"/>
                <a:gd name="connsiteX6" fmla="*/ 3810389 w 3925363"/>
                <a:gd name="connsiteY6" fmla="*/ 1455175 h 3427492"/>
                <a:gd name="connsiteX7" fmla="*/ 3705129 w 3925363"/>
                <a:gd name="connsiteY7" fmla="*/ 1561214 h 3427492"/>
                <a:gd name="connsiteX8" fmla="*/ 3569911 w 3925363"/>
                <a:gd name="connsiteY8" fmla="*/ 1424995 h 3427492"/>
                <a:gd name="connsiteX9" fmla="*/ 2883297 w 3925363"/>
                <a:gd name="connsiteY9" fmla="*/ 2071015 h 3427492"/>
                <a:gd name="connsiteX10" fmla="*/ 2808805 w 3925363"/>
                <a:gd name="connsiteY10" fmla="*/ 2066121 h 3427492"/>
                <a:gd name="connsiteX11" fmla="*/ 2808805 w 3925363"/>
                <a:gd name="connsiteY11" fmla="*/ 3051463 h 3427492"/>
                <a:gd name="connsiteX12" fmla="*/ 2484930 w 3925363"/>
                <a:gd name="connsiteY12" fmla="*/ 3279854 h 3427492"/>
                <a:gd name="connsiteX13" fmla="*/ 1822606 w 3925363"/>
                <a:gd name="connsiteY13" fmla="*/ 3345924 h 3427492"/>
                <a:gd name="connsiteX14" fmla="*/ 1160282 w 3925363"/>
                <a:gd name="connsiteY14" fmla="*/ 3279854 h 3427492"/>
                <a:gd name="connsiteX15" fmla="*/ 836407 w 3925363"/>
                <a:gd name="connsiteY15" fmla="*/ 3051463 h 3427492"/>
                <a:gd name="connsiteX16" fmla="*/ 836407 w 3925363"/>
                <a:gd name="connsiteY16" fmla="*/ 1827126 h 3427492"/>
                <a:gd name="connsiteX17" fmla="*/ 87446 w 3925363"/>
                <a:gd name="connsiteY17" fmla="*/ 1827126 h 3427492"/>
                <a:gd name="connsiteX18" fmla="*/ 93114 w 3925363"/>
                <a:gd name="connsiteY18" fmla="*/ 1746373 h 3427492"/>
                <a:gd name="connsiteX19" fmla="*/ 529536 w 3925363"/>
                <a:gd name="connsiteY19" fmla="*/ 1077515 h 3427492"/>
                <a:gd name="connsiteX20" fmla="*/ 660705 w 3925363"/>
                <a:gd name="connsiteY20" fmla="*/ 901328 h 3427492"/>
                <a:gd name="connsiteX21" fmla="*/ 1016158 w 3925363"/>
                <a:gd name="connsiteY21" fmla="*/ 453519 h 3427492"/>
                <a:gd name="connsiteX22" fmla="*/ 1263922 w 3925363"/>
                <a:gd name="connsiteY22" fmla="*/ 401315 h 3427492"/>
                <a:gd name="connsiteX23" fmla="*/ 1320600 w 3925363"/>
                <a:gd name="connsiteY23" fmla="*/ 403762 h 3427492"/>
                <a:gd name="connsiteX24" fmla="*/ 1345700 w 3925363"/>
                <a:gd name="connsiteY24" fmla="*/ 404578 h 3427492"/>
                <a:gd name="connsiteX25" fmla="*/ 1523022 w 3925363"/>
                <a:gd name="connsiteY25" fmla="*/ 327904 h 3427492"/>
                <a:gd name="connsiteX26" fmla="*/ 2061464 w 3925363"/>
                <a:gd name="connsiteY26" fmla="*/ 82384 h 3427492"/>
                <a:gd name="connsiteX27" fmla="*/ 2063083 w 3925363"/>
                <a:gd name="connsiteY27" fmla="*/ 157426 h 3427492"/>
                <a:gd name="connsiteX28" fmla="*/ 2061464 w 3925363"/>
                <a:gd name="connsiteY28" fmla="*/ 82384 h 3427492"/>
                <a:gd name="connsiteX29" fmla="*/ 2082516 w 3925363"/>
                <a:gd name="connsiteY29" fmla="*/ 83199 h 3427492"/>
                <a:gd name="connsiteX30" fmla="*/ 2140813 w 3925363"/>
                <a:gd name="connsiteY30" fmla="*/ 0 h 3427492"/>
                <a:gd name="connsiteX31" fmla="*/ 2059845 w 3925363"/>
                <a:gd name="connsiteY31" fmla="*/ 2447 h 3427492"/>
                <a:gd name="connsiteX32" fmla="*/ 2058225 w 3925363"/>
                <a:gd name="connsiteY32" fmla="*/ 2447 h 3427492"/>
                <a:gd name="connsiteX33" fmla="*/ 1978876 w 3925363"/>
                <a:gd name="connsiteY33" fmla="*/ 4894 h 3427492"/>
                <a:gd name="connsiteX34" fmla="*/ 1978876 w 3925363"/>
                <a:gd name="connsiteY34" fmla="*/ 8972 h 3427492"/>
                <a:gd name="connsiteX35" fmla="*/ 1463915 w 3925363"/>
                <a:gd name="connsiteY35" fmla="*/ 274069 h 3427492"/>
                <a:gd name="connsiteX36" fmla="*/ 1345700 w 3925363"/>
                <a:gd name="connsiteY36" fmla="*/ 324641 h 3427492"/>
                <a:gd name="connsiteX37" fmla="*/ 1328697 w 3925363"/>
                <a:gd name="connsiteY37" fmla="*/ 323825 h 3427492"/>
                <a:gd name="connsiteX38" fmla="*/ 1263922 w 3925363"/>
                <a:gd name="connsiteY38" fmla="*/ 320563 h 3427492"/>
                <a:gd name="connsiteX39" fmla="*/ 983770 w 3925363"/>
                <a:gd name="connsiteY39" fmla="*/ 380107 h 3427492"/>
                <a:gd name="connsiteX40" fmla="*/ 581355 w 3925363"/>
                <a:gd name="connsiteY40" fmla="*/ 886645 h 3427492"/>
                <a:gd name="connsiteX41" fmla="*/ 491480 w 3925363"/>
                <a:gd name="connsiteY41" fmla="*/ 1005735 h 3427492"/>
                <a:gd name="connsiteX42" fmla="*/ 12145 w 3925363"/>
                <a:gd name="connsiteY42" fmla="*/ 1740664 h 3427492"/>
                <a:gd name="connsiteX43" fmla="*/ 6477 w 3925363"/>
                <a:gd name="connsiteY43" fmla="*/ 1821416 h 3427492"/>
                <a:gd name="connsiteX44" fmla="*/ 0 w 3925363"/>
                <a:gd name="connsiteY44" fmla="*/ 1908694 h 3427492"/>
                <a:gd name="connsiteX45" fmla="*/ 87446 w 3925363"/>
                <a:gd name="connsiteY45" fmla="*/ 1908694 h 3427492"/>
                <a:gd name="connsiteX46" fmla="*/ 754629 w 3925363"/>
                <a:gd name="connsiteY46" fmla="*/ 1908694 h 3427492"/>
                <a:gd name="connsiteX47" fmla="*/ 754629 w 3925363"/>
                <a:gd name="connsiteY47" fmla="*/ 3051463 h 3427492"/>
                <a:gd name="connsiteX48" fmla="*/ 1140849 w 3925363"/>
                <a:gd name="connsiteY48" fmla="*/ 3358975 h 3427492"/>
                <a:gd name="connsiteX49" fmla="*/ 1821796 w 3925363"/>
                <a:gd name="connsiteY49" fmla="*/ 3427493 h 3427492"/>
                <a:gd name="connsiteX50" fmla="*/ 2502744 w 3925363"/>
                <a:gd name="connsiteY50" fmla="*/ 3358975 h 3427492"/>
                <a:gd name="connsiteX51" fmla="*/ 2888964 w 3925363"/>
                <a:gd name="connsiteY51" fmla="*/ 3051463 h 3427492"/>
                <a:gd name="connsiteX52" fmla="*/ 2888964 w 3925363"/>
                <a:gd name="connsiteY52" fmla="*/ 2152583 h 3427492"/>
                <a:gd name="connsiteX53" fmla="*/ 3621731 w 3925363"/>
                <a:gd name="connsiteY53" fmla="*/ 1593025 h 3427492"/>
                <a:gd name="connsiteX54" fmla="*/ 3647641 w 3925363"/>
                <a:gd name="connsiteY54" fmla="*/ 1619127 h 3427492"/>
                <a:gd name="connsiteX55" fmla="*/ 3705129 w 3925363"/>
                <a:gd name="connsiteY55" fmla="*/ 1677041 h 3427492"/>
                <a:gd name="connsiteX56" fmla="*/ 3762617 w 3925363"/>
                <a:gd name="connsiteY56" fmla="*/ 1619127 h 3427492"/>
                <a:gd name="connsiteX57" fmla="*/ 3867876 w 3925363"/>
                <a:gd name="connsiteY57" fmla="*/ 1513089 h 3427492"/>
                <a:gd name="connsiteX58" fmla="*/ 3925364 w 3925363"/>
                <a:gd name="connsiteY58" fmla="*/ 1455175 h 3427492"/>
                <a:gd name="connsiteX59" fmla="*/ 3867876 w 3925363"/>
                <a:gd name="connsiteY59" fmla="*/ 1397262 h 3427492"/>
                <a:gd name="connsiteX60" fmla="*/ 3570721 w 3925363"/>
                <a:gd name="connsiteY60" fmla="*/ 1097907 h 3427492"/>
                <a:gd name="connsiteX61" fmla="*/ 3546430 w 3925363"/>
                <a:gd name="connsiteY61" fmla="*/ 991053 h 3427492"/>
                <a:gd name="connsiteX62" fmla="*/ 3543192 w 3925363"/>
                <a:gd name="connsiteY62" fmla="*/ 978817 h 3427492"/>
                <a:gd name="connsiteX63" fmla="*/ 3535904 w 3925363"/>
                <a:gd name="connsiteY63" fmla="*/ 967398 h 3427492"/>
                <a:gd name="connsiteX64" fmla="*/ 2930258 w 3925363"/>
                <a:gd name="connsiteY64" fmla="*/ 603604 h 3427492"/>
                <a:gd name="connsiteX65" fmla="*/ 2879248 w 3925363"/>
                <a:gd name="connsiteY65" fmla="*/ 529377 h 3427492"/>
                <a:gd name="connsiteX66" fmla="*/ 2875200 w 3925363"/>
                <a:gd name="connsiteY66" fmla="*/ 522852 h 3427492"/>
                <a:gd name="connsiteX67" fmla="*/ 2869532 w 3925363"/>
                <a:gd name="connsiteY67" fmla="*/ 517142 h 3427492"/>
                <a:gd name="connsiteX68" fmla="*/ 2837954 w 3925363"/>
                <a:gd name="connsiteY68" fmla="*/ 472279 h 3427492"/>
                <a:gd name="connsiteX69" fmla="*/ 2140813 w 3925363"/>
                <a:gd name="connsiteY69" fmla="*/ 3263 h 3427492"/>
                <a:gd name="connsiteX70" fmla="*/ 2140813 w 3925363"/>
                <a:gd name="connsiteY70" fmla="*/ 0 h 3427492"/>
                <a:gd name="connsiteX71" fmla="*/ 2140813 w 3925363"/>
                <a:gd name="connsiteY71" fmla="*/ 0 h 342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925363" h="3427492">
                  <a:moveTo>
                    <a:pt x="2082516" y="83199"/>
                  </a:moveTo>
                  <a:cubicBezTo>
                    <a:pt x="2373194" y="83199"/>
                    <a:pt x="2635532" y="246336"/>
                    <a:pt x="2765082" y="508985"/>
                  </a:cubicBezTo>
                  <a:cubicBezTo>
                    <a:pt x="2777227" y="533456"/>
                    <a:pt x="2793421" y="555479"/>
                    <a:pt x="2812044" y="574240"/>
                  </a:cubicBezTo>
                  <a:cubicBezTo>
                    <a:pt x="2829857" y="601973"/>
                    <a:pt x="2862245" y="647651"/>
                    <a:pt x="2887345" y="683541"/>
                  </a:cubicBezTo>
                  <a:cubicBezTo>
                    <a:pt x="3128632" y="685172"/>
                    <a:pt x="3345628" y="813234"/>
                    <a:pt x="3467081" y="1010629"/>
                  </a:cubicBezTo>
                  <a:lnTo>
                    <a:pt x="3497039" y="1139507"/>
                  </a:lnTo>
                  <a:lnTo>
                    <a:pt x="3810389" y="1455175"/>
                  </a:lnTo>
                  <a:lnTo>
                    <a:pt x="3705129" y="1561214"/>
                  </a:lnTo>
                  <a:lnTo>
                    <a:pt x="3569911" y="1424995"/>
                  </a:lnTo>
                  <a:cubicBezTo>
                    <a:pt x="3545621" y="1785526"/>
                    <a:pt x="3246846" y="2071015"/>
                    <a:pt x="2883297" y="2071015"/>
                  </a:cubicBezTo>
                  <a:cubicBezTo>
                    <a:pt x="2858196" y="2071015"/>
                    <a:pt x="2833096" y="2068568"/>
                    <a:pt x="2808805" y="2066121"/>
                  </a:cubicBezTo>
                  <a:lnTo>
                    <a:pt x="2808805" y="3051463"/>
                  </a:lnTo>
                  <a:cubicBezTo>
                    <a:pt x="2808805" y="3152608"/>
                    <a:pt x="2702736" y="3227651"/>
                    <a:pt x="2484930" y="3279854"/>
                  </a:cubicBezTo>
                  <a:cubicBezTo>
                    <a:pt x="2306799" y="3323085"/>
                    <a:pt x="2071990" y="3345924"/>
                    <a:pt x="1822606" y="3345924"/>
                  </a:cubicBezTo>
                  <a:cubicBezTo>
                    <a:pt x="1573222" y="3345924"/>
                    <a:pt x="1338413" y="3322270"/>
                    <a:pt x="1160282" y="3279854"/>
                  </a:cubicBezTo>
                  <a:cubicBezTo>
                    <a:pt x="942476" y="3227651"/>
                    <a:pt x="836407" y="3152608"/>
                    <a:pt x="836407" y="3051463"/>
                  </a:cubicBezTo>
                  <a:lnTo>
                    <a:pt x="836407" y="1827126"/>
                  </a:lnTo>
                  <a:lnTo>
                    <a:pt x="87446" y="1827126"/>
                  </a:lnTo>
                  <a:lnTo>
                    <a:pt x="93114" y="1746373"/>
                  </a:lnTo>
                  <a:cubicBezTo>
                    <a:pt x="114166" y="1460885"/>
                    <a:pt x="276913" y="1211287"/>
                    <a:pt x="529536" y="1077515"/>
                  </a:cubicBezTo>
                  <a:cubicBezTo>
                    <a:pt x="598359" y="1040809"/>
                    <a:pt x="646130" y="977186"/>
                    <a:pt x="660705" y="901328"/>
                  </a:cubicBezTo>
                  <a:cubicBezTo>
                    <a:pt x="699570" y="702302"/>
                    <a:pt x="832359" y="535087"/>
                    <a:pt x="1016158" y="453519"/>
                  </a:cubicBezTo>
                  <a:cubicBezTo>
                    <a:pt x="1094697" y="419260"/>
                    <a:pt x="1178905" y="401315"/>
                    <a:pt x="1263922" y="401315"/>
                  </a:cubicBezTo>
                  <a:cubicBezTo>
                    <a:pt x="1283354" y="401315"/>
                    <a:pt x="1301977" y="402131"/>
                    <a:pt x="1320600" y="403762"/>
                  </a:cubicBezTo>
                  <a:cubicBezTo>
                    <a:pt x="1328697" y="404578"/>
                    <a:pt x="1336794" y="404578"/>
                    <a:pt x="1345700" y="404578"/>
                  </a:cubicBezTo>
                  <a:cubicBezTo>
                    <a:pt x="1413714" y="404578"/>
                    <a:pt x="1477679" y="377660"/>
                    <a:pt x="1523022" y="327904"/>
                  </a:cubicBezTo>
                  <a:cubicBezTo>
                    <a:pt x="1663907" y="175371"/>
                    <a:pt x="1854994" y="88094"/>
                    <a:pt x="2061464" y="82384"/>
                  </a:cubicBezTo>
                  <a:lnTo>
                    <a:pt x="2063083" y="157426"/>
                  </a:lnTo>
                  <a:lnTo>
                    <a:pt x="2061464" y="82384"/>
                  </a:lnTo>
                  <a:cubicBezTo>
                    <a:pt x="2068751" y="83199"/>
                    <a:pt x="2075229" y="83199"/>
                    <a:pt x="2082516" y="83199"/>
                  </a:cubicBezTo>
                  <a:moveTo>
                    <a:pt x="2140813" y="0"/>
                  </a:moveTo>
                  <a:lnTo>
                    <a:pt x="2059845" y="2447"/>
                  </a:lnTo>
                  <a:cubicBezTo>
                    <a:pt x="2059035" y="2447"/>
                    <a:pt x="2059035" y="2447"/>
                    <a:pt x="2058225" y="2447"/>
                  </a:cubicBezTo>
                  <a:lnTo>
                    <a:pt x="1978876" y="4894"/>
                  </a:lnTo>
                  <a:lnTo>
                    <a:pt x="1978876" y="8972"/>
                  </a:lnTo>
                  <a:cubicBezTo>
                    <a:pt x="1781312" y="32627"/>
                    <a:pt x="1600752" y="124799"/>
                    <a:pt x="1463915" y="274069"/>
                  </a:cubicBezTo>
                  <a:cubicBezTo>
                    <a:pt x="1433956" y="306696"/>
                    <a:pt x="1391853" y="324641"/>
                    <a:pt x="1345700" y="324641"/>
                  </a:cubicBezTo>
                  <a:cubicBezTo>
                    <a:pt x="1340032" y="324641"/>
                    <a:pt x="1334365" y="324641"/>
                    <a:pt x="1328697" y="323825"/>
                  </a:cubicBezTo>
                  <a:cubicBezTo>
                    <a:pt x="1306835" y="322194"/>
                    <a:pt x="1285783" y="320563"/>
                    <a:pt x="1263922" y="320563"/>
                  </a:cubicBezTo>
                  <a:cubicBezTo>
                    <a:pt x="1168379" y="320563"/>
                    <a:pt x="1071216" y="340955"/>
                    <a:pt x="983770" y="380107"/>
                  </a:cubicBezTo>
                  <a:cubicBezTo>
                    <a:pt x="775680" y="472279"/>
                    <a:pt x="625079" y="661517"/>
                    <a:pt x="581355" y="886645"/>
                  </a:cubicBezTo>
                  <a:cubicBezTo>
                    <a:pt x="571639" y="938033"/>
                    <a:pt x="538442" y="981264"/>
                    <a:pt x="491480" y="1005735"/>
                  </a:cubicBezTo>
                  <a:cubicBezTo>
                    <a:pt x="214567" y="1152558"/>
                    <a:pt x="35626" y="1427442"/>
                    <a:pt x="12145" y="1740664"/>
                  </a:cubicBezTo>
                  <a:lnTo>
                    <a:pt x="6477" y="1821416"/>
                  </a:lnTo>
                  <a:lnTo>
                    <a:pt x="0" y="1908694"/>
                  </a:lnTo>
                  <a:lnTo>
                    <a:pt x="87446" y="1908694"/>
                  </a:lnTo>
                  <a:lnTo>
                    <a:pt x="754629" y="1908694"/>
                  </a:lnTo>
                  <a:lnTo>
                    <a:pt x="754629" y="3051463"/>
                  </a:lnTo>
                  <a:cubicBezTo>
                    <a:pt x="754629" y="3265988"/>
                    <a:pt x="1045306" y="3336136"/>
                    <a:pt x="1140849" y="3358975"/>
                  </a:cubicBezTo>
                  <a:cubicBezTo>
                    <a:pt x="1324649" y="3403022"/>
                    <a:pt x="1566745" y="3427493"/>
                    <a:pt x="1821796" y="3427493"/>
                  </a:cubicBezTo>
                  <a:cubicBezTo>
                    <a:pt x="2077658" y="3427493"/>
                    <a:pt x="2318944" y="3403022"/>
                    <a:pt x="2502744" y="3358975"/>
                  </a:cubicBezTo>
                  <a:cubicBezTo>
                    <a:pt x="2598287" y="3336136"/>
                    <a:pt x="2888964" y="3265988"/>
                    <a:pt x="2888964" y="3051463"/>
                  </a:cubicBezTo>
                  <a:lnTo>
                    <a:pt x="2888964" y="2152583"/>
                  </a:lnTo>
                  <a:cubicBezTo>
                    <a:pt x="3233082" y="2149320"/>
                    <a:pt x="3528617" y="1915219"/>
                    <a:pt x="3621731" y="1593025"/>
                  </a:cubicBezTo>
                  <a:lnTo>
                    <a:pt x="3647641" y="1619127"/>
                  </a:lnTo>
                  <a:lnTo>
                    <a:pt x="3705129" y="1677041"/>
                  </a:lnTo>
                  <a:lnTo>
                    <a:pt x="3762617" y="1619127"/>
                  </a:lnTo>
                  <a:lnTo>
                    <a:pt x="3867876" y="1513089"/>
                  </a:lnTo>
                  <a:lnTo>
                    <a:pt x="3925364" y="1455175"/>
                  </a:lnTo>
                  <a:lnTo>
                    <a:pt x="3867876" y="1397262"/>
                  </a:lnTo>
                  <a:lnTo>
                    <a:pt x="3570721" y="1097907"/>
                  </a:lnTo>
                  <a:lnTo>
                    <a:pt x="3546430" y="991053"/>
                  </a:lnTo>
                  <a:lnTo>
                    <a:pt x="3543192" y="978817"/>
                  </a:lnTo>
                  <a:lnTo>
                    <a:pt x="3535904" y="967398"/>
                  </a:lnTo>
                  <a:cubicBezTo>
                    <a:pt x="3403116" y="752874"/>
                    <a:pt x="3178832" y="619102"/>
                    <a:pt x="2930258" y="603604"/>
                  </a:cubicBezTo>
                  <a:cubicBezTo>
                    <a:pt x="2911636" y="576687"/>
                    <a:pt x="2892203" y="548138"/>
                    <a:pt x="2879248" y="529377"/>
                  </a:cubicBezTo>
                  <a:lnTo>
                    <a:pt x="2875200" y="522852"/>
                  </a:lnTo>
                  <a:lnTo>
                    <a:pt x="2869532" y="517142"/>
                  </a:lnTo>
                  <a:cubicBezTo>
                    <a:pt x="2856577" y="503275"/>
                    <a:pt x="2845241" y="488593"/>
                    <a:pt x="2837954" y="472279"/>
                  </a:cubicBezTo>
                  <a:cubicBezTo>
                    <a:pt x="2702736" y="199842"/>
                    <a:pt x="2439588" y="23655"/>
                    <a:pt x="2140813" y="3263"/>
                  </a:cubicBezTo>
                  <a:lnTo>
                    <a:pt x="2140813" y="0"/>
                  </a:lnTo>
                  <a:lnTo>
                    <a:pt x="2140813" y="0"/>
                  </a:lnTo>
                  <a:close/>
                </a:path>
              </a:pathLst>
            </a:custGeom>
            <a:noFill/>
            <a:ln w="80963" cap="flat">
              <a:noFill/>
              <a:prstDash val="solid"/>
              <a:miter/>
            </a:ln>
          </p:spPr>
          <p:txBody>
            <a:bodyPr rtlCol="0" anchor="ctr"/>
            <a:lstStyle/>
            <a:p>
              <a:pPr defTabSz="1828800"/>
              <a:endParaRPr lang="en-US" sz="1800">
                <a:solidFill>
                  <a:srgbClr val="312D2A"/>
                </a:solidFill>
                <a:latin typeface="Oracle Sans Tab"/>
              </a:endParaRPr>
            </a:p>
          </p:txBody>
        </p:sp>
      </p:grpSp>
      <p:grpSp>
        <p:nvGrpSpPr>
          <p:cNvPr id="83" name="Group 82">
            <a:extLst>
              <a:ext uri="{FF2B5EF4-FFF2-40B4-BE49-F238E27FC236}">
                <a16:creationId xmlns:a16="http://schemas.microsoft.com/office/drawing/2014/main" id="{5B893FD2-AA0D-19ED-1219-FFA105EDC491}"/>
              </a:ext>
            </a:extLst>
          </p:cNvPr>
          <p:cNvGrpSpPr/>
          <p:nvPr/>
        </p:nvGrpSpPr>
        <p:grpSpPr>
          <a:xfrm>
            <a:off x="4549195" y="6330262"/>
            <a:ext cx="2664956" cy="1522964"/>
            <a:chOff x="3864264" y="7751529"/>
            <a:chExt cx="2665302" cy="1523163"/>
          </a:xfrm>
        </p:grpSpPr>
        <p:sp>
          <p:nvSpPr>
            <p:cNvPr id="84" name="Rounded Rectangle 133">
              <a:extLst>
                <a:ext uri="{FF2B5EF4-FFF2-40B4-BE49-F238E27FC236}">
                  <a16:creationId xmlns:a16="http://schemas.microsoft.com/office/drawing/2014/main" id="{205DCD0D-BCB4-3336-441F-024837D3994B}"/>
                </a:ext>
              </a:extLst>
            </p:cNvPr>
            <p:cNvSpPr/>
            <p:nvPr/>
          </p:nvSpPr>
          <p:spPr>
            <a:xfrm>
              <a:off x="3864264"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algn="ctr" defTabSz="1826698"/>
              <a:r>
                <a:rPr lang="en-US" sz="1800" kern="0" dirty="0">
                  <a:solidFill>
                    <a:srgbClr val="FCFBFA"/>
                  </a:solidFill>
                  <a:latin typeface="Oracle Sans" panose="020B0503020204020204" pitchFamily="34" charset="0"/>
                  <a:cs typeface="Oracle Sans" panose="020B0503020204020204" pitchFamily="34" charset="0"/>
                </a:rPr>
                <a:t>Autonomous Database </a:t>
              </a:r>
              <a:br>
                <a:rPr lang="en-US" sz="1800" kern="0" dirty="0">
                  <a:solidFill>
                    <a:srgbClr val="FCFBFA"/>
                  </a:solidFill>
                  <a:latin typeface="Oracle Sans" panose="020B0503020204020204" pitchFamily="34" charset="0"/>
                  <a:cs typeface="Oracle Sans" panose="020B0503020204020204" pitchFamily="34" charset="0"/>
                </a:rPr>
              </a:br>
              <a:r>
                <a:rPr lang="en-US" sz="1800" kern="0" dirty="0">
                  <a:solidFill>
                    <a:srgbClr val="FCFBFA"/>
                  </a:solidFill>
                  <a:latin typeface="Oracle Sans" panose="020B0503020204020204" pitchFamily="34" charset="0"/>
                  <a:cs typeface="Oracle Sans" panose="020B0503020204020204" pitchFamily="34" charset="0"/>
                </a:rPr>
                <a:t>Select AI</a:t>
              </a:r>
            </a:p>
          </p:txBody>
        </p:sp>
        <p:pic>
          <p:nvPicPr>
            <p:cNvPr id="85" name="Picture 84">
              <a:extLst>
                <a:ext uri="{FF2B5EF4-FFF2-40B4-BE49-F238E27FC236}">
                  <a16:creationId xmlns:a16="http://schemas.microsoft.com/office/drawing/2014/main" id="{6C22B646-7D9B-7989-F658-F7EA479F53ED}"/>
                </a:ext>
              </a:extLst>
            </p:cNvPr>
            <p:cNvPicPr>
              <a:picLocks noChangeAspect="1"/>
            </p:cNvPicPr>
            <p:nvPr/>
          </p:nvPicPr>
          <p:blipFill>
            <a:blip r:embed="rId5"/>
            <a:stretch>
              <a:fillRect/>
            </a:stretch>
          </p:blipFill>
          <p:spPr>
            <a:xfrm>
              <a:off x="3864264" y="7903092"/>
              <a:ext cx="746046" cy="648027"/>
            </a:xfrm>
            <a:prstGeom prst="rect">
              <a:avLst/>
            </a:prstGeom>
          </p:spPr>
        </p:pic>
        <p:pic>
          <p:nvPicPr>
            <p:cNvPr id="86" name="Picture Placeholder 54">
              <a:extLst>
                <a:ext uri="{FF2B5EF4-FFF2-40B4-BE49-F238E27FC236}">
                  <a16:creationId xmlns:a16="http://schemas.microsoft.com/office/drawing/2014/main" id="{E29F11A5-A9A9-F66E-26F0-1594C2FAF75E}"/>
                </a:ext>
              </a:extLst>
            </p:cNvPr>
            <p:cNvPicPr>
              <a:picLocks noChangeAspect="1"/>
            </p:cNvPicPr>
            <p:nvPr/>
          </p:nvPicPr>
          <p:blipFill rotWithShape="1">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4611291" y="7751529"/>
              <a:ext cx="1171248" cy="1171248"/>
            </a:xfrm>
            <a:prstGeom prst="rect">
              <a:avLst/>
            </a:prstGeom>
          </p:spPr>
        </p:pic>
      </p:grpSp>
      <p:grpSp>
        <p:nvGrpSpPr>
          <p:cNvPr id="87" name="Group 86">
            <a:extLst>
              <a:ext uri="{FF2B5EF4-FFF2-40B4-BE49-F238E27FC236}">
                <a16:creationId xmlns:a16="http://schemas.microsoft.com/office/drawing/2014/main" id="{5C81A3CA-D661-4CD1-EE72-F17810A47F72}"/>
              </a:ext>
            </a:extLst>
          </p:cNvPr>
          <p:cNvGrpSpPr/>
          <p:nvPr/>
        </p:nvGrpSpPr>
        <p:grpSpPr>
          <a:xfrm>
            <a:off x="15952379" y="6481805"/>
            <a:ext cx="2664956" cy="1371422"/>
            <a:chOff x="15268932" y="7903092"/>
            <a:chExt cx="2665302" cy="1371600"/>
          </a:xfrm>
        </p:grpSpPr>
        <p:sp>
          <p:nvSpPr>
            <p:cNvPr id="88" name="Rounded Rectangle 132">
              <a:extLst>
                <a:ext uri="{FF2B5EF4-FFF2-40B4-BE49-F238E27FC236}">
                  <a16:creationId xmlns:a16="http://schemas.microsoft.com/office/drawing/2014/main" id="{76AB0B8E-9E69-248D-9302-D3911FD16AD2}"/>
                </a:ext>
              </a:extLst>
            </p:cNvPr>
            <p:cNvSpPr/>
            <p:nvPr/>
          </p:nvSpPr>
          <p:spPr>
            <a:xfrm>
              <a:off x="15268932" y="7903092"/>
              <a:ext cx="2665302" cy="1371600"/>
            </a:xfrm>
            <a:prstGeom prst="roundRect">
              <a:avLst>
                <a:gd name="adj" fmla="val 6433"/>
              </a:avLst>
            </a:prstGeom>
            <a:solidFill>
              <a:srgbClr val="353B3B"/>
            </a:solidFill>
            <a:ln w="12700" cap="flat" cmpd="sng" algn="ctr">
              <a:noFill/>
              <a:prstDash val="solid"/>
              <a:miter lim="800000"/>
            </a:ln>
            <a:effectLst/>
          </p:spPr>
          <p:txBody>
            <a:bodyPr lIns="0" rIns="0" bIns="0" rtlCol="0" anchor="b"/>
            <a:lstStyle/>
            <a:p>
              <a:pPr algn="ctr" defTabSz="1826698">
                <a:defRPr/>
              </a:pPr>
              <a:r>
                <a:rPr lang="en-US" sz="1800" kern="0" dirty="0">
                  <a:solidFill>
                    <a:srgbClr val="FCFBFA"/>
                  </a:solidFill>
                  <a:latin typeface="Oracle Sans" panose="020B0503020204020204" pitchFamily="34" charset="0"/>
                  <a:cs typeface="Oracle Sans" panose="020B0503020204020204" pitchFamily="34" charset="0"/>
                </a:rPr>
                <a:t>HeatWave </a:t>
              </a:r>
              <a:r>
                <a:rPr lang="en-US" sz="1800" kern="0" dirty="0" err="1">
                  <a:solidFill>
                    <a:srgbClr val="FCFBFA"/>
                  </a:solidFill>
                  <a:latin typeface="Oracle Sans" panose="020B0503020204020204" pitchFamily="34" charset="0"/>
                  <a:cs typeface="Oracle Sans" panose="020B0503020204020204" pitchFamily="34" charset="0"/>
                </a:rPr>
                <a:t>AutoML</a:t>
              </a:r>
              <a:endParaRPr lang="en-US" sz="1800" kern="0" dirty="0">
                <a:solidFill>
                  <a:srgbClr val="FCFBFA"/>
                </a:solidFill>
                <a:latin typeface="Oracle Sans" panose="020B0503020204020204" pitchFamily="34" charset="0"/>
                <a:cs typeface="Oracle Sans" panose="020B0503020204020204" pitchFamily="34" charset="0"/>
              </a:endParaRPr>
            </a:p>
          </p:txBody>
        </p:sp>
        <p:grpSp>
          <p:nvGrpSpPr>
            <p:cNvPr id="89" name="Group 88">
              <a:extLst>
                <a:ext uri="{FF2B5EF4-FFF2-40B4-BE49-F238E27FC236}">
                  <a16:creationId xmlns:a16="http://schemas.microsoft.com/office/drawing/2014/main" id="{6C67CB3E-15CC-ABB7-30BC-0D6B1FC4F601}"/>
                </a:ext>
              </a:extLst>
            </p:cNvPr>
            <p:cNvGrpSpPr/>
            <p:nvPr/>
          </p:nvGrpSpPr>
          <p:grpSpPr>
            <a:xfrm>
              <a:off x="16208671" y="8110099"/>
              <a:ext cx="785824" cy="752060"/>
              <a:chOff x="12121653" y="1507064"/>
              <a:chExt cx="1830966" cy="1752290"/>
            </a:xfrm>
          </p:grpSpPr>
          <p:pic>
            <p:nvPicPr>
              <p:cNvPr id="90" name="Picture 2" descr="How to Migrate from MariaDB to MySQL HeatWave – lefred blog: tribulations  of a MySQL Evangelist">
                <a:extLst>
                  <a:ext uri="{FF2B5EF4-FFF2-40B4-BE49-F238E27FC236}">
                    <a16:creationId xmlns:a16="http://schemas.microsoft.com/office/drawing/2014/main" id="{596B6A75-448C-A86D-8DE0-324F4C175D48}"/>
                  </a:ext>
                </a:extLst>
              </p:cNvPr>
              <p:cNvPicPr>
                <a:picLocks noChangeAspect="1" noChangeArrowheads="1"/>
              </p:cNvPicPr>
              <p:nvPr/>
            </p:nvPicPr>
            <p:blipFill rotWithShape="1">
              <a:blip r:embed="rId8" cstate="hqprint">
                <a:clrChange>
                  <a:clrFrom>
                    <a:srgbClr val="FFFFFF"/>
                  </a:clrFrom>
                  <a:clrTo>
                    <a:srgbClr val="FFFFFF">
                      <a:alpha val="0"/>
                    </a:srgbClr>
                  </a:clrTo>
                </a:clrChange>
                <a:biLevel thresh="25000"/>
                <a:extLst>
                  <a:ext uri="{BEBA8EAE-BF5A-486C-A8C5-ECC9F3942E4B}">
                    <a14:imgProps xmlns:a14="http://schemas.microsoft.com/office/drawing/2010/main">
                      <a14:imgLayer r:embed="rId9">
                        <a14:imgEffect>
                          <a14:backgroundRemoval t="27376" b="93665" l="46324" r="96140">
                            <a14:foregroundMark x1="94901" y1="70858" x2="95221" y2="74661"/>
                            <a14:foregroundMark x1="94829" y1="69998" x2="94887" y2="70692"/>
                            <a14:foregroundMark x1="61949" y1="27376" x2="62868" y2="27602"/>
                            <a14:foregroundMark x1="76103" y1="91855" x2="86581" y2="93665"/>
                            <a14:foregroundMark x1="86581" y1="93665" x2="93382" y2="91855"/>
                            <a14:foregroundMark x1="93382" y1="91855" x2="93934" y2="91176"/>
                            <a14:foregroundMark x1="56985" y1="60407" x2="61213" y2="56561"/>
                            <a14:foregroundMark x1="61213" y1="56561" x2="62316" y2="56335"/>
                            <a14:foregroundMark x1="68382" y1="34163" x2="68750" y2="35294"/>
                            <a14:foregroundMark x1="95404" y1="63122" x2="95404" y2="63122"/>
                            <a14:foregroundMark x1="96140" y1="64027" x2="96140" y2="64027"/>
                            <a14:foregroundMark x1="70221" y1="50000" x2="70772" y2="50679"/>
                            <a14:backgroundMark x1="67279" y1="27149" x2="74265" y2="29864"/>
                            <a14:backgroundMark x1="74265" y1="29864" x2="74265" y2="29864"/>
                            <a14:backgroundMark x1="75184" y1="30543" x2="78125" y2="32579"/>
                            <a14:backgroundMark x1="78125" y1="32579" x2="81250" y2="36199"/>
                            <a14:backgroundMark x1="81250" y1="36199" x2="81250" y2="36199"/>
                            <a14:backgroundMark x1="81618" y1="37330" x2="89338" y2="50452"/>
                            <a14:backgroundMark x1="89338" y1="50452" x2="95221" y2="53846"/>
                            <a14:backgroundMark x1="93199" y1="58597" x2="95772" y2="61765"/>
                            <a14:backgroundMark x1="96263" y1="64422" x2="96691" y2="66742"/>
                            <a14:backgroundMark x1="96691" y1="66742" x2="96507" y2="70136"/>
                            <a14:backgroundMark x1="66176" y1="27602" x2="63787" y2="26244"/>
                            <a14:backgroundMark x1="62669" y1="26158" x2="60846" y2="26018"/>
                            <a14:backgroundMark x1="60846" y1="26018" x2="59191" y2="29186"/>
                            <a14:backgroundMark x1="59191" y1="29186" x2="59191" y2="30543"/>
                            <a14:backgroundMark x1="59926" y1="30769" x2="61213" y2="33484"/>
                            <a14:backgroundMark x1="61213" y1="33484" x2="63051" y2="35520"/>
                            <a14:backgroundMark x1="63051" y1="35520" x2="63419" y2="38914"/>
                            <a14:backgroundMark x1="63419" y1="38914" x2="65074" y2="41855"/>
                            <a14:backgroundMark x1="65074" y1="41855" x2="64154" y2="48416"/>
                            <a14:backgroundMark x1="64154" y1="48416" x2="64890" y2="52941"/>
                            <a14:backgroundMark x1="62067" y1="53453" x2="60846" y2="53620"/>
                            <a14:backgroundMark x1="62710" y1="53365" x2="62372" y2="53411"/>
                            <a14:backgroundMark x1="64154" y1="53167" x2="63775" y2="53219"/>
                            <a14:backgroundMark x1="60846" y1="53620" x2="55331" y2="57919"/>
                            <a14:backgroundMark x1="55331" y1="57919" x2="53860" y2="61312"/>
                            <a14:backgroundMark x1="53860" y1="61312" x2="52574" y2="61765"/>
                            <a14:backgroundMark x1="51103" y1="63122" x2="47794" y2="69231"/>
                            <a14:backgroundMark x1="47610" y1="70814" x2="47243" y2="74887"/>
                            <a14:backgroundMark x1="47243" y1="74887" x2="48162" y2="78507"/>
                            <a14:backgroundMark x1="48162" y1="78507" x2="49449" y2="80995"/>
                            <a14:backgroundMark x1="49449" y1="80995" x2="54044" y2="84389"/>
                            <a14:backgroundMark x1="54044" y1="84389" x2="63051" y2="85294"/>
                            <a14:backgroundMark x1="63051" y1="85294" x2="72426" y2="84615"/>
                            <a14:backgroundMark x1="72610" y1="84389" x2="72610" y2="91176"/>
                            <a14:backgroundMark x1="72610" y1="91176" x2="74449" y2="93665"/>
                            <a14:backgroundMark x1="74449" y1="93665" x2="74982" y2="93829"/>
                            <a14:backgroundMark x1="85248" y1="96013" x2="85503" y2="96032"/>
                            <a14:backgroundMark x1="66728" y1="54072" x2="74632" y2="57692"/>
                            <a14:backgroundMark x1="75184" y1="57466" x2="79044" y2="58824"/>
                            <a14:backgroundMark x1="78493" y1="59050" x2="78493" y2="50452"/>
                            <a14:backgroundMark x1="78493" y1="50452" x2="78493" y2="50226"/>
                            <a14:backgroundMark x1="68199" y1="50452" x2="70037" y2="45475"/>
                            <a14:backgroundMark x1="67831" y1="47964" x2="71507" y2="42081"/>
                            <a14:backgroundMark x1="67168" y1="36035" x2="70404" y2="41403"/>
                            <a14:backgroundMark x1="66176" y1="34389" x2="66555" y2="35018"/>
                            <a14:backgroundMark x1="70404" y1="41403" x2="71140" y2="42081"/>
                            <a14:backgroundMark x1="65441" y1="31222" x2="68750" y2="32805"/>
                            <a14:backgroundMark x1="71691" y1="33937" x2="76654" y2="43439"/>
                            <a14:backgroundMark x1="78860" y1="44344" x2="80699" y2="51584"/>
                            <a14:backgroundMark x1="83272" y1="54299" x2="85478" y2="58824"/>
                            <a14:backgroundMark x1="95772" y1="64480" x2="96140" y2="64480"/>
                            <a14:backgroundMark x1="62132" y1="59955" x2="62132" y2="69683"/>
                            <a14:backgroundMark x1="63971" y1="57919" x2="61244" y2="58625"/>
                            <a14:backgroundMark x1="60253" y1="59772" x2="58272" y2="68100"/>
                            <a14:backgroundMark x1="56434" y1="65385" x2="54044" y2="66968"/>
                            <a14:backgroundMark x1="54044" y1="66968" x2="51838" y2="70136"/>
                            <a14:backgroundMark x1="51838" y1="70136" x2="51471" y2="74208"/>
                            <a14:backgroundMark x1="51471" y1="74208" x2="56985" y2="78054"/>
                            <a14:backgroundMark x1="56985" y1="78054" x2="64890" y2="79638"/>
                            <a14:backgroundMark x1="64890" y1="79638" x2="69853" y2="79638"/>
                            <a14:backgroundMark x1="69853" y1="79638" x2="71691" y2="75792"/>
                            <a14:backgroundMark x1="71691" y1="75792" x2="71507" y2="68100"/>
                            <a14:backgroundMark x1="71507" y1="68100" x2="73713" y2="64706"/>
                            <a14:backgroundMark x1="73713" y1="64706" x2="75919" y2="63575"/>
                            <a14:backgroundMark x1="75919" y1="63575" x2="73346" y2="61538"/>
                            <a14:backgroundMark x1="73346" y1="61538" x2="70037" y2="61991"/>
                            <a14:backgroundMark x1="70037" y1="61991" x2="63971" y2="58371"/>
                            <a14:backgroundMark x1="63971" y1="58371" x2="62500" y2="63122"/>
                            <a14:backgroundMark x1="62500" y1="63122" x2="62316" y2="68326"/>
                            <a14:backgroundMark x1="62316" y1="68326" x2="58456" y2="68778"/>
                            <a14:backgroundMark x1="58456" y1="68778" x2="56618" y2="66742"/>
                            <a14:backgroundMark x1="56618" y1="66742" x2="55882" y2="66290"/>
                            <a14:backgroundMark x1="79596" y1="67421" x2="82353" y2="67195"/>
                            <a14:backgroundMark x1="82353" y1="67195" x2="86029" y2="67195"/>
                            <a14:backgroundMark x1="77574" y1="74208" x2="86397" y2="74208"/>
                            <a14:backgroundMark x1="78493" y1="81674" x2="81801" y2="81674"/>
                            <a14:backgroundMark x1="81801" y1="81674" x2="86397" y2="81674"/>
                            <a14:backgroundMark x1="86397" y1="81674" x2="89154" y2="81674"/>
                            <a14:backgroundMark x1="89154" y1="81674" x2="91544" y2="81448"/>
                            <a14:backgroundMark x1="91544" y1="81448" x2="92096" y2="80995"/>
                            <a14:backgroundMark x1="89706" y1="74434" x2="93382" y2="73982"/>
                            <a14:backgroundMark x1="81122" y1="89259" x2="86949" y2="88462"/>
                            <a14:backgroundMark x1="86949" y1="88462" x2="90257" y2="88462"/>
                            <a14:backgroundMark x1="96066" y1="63122" x2="96507" y2="63575"/>
                            <a14:backgroundMark x1="95404" y1="62443" x2="96066" y2="63122"/>
                            <a14:backgroundMark x1="96507" y1="64027" x2="96507" y2="64253"/>
                            <a14:backgroundMark x1="96507" y1="63575" x2="96507" y2="64027"/>
                            <a14:backgroundMark x1="95221" y1="56109" x2="95221" y2="57014"/>
                            <a14:backgroundMark x1="70772" y1="50905" x2="70772" y2="50905"/>
                            <a14:backgroundMark x1="70588" y1="50679" x2="70588" y2="50679"/>
                          </a14:backgroundRemoval>
                        </a14:imgEffect>
                      </a14:imgLayer>
                    </a14:imgProps>
                  </a:ext>
                  <a:ext uri="{28A0092B-C50C-407E-A947-70E740481C1C}">
                    <a14:useLocalDpi xmlns:a14="http://schemas.microsoft.com/office/drawing/2010/main" val="0"/>
                  </a:ext>
                </a:extLst>
              </a:blip>
              <a:srcRect l="40930" t="23811"/>
              <a:stretch/>
            </p:blipFill>
            <p:spPr bwMode="auto">
              <a:xfrm>
                <a:off x="12280519" y="1507064"/>
                <a:ext cx="1672100" cy="1752290"/>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aphic 3">
                <a:extLst>
                  <a:ext uri="{FF2B5EF4-FFF2-40B4-BE49-F238E27FC236}">
                    <a16:creationId xmlns:a16="http://schemas.microsoft.com/office/drawing/2014/main" id="{ACDCB87F-6121-10D8-7050-AA6312D4EFF9}"/>
                  </a:ext>
                </a:extLst>
              </p:cNvPr>
              <p:cNvGrpSpPr/>
              <p:nvPr/>
            </p:nvGrpSpPr>
            <p:grpSpPr>
              <a:xfrm>
                <a:off x="12121653" y="1527419"/>
                <a:ext cx="718595" cy="685219"/>
                <a:chOff x="8389674" y="2738057"/>
                <a:chExt cx="489973" cy="467219"/>
              </a:xfrm>
              <a:solidFill>
                <a:schemeClr val="bg1"/>
              </a:solidFill>
            </p:grpSpPr>
            <p:sp>
              <p:nvSpPr>
                <p:cNvPr id="92" name="Freeform: Shape 516">
                  <a:extLst>
                    <a:ext uri="{FF2B5EF4-FFF2-40B4-BE49-F238E27FC236}">
                      <a16:creationId xmlns:a16="http://schemas.microsoft.com/office/drawing/2014/main" id="{E0C5CC2A-F8B2-6AAF-0EFD-04ADEF2E878C}"/>
                    </a:ext>
                  </a:extLst>
                </p:cNvPr>
                <p:cNvSpPr/>
                <p:nvPr/>
              </p:nvSpPr>
              <p:spPr>
                <a:xfrm>
                  <a:off x="8389674" y="2739214"/>
                  <a:ext cx="235690" cy="466059"/>
                </a:xfrm>
                <a:custGeom>
                  <a:avLst/>
                  <a:gdLst>
                    <a:gd name="connsiteX0" fmla="*/ 201810 w 235691"/>
                    <a:gd name="connsiteY0" fmla="*/ 0 h 466065"/>
                    <a:gd name="connsiteX1" fmla="*/ 164464 w 235691"/>
                    <a:gd name="connsiteY1" fmla="*/ 6991 h 466065"/>
                    <a:gd name="connsiteX2" fmla="*/ 111974 w 235691"/>
                    <a:gd name="connsiteY2" fmla="*/ 51267 h 466065"/>
                    <a:gd name="connsiteX3" fmla="*/ 24513 w 235691"/>
                    <a:gd name="connsiteY3" fmla="*/ 154966 h 466065"/>
                    <a:gd name="connsiteX4" fmla="*/ 24513 w 235691"/>
                    <a:gd name="connsiteY4" fmla="*/ 164287 h 466065"/>
                    <a:gd name="connsiteX5" fmla="*/ 0 w 235691"/>
                    <a:gd name="connsiteY5" fmla="*/ 233031 h 466065"/>
                    <a:gd name="connsiteX6" fmla="*/ 25667 w 235691"/>
                    <a:gd name="connsiteY6" fmla="*/ 302943 h 466065"/>
                    <a:gd name="connsiteX7" fmla="*/ 25667 w 235691"/>
                    <a:gd name="connsiteY7" fmla="*/ 312260 h 466065"/>
                    <a:gd name="connsiteX8" fmla="*/ 111974 w 235691"/>
                    <a:gd name="connsiteY8" fmla="*/ 415963 h 466065"/>
                    <a:gd name="connsiteX9" fmla="*/ 199500 w 235691"/>
                    <a:gd name="connsiteY9" fmla="*/ 466066 h 466065"/>
                    <a:gd name="connsiteX10" fmla="*/ 202965 w 235691"/>
                    <a:gd name="connsiteY10" fmla="*/ 466066 h 466065"/>
                    <a:gd name="connsiteX11" fmla="*/ 235691 w 235691"/>
                    <a:gd name="connsiteY11" fmla="*/ 429945 h 466065"/>
                    <a:gd name="connsiteX12" fmla="*/ 235691 w 235691"/>
                    <a:gd name="connsiteY12" fmla="*/ 36120 h 466065"/>
                    <a:gd name="connsiteX13" fmla="*/ 201810 w 235691"/>
                    <a:gd name="connsiteY13" fmla="*/ 0 h 466065"/>
                    <a:gd name="connsiteX14" fmla="*/ 201810 w 235691"/>
                    <a:gd name="connsiteY14" fmla="*/ 439262 h 466065"/>
                    <a:gd name="connsiteX15" fmla="*/ 199500 w 235691"/>
                    <a:gd name="connsiteY15" fmla="*/ 439262 h 466065"/>
                    <a:gd name="connsiteX16" fmla="*/ 131802 w 235691"/>
                    <a:gd name="connsiteY16" fmla="*/ 396154 h 466065"/>
                    <a:gd name="connsiteX17" fmla="*/ 128337 w 235691"/>
                    <a:gd name="connsiteY17" fmla="*/ 390328 h 466065"/>
                    <a:gd name="connsiteX18" fmla="*/ 121343 w 235691"/>
                    <a:gd name="connsiteY18" fmla="*/ 390328 h 466065"/>
                    <a:gd name="connsiteX19" fmla="*/ 51335 w 235691"/>
                    <a:gd name="connsiteY19" fmla="*/ 312260 h 466065"/>
                    <a:gd name="connsiteX20" fmla="*/ 52490 w 235691"/>
                    <a:gd name="connsiteY20" fmla="*/ 300614 h 466065"/>
                    <a:gd name="connsiteX21" fmla="*/ 53645 w 235691"/>
                    <a:gd name="connsiteY21" fmla="*/ 293619 h 466065"/>
                    <a:gd name="connsiteX22" fmla="*/ 48961 w 235691"/>
                    <a:gd name="connsiteY22" fmla="*/ 288961 h 466065"/>
                    <a:gd name="connsiteX23" fmla="*/ 25667 w 235691"/>
                    <a:gd name="connsiteY23" fmla="*/ 233031 h 466065"/>
                    <a:gd name="connsiteX24" fmla="*/ 48961 w 235691"/>
                    <a:gd name="connsiteY24" fmla="*/ 177104 h 466065"/>
                    <a:gd name="connsiteX25" fmla="*/ 53645 w 235691"/>
                    <a:gd name="connsiteY25" fmla="*/ 172444 h 466065"/>
                    <a:gd name="connsiteX26" fmla="*/ 52490 w 235691"/>
                    <a:gd name="connsiteY26" fmla="*/ 165453 h 466065"/>
                    <a:gd name="connsiteX27" fmla="*/ 51335 w 235691"/>
                    <a:gd name="connsiteY27" fmla="*/ 153801 h 466065"/>
                    <a:gd name="connsiteX28" fmla="*/ 121343 w 235691"/>
                    <a:gd name="connsiteY28" fmla="*/ 75735 h 466065"/>
                    <a:gd name="connsiteX29" fmla="*/ 128337 w 235691"/>
                    <a:gd name="connsiteY29" fmla="*/ 75735 h 466065"/>
                    <a:gd name="connsiteX30" fmla="*/ 131802 w 235691"/>
                    <a:gd name="connsiteY30" fmla="*/ 69910 h 466065"/>
                    <a:gd name="connsiteX31" fmla="*/ 173833 w 235691"/>
                    <a:gd name="connsiteY31" fmla="*/ 32625 h 466065"/>
                    <a:gd name="connsiteX32" fmla="*/ 199500 w 235691"/>
                    <a:gd name="connsiteY32" fmla="*/ 27964 h 466065"/>
                    <a:gd name="connsiteX33" fmla="*/ 201810 w 235691"/>
                    <a:gd name="connsiteY33" fmla="*/ 27964 h 466065"/>
                    <a:gd name="connsiteX34" fmla="*/ 211179 w 235691"/>
                    <a:gd name="connsiteY34" fmla="*/ 37285 h 466065"/>
                    <a:gd name="connsiteX35" fmla="*/ 211179 w 235691"/>
                    <a:gd name="connsiteY35" fmla="*/ 160792 h 466065"/>
                    <a:gd name="connsiteX36" fmla="*/ 150475 w 235691"/>
                    <a:gd name="connsiteY36" fmla="*/ 160792 h 466065"/>
                    <a:gd name="connsiteX37" fmla="*/ 145855 w 235691"/>
                    <a:gd name="connsiteY37" fmla="*/ 156131 h 466065"/>
                    <a:gd name="connsiteX38" fmla="*/ 149320 w 235691"/>
                    <a:gd name="connsiteY38" fmla="*/ 140984 h 466065"/>
                    <a:gd name="connsiteX39" fmla="*/ 113129 w 235691"/>
                    <a:gd name="connsiteY39" fmla="*/ 103699 h 466065"/>
                    <a:gd name="connsiteX40" fmla="*/ 77002 w 235691"/>
                    <a:gd name="connsiteY40" fmla="*/ 140984 h 466065"/>
                    <a:gd name="connsiteX41" fmla="*/ 113129 w 235691"/>
                    <a:gd name="connsiteY41" fmla="*/ 178270 h 466065"/>
                    <a:gd name="connsiteX42" fmla="*/ 127182 w 235691"/>
                    <a:gd name="connsiteY42" fmla="*/ 174774 h 466065"/>
                    <a:gd name="connsiteX43" fmla="*/ 136486 w 235691"/>
                    <a:gd name="connsiteY43" fmla="*/ 184095 h 466065"/>
                    <a:gd name="connsiteX44" fmla="*/ 145855 w 235691"/>
                    <a:gd name="connsiteY44" fmla="*/ 187591 h 466065"/>
                    <a:gd name="connsiteX45" fmla="*/ 210024 w 235691"/>
                    <a:gd name="connsiteY45" fmla="*/ 187591 h 466065"/>
                    <a:gd name="connsiteX46" fmla="*/ 210024 w 235691"/>
                    <a:gd name="connsiteY46" fmla="*/ 221380 h 466065"/>
                    <a:gd name="connsiteX47" fmla="*/ 121343 w 235691"/>
                    <a:gd name="connsiteY47" fmla="*/ 221380 h 466065"/>
                    <a:gd name="connsiteX48" fmla="*/ 87462 w 235691"/>
                    <a:gd name="connsiteY48" fmla="*/ 198077 h 466065"/>
                    <a:gd name="connsiteX49" fmla="*/ 51335 w 235691"/>
                    <a:gd name="connsiteY49" fmla="*/ 235362 h 466065"/>
                    <a:gd name="connsiteX50" fmla="*/ 87462 w 235691"/>
                    <a:gd name="connsiteY50" fmla="*/ 272647 h 466065"/>
                    <a:gd name="connsiteX51" fmla="*/ 121343 w 235691"/>
                    <a:gd name="connsiteY51" fmla="*/ 249344 h 466065"/>
                    <a:gd name="connsiteX52" fmla="*/ 210024 w 235691"/>
                    <a:gd name="connsiteY52" fmla="*/ 249344 h 466065"/>
                    <a:gd name="connsiteX53" fmla="*/ 210024 w 235691"/>
                    <a:gd name="connsiteY53" fmla="*/ 281968 h 466065"/>
                    <a:gd name="connsiteX54" fmla="*/ 143481 w 235691"/>
                    <a:gd name="connsiteY54" fmla="*/ 281968 h 466065"/>
                    <a:gd name="connsiteX55" fmla="*/ 134176 w 235691"/>
                    <a:gd name="connsiteY55" fmla="*/ 285464 h 466065"/>
                    <a:gd name="connsiteX56" fmla="*/ 125963 w 235691"/>
                    <a:gd name="connsiteY56" fmla="*/ 291290 h 466065"/>
                    <a:gd name="connsiteX57" fmla="*/ 111974 w 235691"/>
                    <a:gd name="connsiteY57" fmla="*/ 287793 h 466065"/>
                    <a:gd name="connsiteX58" fmla="*/ 75848 w 235691"/>
                    <a:gd name="connsiteY58" fmla="*/ 325081 h 466065"/>
                    <a:gd name="connsiteX59" fmla="*/ 111974 w 235691"/>
                    <a:gd name="connsiteY59" fmla="*/ 362363 h 466065"/>
                    <a:gd name="connsiteX60" fmla="*/ 148165 w 235691"/>
                    <a:gd name="connsiteY60" fmla="*/ 325081 h 466065"/>
                    <a:gd name="connsiteX61" fmla="*/ 144636 w 235691"/>
                    <a:gd name="connsiteY61" fmla="*/ 309931 h 466065"/>
                    <a:gd name="connsiteX62" fmla="*/ 149320 w 235691"/>
                    <a:gd name="connsiteY62" fmla="*/ 305272 h 466065"/>
                    <a:gd name="connsiteX63" fmla="*/ 210024 w 235691"/>
                    <a:gd name="connsiteY63" fmla="*/ 305272 h 466065"/>
                    <a:gd name="connsiteX64" fmla="*/ 210024 w 235691"/>
                    <a:gd name="connsiteY64" fmla="*/ 431107 h 466065"/>
                    <a:gd name="connsiteX65" fmla="*/ 201810 w 235691"/>
                    <a:gd name="connsiteY65" fmla="*/ 439262 h 466065"/>
                    <a:gd name="connsiteX66" fmla="*/ 111974 w 235691"/>
                    <a:gd name="connsiteY66" fmla="*/ 149140 h 466065"/>
                    <a:gd name="connsiteX67" fmla="*/ 101515 w 235691"/>
                    <a:gd name="connsiteY67" fmla="*/ 138654 h 466065"/>
                    <a:gd name="connsiteX68" fmla="*/ 111974 w 235691"/>
                    <a:gd name="connsiteY68" fmla="*/ 128167 h 466065"/>
                    <a:gd name="connsiteX69" fmla="*/ 122498 w 235691"/>
                    <a:gd name="connsiteY69" fmla="*/ 138654 h 466065"/>
                    <a:gd name="connsiteX70" fmla="*/ 111974 w 235691"/>
                    <a:gd name="connsiteY70" fmla="*/ 149140 h 466065"/>
                    <a:gd name="connsiteX71" fmla="*/ 97985 w 235691"/>
                    <a:gd name="connsiteY71" fmla="*/ 233031 h 466065"/>
                    <a:gd name="connsiteX72" fmla="*/ 87462 w 235691"/>
                    <a:gd name="connsiteY72" fmla="*/ 243518 h 466065"/>
                    <a:gd name="connsiteX73" fmla="*/ 77002 w 235691"/>
                    <a:gd name="connsiteY73" fmla="*/ 233031 h 466065"/>
                    <a:gd name="connsiteX74" fmla="*/ 87462 w 235691"/>
                    <a:gd name="connsiteY74" fmla="*/ 222545 h 466065"/>
                    <a:gd name="connsiteX75" fmla="*/ 97985 w 235691"/>
                    <a:gd name="connsiteY75" fmla="*/ 233031 h 466065"/>
                    <a:gd name="connsiteX76" fmla="*/ 122498 w 235691"/>
                    <a:gd name="connsiteY76" fmla="*/ 325081 h 466065"/>
                    <a:gd name="connsiteX77" fmla="*/ 111974 w 235691"/>
                    <a:gd name="connsiteY77" fmla="*/ 335566 h 466065"/>
                    <a:gd name="connsiteX78" fmla="*/ 101515 w 235691"/>
                    <a:gd name="connsiteY78" fmla="*/ 325081 h 466065"/>
                    <a:gd name="connsiteX79" fmla="*/ 111974 w 235691"/>
                    <a:gd name="connsiteY79" fmla="*/ 314596 h 466065"/>
                    <a:gd name="connsiteX80" fmla="*/ 122498 w 235691"/>
                    <a:gd name="connsiteY80" fmla="*/ 325081 h 46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5691" h="466065">
                      <a:moveTo>
                        <a:pt x="201810" y="0"/>
                      </a:moveTo>
                      <a:cubicBezTo>
                        <a:pt x="188976" y="0"/>
                        <a:pt x="177297" y="2330"/>
                        <a:pt x="164464" y="6991"/>
                      </a:cubicBezTo>
                      <a:cubicBezTo>
                        <a:pt x="143481" y="15147"/>
                        <a:pt x="124808" y="30294"/>
                        <a:pt x="111974" y="51267"/>
                      </a:cubicBezTo>
                      <a:cubicBezTo>
                        <a:pt x="63014" y="58258"/>
                        <a:pt x="24513" y="102534"/>
                        <a:pt x="24513" y="154966"/>
                      </a:cubicBezTo>
                      <a:cubicBezTo>
                        <a:pt x="24513" y="158461"/>
                        <a:pt x="24513" y="160792"/>
                        <a:pt x="24513" y="164287"/>
                      </a:cubicBezTo>
                      <a:cubicBezTo>
                        <a:pt x="9305" y="182930"/>
                        <a:pt x="0" y="207398"/>
                        <a:pt x="0" y="233031"/>
                      </a:cubicBezTo>
                      <a:cubicBezTo>
                        <a:pt x="0" y="258666"/>
                        <a:pt x="9305" y="283134"/>
                        <a:pt x="25667" y="302943"/>
                      </a:cubicBezTo>
                      <a:cubicBezTo>
                        <a:pt x="25667" y="306434"/>
                        <a:pt x="25667" y="308769"/>
                        <a:pt x="25667" y="312260"/>
                      </a:cubicBezTo>
                      <a:cubicBezTo>
                        <a:pt x="25667" y="363531"/>
                        <a:pt x="63014" y="407807"/>
                        <a:pt x="111974" y="415963"/>
                      </a:cubicBezTo>
                      <a:cubicBezTo>
                        <a:pt x="130648" y="447418"/>
                        <a:pt x="163309" y="466066"/>
                        <a:pt x="199500" y="466066"/>
                      </a:cubicBezTo>
                      <a:cubicBezTo>
                        <a:pt x="200655" y="466066"/>
                        <a:pt x="201810" y="466066"/>
                        <a:pt x="202965" y="466066"/>
                      </a:cubicBezTo>
                      <a:cubicBezTo>
                        <a:pt x="221638" y="464898"/>
                        <a:pt x="235691" y="449754"/>
                        <a:pt x="235691" y="429945"/>
                      </a:cubicBezTo>
                      <a:lnTo>
                        <a:pt x="235691" y="36120"/>
                      </a:lnTo>
                      <a:cubicBezTo>
                        <a:pt x="235691" y="16312"/>
                        <a:pt x="220483" y="0"/>
                        <a:pt x="201810" y="0"/>
                      </a:cubicBezTo>
                      <a:close/>
                      <a:moveTo>
                        <a:pt x="201810" y="439262"/>
                      </a:moveTo>
                      <a:cubicBezTo>
                        <a:pt x="200655" y="439262"/>
                        <a:pt x="200655" y="439262"/>
                        <a:pt x="199500" y="439262"/>
                      </a:cubicBezTo>
                      <a:cubicBezTo>
                        <a:pt x="171523" y="439262"/>
                        <a:pt x="144636" y="422951"/>
                        <a:pt x="131802" y="396154"/>
                      </a:cubicBezTo>
                      <a:lnTo>
                        <a:pt x="128337" y="390328"/>
                      </a:lnTo>
                      <a:lnTo>
                        <a:pt x="121343" y="390328"/>
                      </a:lnTo>
                      <a:cubicBezTo>
                        <a:pt x="81687" y="386830"/>
                        <a:pt x="51335" y="353046"/>
                        <a:pt x="51335" y="312260"/>
                      </a:cubicBezTo>
                      <a:cubicBezTo>
                        <a:pt x="51335" y="308769"/>
                        <a:pt x="51335" y="305272"/>
                        <a:pt x="52490" y="300614"/>
                      </a:cubicBezTo>
                      <a:lnTo>
                        <a:pt x="53645" y="293619"/>
                      </a:lnTo>
                      <a:lnTo>
                        <a:pt x="48961" y="288961"/>
                      </a:lnTo>
                      <a:cubicBezTo>
                        <a:pt x="33817" y="273812"/>
                        <a:pt x="25667" y="254004"/>
                        <a:pt x="25667" y="233031"/>
                      </a:cubicBezTo>
                      <a:cubicBezTo>
                        <a:pt x="25667" y="212059"/>
                        <a:pt x="33817" y="192251"/>
                        <a:pt x="48961" y="177104"/>
                      </a:cubicBezTo>
                      <a:lnTo>
                        <a:pt x="53645" y="172444"/>
                      </a:lnTo>
                      <a:lnTo>
                        <a:pt x="52490" y="165453"/>
                      </a:lnTo>
                      <a:cubicBezTo>
                        <a:pt x="51335" y="160792"/>
                        <a:pt x="51335" y="157296"/>
                        <a:pt x="51335" y="153801"/>
                      </a:cubicBezTo>
                      <a:cubicBezTo>
                        <a:pt x="51335" y="113020"/>
                        <a:pt x="82842" y="78065"/>
                        <a:pt x="121343" y="75735"/>
                      </a:cubicBezTo>
                      <a:lnTo>
                        <a:pt x="128337" y="75735"/>
                      </a:lnTo>
                      <a:lnTo>
                        <a:pt x="131802" y="69910"/>
                      </a:lnTo>
                      <a:cubicBezTo>
                        <a:pt x="141171" y="52432"/>
                        <a:pt x="155160" y="39615"/>
                        <a:pt x="173833" y="32625"/>
                      </a:cubicBezTo>
                      <a:cubicBezTo>
                        <a:pt x="181982" y="29129"/>
                        <a:pt x="191351" y="27964"/>
                        <a:pt x="199500" y="27964"/>
                      </a:cubicBezTo>
                      <a:cubicBezTo>
                        <a:pt x="200655" y="27964"/>
                        <a:pt x="200655" y="27964"/>
                        <a:pt x="201810" y="27964"/>
                      </a:cubicBezTo>
                      <a:cubicBezTo>
                        <a:pt x="206494" y="27964"/>
                        <a:pt x="211179" y="32625"/>
                        <a:pt x="211179" y="37285"/>
                      </a:cubicBezTo>
                      <a:lnTo>
                        <a:pt x="211179" y="160792"/>
                      </a:lnTo>
                      <a:lnTo>
                        <a:pt x="150475" y="160792"/>
                      </a:lnTo>
                      <a:lnTo>
                        <a:pt x="145855" y="156131"/>
                      </a:lnTo>
                      <a:cubicBezTo>
                        <a:pt x="148165" y="151471"/>
                        <a:pt x="149320" y="145645"/>
                        <a:pt x="149320" y="140984"/>
                      </a:cubicBezTo>
                      <a:cubicBezTo>
                        <a:pt x="149320" y="121176"/>
                        <a:pt x="133022" y="103699"/>
                        <a:pt x="113129" y="103699"/>
                      </a:cubicBezTo>
                      <a:cubicBezTo>
                        <a:pt x="93301" y="103699"/>
                        <a:pt x="77002" y="120011"/>
                        <a:pt x="77002" y="140984"/>
                      </a:cubicBezTo>
                      <a:cubicBezTo>
                        <a:pt x="77002" y="161957"/>
                        <a:pt x="93301" y="178270"/>
                        <a:pt x="113129" y="178270"/>
                      </a:cubicBezTo>
                      <a:cubicBezTo>
                        <a:pt x="117814" y="178270"/>
                        <a:pt x="122498" y="177104"/>
                        <a:pt x="127182" y="174774"/>
                      </a:cubicBezTo>
                      <a:lnTo>
                        <a:pt x="136486" y="184095"/>
                      </a:lnTo>
                      <a:cubicBezTo>
                        <a:pt x="138796" y="186425"/>
                        <a:pt x="142326" y="187591"/>
                        <a:pt x="145855" y="187591"/>
                      </a:cubicBezTo>
                      <a:lnTo>
                        <a:pt x="210024" y="187591"/>
                      </a:lnTo>
                      <a:lnTo>
                        <a:pt x="210024" y="221380"/>
                      </a:lnTo>
                      <a:lnTo>
                        <a:pt x="121343" y="221380"/>
                      </a:lnTo>
                      <a:cubicBezTo>
                        <a:pt x="116659" y="207398"/>
                        <a:pt x="102669" y="198077"/>
                        <a:pt x="87462" y="198077"/>
                      </a:cubicBezTo>
                      <a:cubicBezTo>
                        <a:pt x="67634" y="198077"/>
                        <a:pt x="51335" y="214389"/>
                        <a:pt x="51335" y="235362"/>
                      </a:cubicBezTo>
                      <a:cubicBezTo>
                        <a:pt x="51335" y="256335"/>
                        <a:pt x="67634" y="272647"/>
                        <a:pt x="87462" y="272647"/>
                      </a:cubicBezTo>
                      <a:cubicBezTo>
                        <a:pt x="102669" y="272647"/>
                        <a:pt x="115503" y="263326"/>
                        <a:pt x="121343" y="249344"/>
                      </a:cubicBezTo>
                      <a:lnTo>
                        <a:pt x="210024" y="249344"/>
                      </a:lnTo>
                      <a:lnTo>
                        <a:pt x="210024" y="281968"/>
                      </a:lnTo>
                      <a:lnTo>
                        <a:pt x="143481" y="281968"/>
                      </a:lnTo>
                      <a:cubicBezTo>
                        <a:pt x="140016" y="281968"/>
                        <a:pt x="136486" y="283134"/>
                        <a:pt x="134176" y="285464"/>
                      </a:cubicBezTo>
                      <a:lnTo>
                        <a:pt x="125963" y="291290"/>
                      </a:lnTo>
                      <a:cubicBezTo>
                        <a:pt x="121343" y="288961"/>
                        <a:pt x="116659" y="287793"/>
                        <a:pt x="111974" y="287793"/>
                      </a:cubicBezTo>
                      <a:cubicBezTo>
                        <a:pt x="92147" y="287793"/>
                        <a:pt x="75848" y="304104"/>
                        <a:pt x="75848" y="325081"/>
                      </a:cubicBezTo>
                      <a:cubicBezTo>
                        <a:pt x="75848" y="346051"/>
                        <a:pt x="92147" y="362363"/>
                        <a:pt x="111974" y="362363"/>
                      </a:cubicBezTo>
                      <a:cubicBezTo>
                        <a:pt x="131802" y="362363"/>
                        <a:pt x="148165" y="346051"/>
                        <a:pt x="148165" y="325081"/>
                      </a:cubicBezTo>
                      <a:cubicBezTo>
                        <a:pt x="148165" y="319255"/>
                        <a:pt x="147010" y="314596"/>
                        <a:pt x="144636" y="309931"/>
                      </a:cubicBezTo>
                      <a:lnTo>
                        <a:pt x="149320" y="305272"/>
                      </a:lnTo>
                      <a:lnTo>
                        <a:pt x="210024" y="305272"/>
                      </a:lnTo>
                      <a:lnTo>
                        <a:pt x="210024" y="431107"/>
                      </a:lnTo>
                      <a:cubicBezTo>
                        <a:pt x="210024" y="435772"/>
                        <a:pt x="206494" y="439262"/>
                        <a:pt x="201810" y="439262"/>
                      </a:cubicBezTo>
                      <a:close/>
                      <a:moveTo>
                        <a:pt x="111974" y="149140"/>
                      </a:moveTo>
                      <a:cubicBezTo>
                        <a:pt x="106135" y="149140"/>
                        <a:pt x="101515" y="144480"/>
                        <a:pt x="101515" y="138654"/>
                      </a:cubicBezTo>
                      <a:cubicBezTo>
                        <a:pt x="101515" y="132828"/>
                        <a:pt x="106135" y="128167"/>
                        <a:pt x="111974" y="128167"/>
                      </a:cubicBezTo>
                      <a:cubicBezTo>
                        <a:pt x="117814" y="128167"/>
                        <a:pt x="122498" y="132828"/>
                        <a:pt x="122498" y="138654"/>
                      </a:cubicBezTo>
                      <a:cubicBezTo>
                        <a:pt x="122498" y="144480"/>
                        <a:pt x="117814" y="149140"/>
                        <a:pt x="111974" y="149140"/>
                      </a:cubicBezTo>
                      <a:close/>
                      <a:moveTo>
                        <a:pt x="97985" y="233031"/>
                      </a:moveTo>
                      <a:cubicBezTo>
                        <a:pt x="97985" y="238857"/>
                        <a:pt x="93301" y="243518"/>
                        <a:pt x="87462" y="243518"/>
                      </a:cubicBezTo>
                      <a:cubicBezTo>
                        <a:pt x="81687" y="243518"/>
                        <a:pt x="77002" y="238857"/>
                        <a:pt x="77002" y="233031"/>
                      </a:cubicBezTo>
                      <a:cubicBezTo>
                        <a:pt x="77002" y="227206"/>
                        <a:pt x="81687" y="222545"/>
                        <a:pt x="87462" y="222545"/>
                      </a:cubicBezTo>
                      <a:cubicBezTo>
                        <a:pt x="93301" y="222545"/>
                        <a:pt x="97985" y="227206"/>
                        <a:pt x="97985" y="233031"/>
                      </a:cubicBezTo>
                      <a:close/>
                      <a:moveTo>
                        <a:pt x="122498" y="325081"/>
                      </a:moveTo>
                      <a:cubicBezTo>
                        <a:pt x="122498" y="330908"/>
                        <a:pt x="117814" y="335566"/>
                        <a:pt x="111974" y="335566"/>
                      </a:cubicBezTo>
                      <a:cubicBezTo>
                        <a:pt x="106135" y="335566"/>
                        <a:pt x="101515" y="330908"/>
                        <a:pt x="101515" y="325081"/>
                      </a:cubicBezTo>
                      <a:cubicBezTo>
                        <a:pt x="101515" y="319255"/>
                        <a:pt x="106135" y="314596"/>
                        <a:pt x="111974" y="314596"/>
                      </a:cubicBezTo>
                      <a:cubicBezTo>
                        <a:pt x="117814" y="314596"/>
                        <a:pt x="122498" y="319255"/>
                        <a:pt x="122498" y="325081"/>
                      </a:cubicBezTo>
                      <a:close/>
                    </a:path>
                  </a:pathLst>
                </a:custGeom>
                <a:grpFill/>
                <a:ln w="6417" cap="flat">
                  <a:noFill/>
                  <a:prstDash val="solid"/>
                  <a:miter/>
                </a:ln>
              </p:spPr>
              <p:txBody>
                <a:bodyPr rtlCol="0" anchor="ctr"/>
                <a:lstStyle/>
                <a:p>
                  <a:pPr defTabSz="1828800"/>
                  <a:endParaRPr lang="en-US" sz="1800">
                    <a:solidFill>
                      <a:srgbClr val="312D2A"/>
                    </a:solidFill>
                    <a:latin typeface="Oracle Sans Tab"/>
                  </a:endParaRPr>
                </a:p>
              </p:txBody>
            </p:sp>
            <p:sp>
              <p:nvSpPr>
                <p:cNvPr id="93" name="Freeform: Shape 517">
                  <a:extLst>
                    <a:ext uri="{FF2B5EF4-FFF2-40B4-BE49-F238E27FC236}">
                      <a16:creationId xmlns:a16="http://schemas.microsoft.com/office/drawing/2014/main" id="{560720B7-69F4-2F5E-5B8E-FB73F3E8323E}"/>
                    </a:ext>
                  </a:extLst>
                </p:cNvPr>
                <p:cNvSpPr/>
                <p:nvPr/>
              </p:nvSpPr>
              <p:spPr>
                <a:xfrm>
                  <a:off x="8642800" y="2738057"/>
                  <a:ext cx="236847" cy="467219"/>
                </a:xfrm>
                <a:custGeom>
                  <a:avLst/>
                  <a:gdLst>
                    <a:gd name="connsiteX0" fmla="*/ 236846 w 236845"/>
                    <a:gd name="connsiteY0" fmla="*/ 234197 h 467226"/>
                    <a:gd name="connsiteX1" fmla="*/ 211179 w 236845"/>
                    <a:gd name="connsiteY1" fmla="*/ 164287 h 467226"/>
                    <a:gd name="connsiteX2" fmla="*/ 211179 w 236845"/>
                    <a:gd name="connsiteY2" fmla="*/ 154966 h 467226"/>
                    <a:gd name="connsiteX3" fmla="*/ 123717 w 236845"/>
                    <a:gd name="connsiteY3" fmla="*/ 51267 h 467226"/>
                    <a:gd name="connsiteX4" fmla="*/ 71163 w 236845"/>
                    <a:gd name="connsiteY4" fmla="*/ 6991 h 467226"/>
                    <a:gd name="connsiteX5" fmla="*/ 33881 w 236845"/>
                    <a:gd name="connsiteY5" fmla="*/ 0 h 467226"/>
                    <a:gd name="connsiteX6" fmla="*/ 0 w 236845"/>
                    <a:gd name="connsiteY6" fmla="*/ 36120 h 467226"/>
                    <a:gd name="connsiteX7" fmla="*/ 0 w 236845"/>
                    <a:gd name="connsiteY7" fmla="*/ 431106 h 467226"/>
                    <a:gd name="connsiteX8" fmla="*/ 32662 w 236845"/>
                    <a:gd name="connsiteY8" fmla="*/ 467226 h 467226"/>
                    <a:gd name="connsiteX9" fmla="*/ 36191 w 236845"/>
                    <a:gd name="connsiteY9" fmla="*/ 467226 h 467226"/>
                    <a:gd name="connsiteX10" fmla="*/ 123717 w 236845"/>
                    <a:gd name="connsiteY10" fmla="*/ 417130 h 467226"/>
                    <a:gd name="connsiteX11" fmla="*/ 210023 w 236845"/>
                    <a:gd name="connsiteY11" fmla="*/ 313427 h 467226"/>
                    <a:gd name="connsiteX12" fmla="*/ 210023 w 236845"/>
                    <a:gd name="connsiteY12" fmla="*/ 304104 h 467226"/>
                    <a:gd name="connsiteX13" fmla="*/ 236846 w 236845"/>
                    <a:gd name="connsiteY13" fmla="*/ 234197 h 467226"/>
                    <a:gd name="connsiteX14" fmla="*/ 184356 w 236845"/>
                    <a:gd name="connsiteY14" fmla="*/ 301775 h 467226"/>
                    <a:gd name="connsiteX15" fmla="*/ 185511 w 236845"/>
                    <a:gd name="connsiteY15" fmla="*/ 313427 h 467226"/>
                    <a:gd name="connsiteX16" fmla="*/ 115503 w 236845"/>
                    <a:gd name="connsiteY16" fmla="*/ 391495 h 467226"/>
                    <a:gd name="connsiteX17" fmla="*/ 108509 w 236845"/>
                    <a:gd name="connsiteY17" fmla="*/ 391495 h 467226"/>
                    <a:gd name="connsiteX18" fmla="*/ 105044 w 236845"/>
                    <a:gd name="connsiteY18" fmla="*/ 398483 h 467226"/>
                    <a:gd name="connsiteX19" fmla="*/ 37346 w 236845"/>
                    <a:gd name="connsiteY19" fmla="*/ 441597 h 467226"/>
                    <a:gd name="connsiteX20" fmla="*/ 35036 w 236845"/>
                    <a:gd name="connsiteY20" fmla="*/ 441597 h 467226"/>
                    <a:gd name="connsiteX21" fmla="*/ 26822 w 236845"/>
                    <a:gd name="connsiteY21" fmla="*/ 432274 h 467226"/>
                    <a:gd name="connsiteX22" fmla="*/ 26822 w 236845"/>
                    <a:gd name="connsiteY22" fmla="*/ 306440 h 467226"/>
                    <a:gd name="connsiteX23" fmla="*/ 87526 w 236845"/>
                    <a:gd name="connsiteY23" fmla="*/ 306440 h 467226"/>
                    <a:gd name="connsiteX24" fmla="*/ 92210 w 236845"/>
                    <a:gd name="connsiteY24" fmla="*/ 311098 h 467226"/>
                    <a:gd name="connsiteX25" fmla="*/ 88680 w 236845"/>
                    <a:gd name="connsiteY25" fmla="*/ 326242 h 467226"/>
                    <a:gd name="connsiteX26" fmla="*/ 124872 w 236845"/>
                    <a:gd name="connsiteY26" fmla="*/ 363530 h 467226"/>
                    <a:gd name="connsiteX27" fmla="*/ 160998 w 236845"/>
                    <a:gd name="connsiteY27" fmla="*/ 326242 h 467226"/>
                    <a:gd name="connsiteX28" fmla="*/ 124872 w 236845"/>
                    <a:gd name="connsiteY28" fmla="*/ 288960 h 467226"/>
                    <a:gd name="connsiteX29" fmla="*/ 110883 w 236845"/>
                    <a:gd name="connsiteY29" fmla="*/ 292457 h 467226"/>
                    <a:gd name="connsiteX30" fmla="*/ 101514 w 236845"/>
                    <a:gd name="connsiteY30" fmla="*/ 283134 h 467226"/>
                    <a:gd name="connsiteX31" fmla="*/ 92210 w 236845"/>
                    <a:gd name="connsiteY31" fmla="*/ 279638 h 467226"/>
                    <a:gd name="connsiteX32" fmla="*/ 26822 w 236845"/>
                    <a:gd name="connsiteY32" fmla="*/ 279638 h 467226"/>
                    <a:gd name="connsiteX33" fmla="*/ 26822 w 236845"/>
                    <a:gd name="connsiteY33" fmla="*/ 247014 h 467226"/>
                    <a:gd name="connsiteX34" fmla="*/ 115503 w 236845"/>
                    <a:gd name="connsiteY34" fmla="*/ 247014 h 467226"/>
                    <a:gd name="connsiteX35" fmla="*/ 149384 w 236845"/>
                    <a:gd name="connsiteY35" fmla="*/ 270317 h 467226"/>
                    <a:gd name="connsiteX36" fmla="*/ 185511 w 236845"/>
                    <a:gd name="connsiteY36" fmla="*/ 233032 h 467226"/>
                    <a:gd name="connsiteX37" fmla="*/ 149384 w 236845"/>
                    <a:gd name="connsiteY37" fmla="*/ 195747 h 467226"/>
                    <a:gd name="connsiteX38" fmla="*/ 115503 w 236845"/>
                    <a:gd name="connsiteY38" fmla="*/ 219050 h 467226"/>
                    <a:gd name="connsiteX39" fmla="*/ 26822 w 236845"/>
                    <a:gd name="connsiteY39" fmla="*/ 219050 h 467226"/>
                    <a:gd name="connsiteX40" fmla="*/ 26822 w 236845"/>
                    <a:gd name="connsiteY40" fmla="*/ 185260 h 467226"/>
                    <a:gd name="connsiteX41" fmla="*/ 93365 w 236845"/>
                    <a:gd name="connsiteY41" fmla="*/ 185260 h 467226"/>
                    <a:gd name="connsiteX42" fmla="*/ 102669 w 236845"/>
                    <a:gd name="connsiteY42" fmla="*/ 181765 h 467226"/>
                    <a:gd name="connsiteX43" fmla="*/ 112038 w 236845"/>
                    <a:gd name="connsiteY43" fmla="*/ 172444 h 467226"/>
                    <a:gd name="connsiteX44" fmla="*/ 126027 w 236845"/>
                    <a:gd name="connsiteY44" fmla="*/ 175939 h 467226"/>
                    <a:gd name="connsiteX45" fmla="*/ 162218 w 236845"/>
                    <a:gd name="connsiteY45" fmla="*/ 138654 h 467226"/>
                    <a:gd name="connsiteX46" fmla="*/ 126027 w 236845"/>
                    <a:gd name="connsiteY46" fmla="*/ 101369 h 467226"/>
                    <a:gd name="connsiteX47" fmla="*/ 89836 w 236845"/>
                    <a:gd name="connsiteY47" fmla="*/ 138654 h 467226"/>
                    <a:gd name="connsiteX48" fmla="*/ 93365 w 236845"/>
                    <a:gd name="connsiteY48" fmla="*/ 153801 h 467226"/>
                    <a:gd name="connsiteX49" fmla="*/ 88680 w 236845"/>
                    <a:gd name="connsiteY49" fmla="*/ 158461 h 467226"/>
                    <a:gd name="connsiteX50" fmla="*/ 26822 w 236845"/>
                    <a:gd name="connsiteY50" fmla="*/ 158461 h 467226"/>
                    <a:gd name="connsiteX51" fmla="*/ 26822 w 236845"/>
                    <a:gd name="connsiteY51" fmla="*/ 37285 h 467226"/>
                    <a:gd name="connsiteX52" fmla="*/ 36191 w 236845"/>
                    <a:gd name="connsiteY52" fmla="*/ 27964 h 467226"/>
                    <a:gd name="connsiteX53" fmla="*/ 38501 w 236845"/>
                    <a:gd name="connsiteY53" fmla="*/ 27964 h 467226"/>
                    <a:gd name="connsiteX54" fmla="*/ 64168 w 236845"/>
                    <a:gd name="connsiteY54" fmla="*/ 32625 h 467226"/>
                    <a:gd name="connsiteX55" fmla="*/ 106198 w 236845"/>
                    <a:gd name="connsiteY55" fmla="*/ 69910 h 467226"/>
                    <a:gd name="connsiteX56" fmla="*/ 108509 w 236845"/>
                    <a:gd name="connsiteY56" fmla="*/ 75735 h 467226"/>
                    <a:gd name="connsiteX57" fmla="*/ 115503 w 236845"/>
                    <a:gd name="connsiteY57" fmla="*/ 75735 h 467226"/>
                    <a:gd name="connsiteX58" fmla="*/ 185511 w 236845"/>
                    <a:gd name="connsiteY58" fmla="*/ 153801 h 467226"/>
                    <a:gd name="connsiteX59" fmla="*/ 184356 w 236845"/>
                    <a:gd name="connsiteY59" fmla="*/ 165453 h 467226"/>
                    <a:gd name="connsiteX60" fmla="*/ 183200 w 236845"/>
                    <a:gd name="connsiteY60" fmla="*/ 172444 h 467226"/>
                    <a:gd name="connsiteX61" fmla="*/ 187885 w 236845"/>
                    <a:gd name="connsiteY61" fmla="*/ 177104 h 467226"/>
                    <a:gd name="connsiteX62" fmla="*/ 211179 w 236845"/>
                    <a:gd name="connsiteY62" fmla="*/ 233032 h 467226"/>
                    <a:gd name="connsiteX63" fmla="*/ 187885 w 236845"/>
                    <a:gd name="connsiteY63" fmla="*/ 288960 h 467226"/>
                    <a:gd name="connsiteX64" fmla="*/ 183200 w 236845"/>
                    <a:gd name="connsiteY64" fmla="*/ 293619 h 467226"/>
                    <a:gd name="connsiteX65" fmla="*/ 184356 w 236845"/>
                    <a:gd name="connsiteY65" fmla="*/ 301775 h 467226"/>
                    <a:gd name="connsiteX66" fmla="*/ 124872 w 236845"/>
                    <a:gd name="connsiteY66" fmla="*/ 315757 h 467226"/>
                    <a:gd name="connsiteX67" fmla="*/ 135331 w 236845"/>
                    <a:gd name="connsiteY67" fmla="*/ 326242 h 467226"/>
                    <a:gd name="connsiteX68" fmla="*/ 124872 w 236845"/>
                    <a:gd name="connsiteY68" fmla="*/ 336733 h 467226"/>
                    <a:gd name="connsiteX69" fmla="*/ 114348 w 236845"/>
                    <a:gd name="connsiteY69" fmla="*/ 326242 h 467226"/>
                    <a:gd name="connsiteX70" fmla="*/ 124872 w 236845"/>
                    <a:gd name="connsiteY70" fmla="*/ 315757 h 467226"/>
                    <a:gd name="connsiteX71" fmla="*/ 138861 w 236845"/>
                    <a:gd name="connsiteY71" fmla="*/ 234197 h 467226"/>
                    <a:gd name="connsiteX72" fmla="*/ 149384 w 236845"/>
                    <a:gd name="connsiteY72" fmla="*/ 223710 h 467226"/>
                    <a:gd name="connsiteX73" fmla="*/ 159844 w 236845"/>
                    <a:gd name="connsiteY73" fmla="*/ 234197 h 467226"/>
                    <a:gd name="connsiteX74" fmla="*/ 149384 w 236845"/>
                    <a:gd name="connsiteY74" fmla="*/ 244683 h 467226"/>
                    <a:gd name="connsiteX75" fmla="*/ 138861 w 236845"/>
                    <a:gd name="connsiteY75" fmla="*/ 234197 h 467226"/>
                    <a:gd name="connsiteX76" fmla="*/ 114348 w 236845"/>
                    <a:gd name="connsiteY76" fmla="*/ 139819 h 467226"/>
                    <a:gd name="connsiteX77" fmla="*/ 124872 w 236845"/>
                    <a:gd name="connsiteY77" fmla="*/ 129333 h 467226"/>
                    <a:gd name="connsiteX78" fmla="*/ 135331 w 236845"/>
                    <a:gd name="connsiteY78" fmla="*/ 139819 h 467226"/>
                    <a:gd name="connsiteX79" fmla="*/ 124872 w 236845"/>
                    <a:gd name="connsiteY79" fmla="*/ 150306 h 467226"/>
                    <a:gd name="connsiteX80" fmla="*/ 114348 w 236845"/>
                    <a:gd name="connsiteY80" fmla="*/ 139819 h 467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236845" h="467226">
                      <a:moveTo>
                        <a:pt x="236846" y="234197"/>
                      </a:moveTo>
                      <a:cubicBezTo>
                        <a:pt x="236846" y="208563"/>
                        <a:pt x="227541" y="184095"/>
                        <a:pt x="211179" y="164287"/>
                      </a:cubicBezTo>
                      <a:cubicBezTo>
                        <a:pt x="211179" y="160792"/>
                        <a:pt x="211179" y="158461"/>
                        <a:pt x="211179" y="154966"/>
                      </a:cubicBezTo>
                      <a:cubicBezTo>
                        <a:pt x="211179" y="102534"/>
                        <a:pt x="173832" y="58258"/>
                        <a:pt x="123717" y="51267"/>
                      </a:cubicBezTo>
                      <a:cubicBezTo>
                        <a:pt x="112038" y="31459"/>
                        <a:pt x="93365" y="16312"/>
                        <a:pt x="71163" y="6991"/>
                      </a:cubicBezTo>
                      <a:cubicBezTo>
                        <a:pt x="59548" y="2331"/>
                        <a:pt x="46715" y="0"/>
                        <a:pt x="33881" y="0"/>
                      </a:cubicBezTo>
                      <a:cubicBezTo>
                        <a:pt x="15208" y="0"/>
                        <a:pt x="0" y="16312"/>
                        <a:pt x="0" y="36120"/>
                      </a:cubicBezTo>
                      <a:lnTo>
                        <a:pt x="0" y="431106"/>
                      </a:lnTo>
                      <a:cubicBezTo>
                        <a:pt x="0" y="450915"/>
                        <a:pt x="13988" y="466065"/>
                        <a:pt x="32662" y="467226"/>
                      </a:cubicBezTo>
                      <a:cubicBezTo>
                        <a:pt x="33881" y="467226"/>
                        <a:pt x="35036" y="467226"/>
                        <a:pt x="36191" y="467226"/>
                      </a:cubicBezTo>
                      <a:cubicBezTo>
                        <a:pt x="72382" y="467226"/>
                        <a:pt x="105044" y="448585"/>
                        <a:pt x="123717" y="417130"/>
                      </a:cubicBezTo>
                      <a:cubicBezTo>
                        <a:pt x="172677" y="410136"/>
                        <a:pt x="210023" y="365860"/>
                        <a:pt x="210023" y="313427"/>
                      </a:cubicBezTo>
                      <a:cubicBezTo>
                        <a:pt x="210023" y="311098"/>
                        <a:pt x="210023" y="307601"/>
                        <a:pt x="210023" y="304104"/>
                      </a:cubicBezTo>
                      <a:cubicBezTo>
                        <a:pt x="227541" y="284299"/>
                        <a:pt x="236846" y="259831"/>
                        <a:pt x="236846" y="234197"/>
                      </a:cubicBezTo>
                      <a:close/>
                      <a:moveTo>
                        <a:pt x="184356" y="301775"/>
                      </a:moveTo>
                      <a:cubicBezTo>
                        <a:pt x="185511" y="306440"/>
                        <a:pt x="185511" y="309930"/>
                        <a:pt x="185511" y="313427"/>
                      </a:cubicBezTo>
                      <a:cubicBezTo>
                        <a:pt x="185511" y="354207"/>
                        <a:pt x="155159" y="387998"/>
                        <a:pt x="115503" y="391495"/>
                      </a:cubicBezTo>
                      <a:lnTo>
                        <a:pt x="108509" y="391495"/>
                      </a:lnTo>
                      <a:lnTo>
                        <a:pt x="105044" y="398483"/>
                      </a:lnTo>
                      <a:cubicBezTo>
                        <a:pt x="92210" y="425286"/>
                        <a:pt x="65323" y="441597"/>
                        <a:pt x="37346" y="441597"/>
                      </a:cubicBezTo>
                      <a:cubicBezTo>
                        <a:pt x="36191" y="441597"/>
                        <a:pt x="36191" y="441597"/>
                        <a:pt x="35036" y="441597"/>
                      </a:cubicBezTo>
                      <a:cubicBezTo>
                        <a:pt x="30352" y="441597"/>
                        <a:pt x="26822" y="436932"/>
                        <a:pt x="26822" y="432274"/>
                      </a:cubicBezTo>
                      <a:lnTo>
                        <a:pt x="26822" y="306440"/>
                      </a:lnTo>
                      <a:lnTo>
                        <a:pt x="87526" y="306440"/>
                      </a:lnTo>
                      <a:lnTo>
                        <a:pt x="92210" y="311098"/>
                      </a:lnTo>
                      <a:cubicBezTo>
                        <a:pt x="89836" y="315757"/>
                        <a:pt x="88680" y="321583"/>
                        <a:pt x="88680" y="326242"/>
                      </a:cubicBezTo>
                      <a:cubicBezTo>
                        <a:pt x="88680" y="346051"/>
                        <a:pt x="105044" y="363530"/>
                        <a:pt x="124872" y="363530"/>
                      </a:cubicBezTo>
                      <a:cubicBezTo>
                        <a:pt x="144699" y="363530"/>
                        <a:pt x="160998" y="347219"/>
                        <a:pt x="160998" y="326242"/>
                      </a:cubicBezTo>
                      <a:cubicBezTo>
                        <a:pt x="160998" y="305272"/>
                        <a:pt x="144699" y="288960"/>
                        <a:pt x="124872" y="288960"/>
                      </a:cubicBezTo>
                      <a:cubicBezTo>
                        <a:pt x="120187" y="288960"/>
                        <a:pt x="115503" y="290122"/>
                        <a:pt x="110883" y="292457"/>
                      </a:cubicBezTo>
                      <a:lnTo>
                        <a:pt x="101514" y="283134"/>
                      </a:lnTo>
                      <a:cubicBezTo>
                        <a:pt x="99204" y="280804"/>
                        <a:pt x="95675" y="279638"/>
                        <a:pt x="92210" y="279638"/>
                      </a:cubicBezTo>
                      <a:lnTo>
                        <a:pt x="26822" y="279638"/>
                      </a:lnTo>
                      <a:lnTo>
                        <a:pt x="26822" y="247014"/>
                      </a:lnTo>
                      <a:lnTo>
                        <a:pt x="115503" y="247014"/>
                      </a:lnTo>
                      <a:cubicBezTo>
                        <a:pt x="120187" y="260995"/>
                        <a:pt x="134176" y="270317"/>
                        <a:pt x="149384" y="270317"/>
                      </a:cubicBezTo>
                      <a:cubicBezTo>
                        <a:pt x="169212" y="270317"/>
                        <a:pt x="185511" y="254005"/>
                        <a:pt x="185511" y="233032"/>
                      </a:cubicBezTo>
                      <a:cubicBezTo>
                        <a:pt x="185511" y="212059"/>
                        <a:pt x="169212" y="195747"/>
                        <a:pt x="149384" y="195747"/>
                      </a:cubicBezTo>
                      <a:cubicBezTo>
                        <a:pt x="134176" y="195747"/>
                        <a:pt x="121343" y="205068"/>
                        <a:pt x="115503" y="219050"/>
                      </a:cubicBezTo>
                      <a:lnTo>
                        <a:pt x="26822" y="219050"/>
                      </a:lnTo>
                      <a:lnTo>
                        <a:pt x="26822" y="185260"/>
                      </a:lnTo>
                      <a:lnTo>
                        <a:pt x="93365" y="185260"/>
                      </a:lnTo>
                      <a:cubicBezTo>
                        <a:pt x="96830" y="185260"/>
                        <a:pt x="100360" y="184095"/>
                        <a:pt x="102669" y="181765"/>
                      </a:cubicBezTo>
                      <a:lnTo>
                        <a:pt x="112038" y="172444"/>
                      </a:lnTo>
                      <a:cubicBezTo>
                        <a:pt x="116658" y="174774"/>
                        <a:pt x="121343" y="175939"/>
                        <a:pt x="126027" y="175939"/>
                      </a:cubicBezTo>
                      <a:cubicBezTo>
                        <a:pt x="145855" y="175939"/>
                        <a:pt x="162218" y="159627"/>
                        <a:pt x="162218" y="138654"/>
                      </a:cubicBezTo>
                      <a:cubicBezTo>
                        <a:pt x="162218" y="117681"/>
                        <a:pt x="145855" y="101369"/>
                        <a:pt x="126027" y="101369"/>
                      </a:cubicBezTo>
                      <a:cubicBezTo>
                        <a:pt x="106198" y="101369"/>
                        <a:pt x="89836" y="117681"/>
                        <a:pt x="89836" y="138654"/>
                      </a:cubicBezTo>
                      <a:cubicBezTo>
                        <a:pt x="89836" y="144480"/>
                        <a:pt x="90990" y="149140"/>
                        <a:pt x="93365" y="153801"/>
                      </a:cubicBezTo>
                      <a:lnTo>
                        <a:pt x="88680" y="158461"/>
                      </a:lnTo>
                      <a:lnTo>
                        <a:pt x="26822" y="158461"/>
                      </a:lnTo>
                      <a:lnTo>
                        <a:pt x="26822" y="37285"/>
                      </a:lnTo>
                      <a:cubicBezTo>
                        <a:pt x="26822" y="32625"/>
                        <a:pt x="30352" y="27964"/>
                        <a:pt x="36191" y="27964"/>
                      </a:cubicBezTo>
                      <a:cubicBezTo>
                        <a:pt x="37346" y="27964"/>
                        <a:pt x="37346" y="27964"/>
                        <a:pt x="38501" y="27964"/>
                      </a:cubicBezTo>
                      <a:cubicBezTo>
                        <a:pt x="46715" y="27964"/>
                        <a:pt x="56019" y="29129"/>
                        <a:pt x="64168" y="32625"/>
                      </a:cubicBezTo>
                      <a:cubicBezTo>
                        <a:pt x="81686" y="39616"/>
                        <a:pt x="96830" y="52432"/>
                        <a:pt x="106198" y="69910"/>
                      </a:cubicBezTo>
                      <a:lnTo>
                        <a:pt x="108509" y="75735"/>
                      </a:lnTo>
                      <a:lnTo>
                        <a:pt x="115503" y="75735"/>
                      </a:lnTo>
                      <a:cubicBezTo>
                        <a:pt x="155159" y="79231"/>
                        <a:pt x="185511" y="113020"/>
                        <a:pt x="185511" y="153801"/>
                      </a:cubicBezTo>
                      <a:cubicBezTo>
                        <a:pt x="185511" y="157297"/>
                        <a:pt x="185511" y="160792"/>
                        <a:pt x="184356" y="165453"/>
                      </a:cubicBezTo>
                      <a:lnTo>
                        <a:pt x="183200" y="172444"/>
                      </a:lnTo>
                      <a:lnTo>
                        <a:pt x="187885" y="177104"/>
                      </a:lnTo>
                      <a:cubicBezTo>
                        <a:pt x="203029" y="192251"/>
                        <a:pt x="211179" y="212059"/>
                        <a:pt x="211179" y="233032"/>
                      </a:cubicBezTo>
                      <a:cubicBezTo>
                        <a:pt x="211179" y="254005"/>
                        <a:pt x="203029" y="273812"/>
                        <a:pt x="187885" y="288960"/>
                      </a:cubicBezTo>
                      <a:lnTo>
                        <a:pt x="183200" y="293619"/>
                      </a:lnTo>
                      <a:lnTo>
                        <a:pt x="184356" y="301775"/>
                      </a:lnTo>
                      <a:close/>
                      <a:moveTo>
                        <a:pt x="124872" y="315757"/>
                      </a:moveTo>
                      <a:cubicBezTo>
                        <a:pt x="130711" y="315757"/>
                        <a:pt x="135331" y="320422"/>
                        <a:pt x="135331" y="326242"/>
                      </a:cubicBezTo>
                      <a:cubicBezTo>
                        <a:pt x="135331" y="332068"/>
                        <a:pt x="130711" y="336733"/>
                        <a:pt x="124872" y="336733"/>
                      </a:cubicBezTo>
                      <a:cubicBezTo>
                        <a:pt x="119032" y="336733"/>
                        <a:pt x="114348" y="332068"/>
                        <a:pt x="114348" y="326242"/>
                      </a:cubicBezTo>
                      <a:cubicBezTo>
                        <a:pt x="114348" y="320422"/>
                        <a:pt x="119032" y="315757"/>
                        <a:pt x="124872" y="315757"/>
                      </a:cubicBezTo>
                      <a:close/>
                      <a:moveTo>
                        <a:pt x="138861" y="234197"/>
                      </a:moveTo>
                      <a:cubicBezTo>
                        <a:pt x="138861" y="228371"/>
                        <a:pt x="143545" y="223710"/>
                        <a:pt x="149384" y="223710"/>
                      </a:cubicBezTo>
                      <a:cubicBezTo>
                        <a:pt x="155159" y="223710"/>
                        <a:pt x="159844" y="228371"/>
                        <a:pt x="159844" y="234197"/>
                      </a:cubicBezTo>
                      <a:cubicBezTo>
                        <a:pt x="159844" y="240023"/>
                        <a:pt x="155159" y="244683"/>
                        <a:pt x="149384" y="244683"/>
                      </a:cubicBezTo>
                      <a:cubicBezTo>
                        <a:pt x="143545" y="244683"/>
                        <a:pt x="138861" y="240023"/>
                        <a:pt x="138861" y="234197"/>
                      </a:cubicBezTo>
                      <a:close/>
                      <a:moveTo>
                        <a:pt x="114348" y="139819"/>
                      </a:moveTo>
                      <a:cubicBezTo>
                        <a:pt x="114348" y="133993"/>
                        <a:pt x="119032" y="129333"/>
                        <a:pt x="124872" y="129333"/>
                      </a:cubicBezTo>
                      <a:cubicBezTo>
                        <a:pt x="130711" y="129333"/>
                        <a:pt x="135331" y="133993"/>
                        <a:pt x="135331" y="139819"/>
                      </a:cubicBezTo>
                      <a:cubicBezTo>
                        <a:pt x="135331" y="145645"/>
                        <a:pt x="130711" y="150306"/>
                        <a:pt x="124872" y="150306"/>
                      </a:cubicBezTo>
                      <a:cubicBezTo>
                        <a:pt x="119032" y="150306"/>
                        <a:pt x="114348" y="145645"/>
                        <a:pt x="114348" y="139819"/>
                      </a:cubicBezTo>
                      <a:close/>
                    </a:path>
                  </a:pathLst>
                </a:custGeom>
                <a:grpFill/>
                <a:ln w="6417" cap="flat">
                  <a:noFill/>
                  <a:prstDash val="solid"/>
                  <a:miter/>
                </a:ln>
              </p:spPr>
              <p:txBody>
                <a:bodyPr rtlCol="0" anchor="ctr"/>
                <a:lstStyle/>
                <a:p>
                  <a:pPr defTabSz="1828800"/>
                  <a:endParaRPr lang="en-US" sz="1800">
                    <a:solidFill>
                      <a:srgbClr val="312D2A"/>
                    </a:solidFill>
                    <a:latin typeface="Oracle Sans Tab"/>
                  </a:endParaRPr>
                </a:p>
              </p:txBody>
            </p:sp>
          </p:grpSp>
        </p:grpSp>
      </p:grpSp>
      <p:grpSp>
        <p:nvGrpSpPr>
          <p:cNvPr id="95" name="Group 94">
            <a:extLst>
              <a:ext uri="{FF2B5EF4-FFF2-40B4-BE49-F238E27FC236}">
                <a16:creationId xmlns:a16="http://schemas.microsoft.com/office/drawing/2014/main" id="{5D7F6EAE-7D3A-89D1-11B5-85121BAD3628}"/>
              </a:ext>
            </a:extLst>
          </p:cNvPr>
          <p:cNvGrpSpPr/>
          <p:nvPr/>
        </p:nvGrpSpPr>
        <p:grpSpPr>
          <a:xfrm>
            <a:off x="18803173" y="6481805"/>
            <a:ext cx="2664956" cy="1371422"/>
            <a:chOff x="18120098" y="7903092"/>
            <a:chExt cx="2665302" cy="1371600"/>
          </a:xfrm>
        </p:grpSpPr>
        <p:sp>
          <p:nvSpPr>
            <p:cNvPr id="96" name="Rounded Rectangle 133">
              <a:extLst>
                <a:ext uri="{FF2B5EF4-FFF2-40B4-BE49-F238E27FC236}">
                  <a16:creationId xmlns:a16="http://schemas.microsoft.com/office/drawing/2014/main" id="{8A812AEE-2FB1-CE23-67EC-202E86FE69D5}"/>
                </a:ext>
              </a:extLst>
            </p:cNvPr>
            <p:cNvSpPr/>
            <p:nvPr/>
          </p:nvSpPr>
          <p:spPr>
            <a:xfrm>
              <a:off x="18120098" y="7903092"/>
              <a:ext cx="2665302" cy="1371600"/>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698">
                <a:defRPr/>
              </a:pPr>
              <a:r>
                <a:rPr lang="en-US" sz="1800" kern="0">
                  <a:solidFill>
                    <a:srgbClr val="FCFBFA"/>
                  </a:solidFill>
                  <a:latin typeface="Oracle Sans" panose="020B0503020204020204" pitchFamily="34" charset="0"/>
                  <a:cs typeface="Oracle Sans" panose="020B0503020204020204" pitchFamily="34" charset="0"/>
                </a:rPr>
                <a:t>Data Labeling</a:t>
              </a:r>
              <a:endParaRPr lang="en-US" sz="1800" kern="0" dirty="0">
                <a:solidFill>
                  <a:srgbClr val="FCFBFA"/>
                </a:solidFill>
                <a:latin typeface="Oracle Sans" panose="020B0503020204020204" pitchFamily="34" charset="0"/>
                <a:cs typeface="Oracle Sans" panose="020B0503020204020204" pitchFamily="34" charset="0"/>
              </a:endParaRPr>
            </a:p>
          </p:txBody>
        </p:sp>
        <p:pic>
          <p:nvPicPr>
            <p:cNvPr id="97" name="Picture Placeholder 120">
              <a:extLst>
                <a:ext uri="{FF2B5EF4-FFF2-40B4-BE49-F238E27FC236}">
                  <a16:creationId xmlns:a16="http://schemas.microsoft.com/office/drawing/2014/main" id="{EABB7CB9-7793-9F2D-BAB7-2898E6CDD0B6}"/>
                </a:ext>
              </a:extLst>
            </p:cNvPr>
            <p:cNvPicPr>
              <a:picLocks noChangeAspect="1"/>
            </p:cNvPicPr>
            <p:nvPr/>
          </p:nvPicPr>
          <p:blipFill rotWithShape="1">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85" b="85"/>
            <a:stretch/>
          </p:blipFill>
          <p:spPr>
            <a:xfrm>
              <a:off x="18926795" y="7962580"/>
              <a:ext cx="1051911" cy="1051911"/>
            </a:xfrm>
            <a:prstGeom prst="rect">
              <a:avLst/>
            </a:prstGeom>
            <a:noFill/>
          </p:spPr>
        </p:pic>
      </p:grpSp>
      <p:grpSp>
        <p:nvGrpSpPr>
          <p:cNvPr id="98" name="Group 97">
            <a:extLst>
              <a:ext uri="{FF2B5EF4-FFF2-40B4-BE49-F238E27FC236}">
                <a16:creationId xmlns:a16="http://schemas.microsoft.com/office/drawing/2014/main" id="{04DA5446-8D98-C95F-A692-099D2C61EBFF}"/>
              </a:ext>
            </a:extLst>
          </p:cNvPr>
          <p:cNvGrpSpPr/>
          <p:nvPr/>
        </p:nvGrpSpPr>
        <p:grpSpPr>
          <a:xfrm>
            <a:off x="2306370" y="9562909"/>
            <a:ext cx="5726366" cy="1371422"/>
            <a:chOff x="1621144" y="10889347"/>
            <a:chExt cx="5727112" cy="1371600"/>
          </a:xfrm>
        </p:grpSpPr>
        <p:sp>
          <p:nvSpPr>
            <p:cNvPr id="99" name="Rounded Rectangle 46">
              <a:extLst>
                <a:ext uri="{FF2B5EF4-FFF2-40B4-BE49-F238E27FC236}">
                  <a16:creationId xmlns:a16="http://schemas.microsoft.com/office/drawing/2014/main" id="{7B6ED154-C697-952F-0AEA-EA0ECB63DDBF}"/>
                </a:ext>
              </a:extLst>
            </p:cNvPr>
            <p:cNvSpPr/>
            <p:nvPr/>
          </p:nvSpPr>
          <p:spPr>
            <a:xfrm>
              <a:off x="1621144"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algn="ctr" defTabSz="1826698">
                <a:defRPr/>
              </a:pPr>
              <a:r>
                <a:rPr lang="en-US" sz="1800" kern="0" dirty="0">
                  <a:solidFill>
                    <a:srgbClr val="FCFBFA"/>
                  </a:solidFill>
                  <a:latin typeface="Oracle Sans" panose="020B0503020204020204" pitchFamily="34" charset="0"/>
                  <a:cs typeface="Oracle Sans" panose="020B0503020204020204" pitchFamily="34" charset="0"/>
                </a:rPr>
                <a:t>Supercluster with RDMA networking</a:t>
              </a:r>
            </a:p>
          </p:txBody>
        </p:sp>
        <p:grpSp>
          <p:nvGrpSpPr>
            <p:cNvPr id="100" name="Group 99">
              <a:extLst>
                <a:ext uri="{FF2B5EF4-FFF2-40B4-BE49-F238E27FC236}">
                  <a16:creationId xmlns:a16="http://schemas.microsoft.com/office/drawing/2014/main" id="{53E3268A-C9C2-0057-82B8-A597CD6988CF}"/>
                </a:ext>
              </a:extLst>
            </p:cNvPr>
            <p:cNvGrpSpPr/>
            <p:nvPr/>
          </p:nvGrpSpPr>
          <p:grpSpPr>
            <a:xfrm>
              <a:off x="4186160" y="11109751"/>
              <a:ext cx="597081" cy="597087"/>
              <a:chOff x="9773877" y="1763605"/>
              <a:chExt cx="488898" cy="488903"/>
            </a:xfrm>
          </p:grpSpPr>
          <p:sp>
            <p:nvSpPr>
              <p:cNvPr id="101" name="Freeform: Shape 535">
                <a:extLst>
                  <a:ext uri="{FF2B5EF4-FFF2-40B4-BE49-F238E27FC236}">
                    <a16:creationId xmlns:a16="http://schemas.microsoft.com/office/drawing/2014/main" id="{C09FA177-34BF-4BB6-D481-8FB895E33EC0}"/>
                  </a:ext>
                </a:extLst>
              </p:cNvPr>
              <p:cNvSpPr/>
              <p:nvPr/>
            </p:nvSpPr>
            <p:spPr>
              <a:xfrm>
                <a:off x="9773877" y="1763605"/>
                <a:ext cx="488898" cy="488903"/>
              </a:xfrm>
              <a:custGeom>
                <a:avLst/>
                <a:gdLst>
                  <a:gd name="connsiteX0" fmla="*/ 468429 w 488898"/>
                  <a:gd name="connsiteY0" fmla="*/ 0 h 488903"/>
                  <a:gd name="connsiteX1" fmla="*/ 20405 w 488898"/>
                  <a:gd name="connsiteY1" fmla="*/ 0 h 488903"/>
                  <a:gd name="connsiteX2" fmla="*/ 5967 w 488898"/>
                  <a:gd name="connsiteY2" fmla="*/ 5979 h 488903"/>
                  <a:gd name="connsiteX3" fmla="*/ 0 w 488898"/>
                  <a:gd name="connsiteY3" fmla="*/ 20411 h 488903"/>
                  <a:gd name="connsiteX4" fmla="*/ 0 w 488898"/>
                  <a:gd name="connsiteY4" fmla="*/ 468492 h 488903"/>
                  <a:gd name="connsiteX5" fmla="*/ 5967 w 488898"/>
                  <a:gd name="connsiteY5" fmla="*/ 482923 h 488903"/>
                  <a:gd name="connsiteX6" fmla="*/ 20405 w 488898"/>
                  <a:gd name="connsiteY6" fmla="*/ 488904 h 488903"/>
                  <a:gd name="connsiteX7" fmla="*/ 468429 w 488898"/>
                  <a:gd name="connsiteY7" fmla="*/ 488904 h 488903"/>
                  <a:gd name="connsiteX8" fmla="*/ 482867 w 488898"/>
                  <a:gd name="connsiteY8" fmla="*/ 482923 h 488903"/>
                  <a:gd name="connsiteX9" fmla="*/ 488899 w 488898"/>
                  <a:gd name="connsiteY9" fmla="*/ 468492 h 488903"/>
                  <a:gd name="connsiteX10" fmla="*/ 488899 w 488898"/>
                  <a:gd name="connsiteY10" fmla="*/ 20411 h 488903"/>
                  <a:gd name="connsiteX11" fmla="*/ 482867 w 488898"/>
                  <a:gd name="connsiteY11" fmla="*/ 5979 h 488903"/>
                  <a:gd name="connsiteX12" fmla="*/ 468429 w 488898"/>
                  <a:gd name="connsiteY12" fmla="*/ 0 h 488903"/>
                  <a:gd name="connsiteX13" fmla="*/ 470804 w 488898"/>
                  <a:gd name="connsiteY13" fmla="*/ 468492 h 488903"/>
                  <a:gd name="connsiteX14" fmla="*/ 470098 w 488898"/>
                  <a:gd name="connsiteY14" fmla="*/ 470102 h 488903"/>
                  <a:gd name="connsiteX15" fmla="*/ 468429 w 488898"/>
                  <a:gd name="connsiteY15" fmla="*/ 470815 h 488903"/>
                  <a:gd name="connsiteX16" fmla="*/ 20405 w 488898"/>
                  <a:gd name="connsiteY16" fmla="*/ 470815 h 488903"/>
                  <a:gd name="connsiteX17" fmla="*/ 18801 w 488898"/>
                  <a:gd name="connsiteY17" fmla="*/ 470102 h 488903"/>
                  <a:gd name="connsiteX18" fmla="*/ 18031 w 488898"/>
                  <a:gd name="connsiteY18" fmla="*/ 468492 h 488903"/>
                  <a:gd name="connsiteX19" fmla="*/ 18031 w 488898"/>
                  <a:gd name="connsiteY19" fmla="*/ 20411 h 488903"/>
                  <a:gd name="connsiteX20" fmla="*/ 18801 w 488898"/>
                  <a:gd name="connsiteY20" fmla="*/ 18802 h 488903"/>
                  <a:gd name="connsiteX21" fmla="*/ 20405 w 488898"/>
                  <a:gd name="connsiteY21" fmla="*/ 18089 h 488903"/>
                  <a:gd name="connsiteX22" fmla="*/ 468429 w 488898"/>
                  <a:gd name="connsiteY22" fmla="*/ 18089 h 488903"/>
                  <a:gd name="connsiteX23" fmla="*/ 470098 w 488898"/>
                  <a:gd name="connsiteY23" fmla="*/ 18802 h 488903"/>
                  <a:gd name="connsiteX24" fmla="*/ 470804 w 488898"/>
                  <a:gd name="connsiteY24" fmla="*/ 20411 h 488903"/>
                  <a:gd name="connsiteX25" fmla="*/ 470804 w 488898"/>
                  <a:gd name="connsiteY25" fmla="*/ 468492 h 48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8898" h="488903">
                    <a:moveTo>
                      <a:pt x="468429" y="0"/>
                    </a:moveTo>
                    <a:lnTo>
                      <a:pt x="20405" y="0"/>
                    </a:lnTo>
                    <a:cubicBezTo>
                      <a:pt x="14951" y="0"/>
                      <a:pt x="9754" y="2150"/>
                      <a:pt x="5967" y="5979"/>
                    </a:cubicBezTo>
                    <a:cubicBezTo>
                      <a:pt x="2117" y="9806"/>
                      <a:pt x="0" y="14998"/>
                      <a:pt x="0" y="20411"/>
                    </a:cubicBezTo>
                    <a:lnTo>
                      <a:pt x="0" y="468492"/>
                    </a:lnTo>
                    <a:cubicBezTo>
                      <a:pt x="0" y="473901"/>
                      <a:pt x="2117" y="479099"/>
                      <a:pt x="5967" y="482923"/>
                    </a:cubicBezTo>
                    <a:cubicBezTo>
                      <a:pt x="9754" y="486754"/>
                      <a:pt x="14951" y="488904"/>
                      <a:pt x="20405" y="488904"/>
                    </a:cubicBezTo>
                    <a:lnTo>
                      <a:pt x="468429" y="488904"/>
                    </a:lnTo>
                    <a:cubicBezTo>
                      <a:pt x="473884" y="488904"/>
                      <a:pt x="479081" y="486754"/>
                      <a:pt x="482867" y="482923"/>
                    </a:cubicBezTo>
                    <a:cubicBezTo>
                      <a:pt x="486717" y="479099"/>
                      <a:pt x="488899" y="473901"/>
                      <a:pt x="488899" y="468492"/>
                    </a:cubicBezTo>
                    <a:lnTo>
                      <a:pt x="488899" y="20411"/>
                    </a:lnTo>
                    <a:cubicBezTo>
                      <a:pt x="488899" y="14998"/>
                      <a:pt x="486717" y="9806"/>
                      <a:pt x="482867" y="5979"/>
                    </a:cubicBezTo>
                    <a:cubicBezTo>
                      <a:pt x="479081" y="2150"/>
                      <a:pt x="473884" y="0"/>
                      <a:pt x="468429" y="0"/>
                    </a:cubicBezTo>
                    <a:close/>
                    <a:moveTo>
                      <a:pt x="470804" y="468492"/>
                    </a:moveTo>
                    <a:cubicBezTo>
                      <a:pt x="470739" y="469095"/>
                      <a:pt x="470483" y="469672"/>
                      <a:pt x="470098" y="470102"/>
                    </a:cubicBezTo>
                    <a:cubicBezTo>
                      <a:pt x="469648" y="470526"/>
                      <a:pt x="469071" y="470783"/>
                      <a:pt x="468429" y="470815"/>
                    </a:cubicBezTo>
                    <a:lnTo>
                      <a:pt x="20405" y="470815"/>
                    </a:lnTo>
                    <a:cubicBezTo>
                      <a:pt x="19764" y="470783"/>
                      <a:pt x="19186" y="470526"/>
                      <a:pt x="18801" y="470102"/>
                    </a:cubicBezTo>
                    <a:cubicBezTo>
                      <a:pt x="18352" y="469672"/>
                      <a:pt x="18095" y="469095"/>
                      <a:pt x="18031" y="468492"/>
                    </a:cubicBezTo>
                    <a:lnTo>
                      <a:pt x="18031" y="20411"/>
                    </a:lnTo>
                    <a:cubicBezTo>
                      <a:pt x="18095" y="19805"/>
                      <a:pt x="18352" y="19231"/>
                      <a:pt x="18801" y="18802"/>
                    </a:cubicBezTo>
                    <a:cubicBezTo>
                      <a:pt x="19186" y="18373"/>
                      <a:pt x="19764" y="18119"/>
                      <a:pt x="20405" y="18089"/>
                    </a:cubicBezTo>
                    <a:lnTo>
                      <a:pt x="468429" y="18089"/>
                    </a:lnTo>
                    <a:cubicBezTo>
                      <a:pt x="469071" y="18119"/>
                      <a:pt x="469648" y="18373"/>
                      <a:pt x="470098" y="18802"/>
                    </a:cubicBezTo>
                    <a:cubicBezTo>
                      <a:pt x="470483" y="19231"/>
                      <a:pt x="470739" y="19805"/>
                      <a:pt x="470804" y="20411"/>
                    </a:cubicBezTo>
                    <a:lnTo>
                      <a:pt x="470804" y="468492"/>
                    </a:lnTo>
                    <a:close/>
                  </a:path>
                </a:pathLst>
              </a:custGeom>
              <a:solidFill>
                <a:schemeClr val="bg1"/>
              </a:solidFill>
              <a:ln w="6417" cap="flat">
                <a:noFill/>
                <a:prstDash val="solid"/>
                <a:miter/>
              </a:ln>
            </p:spPr>
            <p:txBody>
              <a:bodyPr rtlCol="0" anchor="ctr"/>
              <a:lstStyle/>
              <a:p>
                <a:pPr defTabSz="1828800"/>
                <a:endParaRPr lang="en-US" sz="1800">
                  <a:solidFill>
                    <a:srgbClr val="312D2A"/>
                  </a:solidFill>
                  <a:latin typeface="Oracle Sans Tab"/>
                </a:endParaRPr>
              </a:p>
            </p:txBody>
          </p:sp>
          <p:sp>
            <p:nvSpPr>
              <p:cNvPr id="102" name="Freeform: Shape 536">
                <a:extLst>
                  <a:ext uri="{FF2B5EF4-FFF2-40B4-BE49-F238E27FC236}">
                    <a16:creationId xmlns:a16="http://schemas.microsoft.com/office/drawing/2014/main" id="{F28299FB-1055-E374-99EA-E9F6C9093356}"/>
                  </a:ext>
                </a:extLst>
              </p:cNvPr>
              <p:cNvSpPr/>
              <p:nvPr/>
            </p:nvSpPr>
            <p:spPr>
              <a:xfrm>
                <a:off x="9986659" y="2009027"/>
                <a:ext cx="241273" cy="103279"/>
              </a:xfrm>
              <a:custGeom>
                <a:avLst/>
                <a:gdLst>
                  <a:gd name="connsiteX0" fmla="*/ 176720 w 241273"/>
                  <a:gd name="connsiteY0" fmla="*/ 12834 h 103279"/>
                  <a:gd name="connsiteX1" fmla="*/ 206045 w 241273"/>
                  <a:gd name="connsiteY1" fmla="*/ 42045 h 103279"/>
                  <a:gd name="connsiteX2" fmla="*/ 0 w 241273"/>
                  <a:gd name="connsiteY2" fmla="*/ 42045 h 103279"/>
                  <a:gd name="connsiteX3" fmla="*/ 0 w 241273"/>
                  <a:gd name="connsiteY3" fmla="*/ 60135 h 103279"/>
                  <a:gd name="connsiteX4" fmla="*/ 207136 w 241273"/>
                  <a:gd name="connsiteY4" fmla="*/ 60135 h 103279"/>
                  <a:gd name="connsiteX5" fmla="*/ 176720 w 241273"/>
                  <a:gd name="connsiteY5" fmla="*/ 90446 h 103279"/>
                  <a:gd name="connsiteX6" fmla="*/ 189554 w 241273"/>
                  <a:gd name="connsiteY6" fmla="*/ 103280 h 103279"/>
                  <a:gd name="connsiteX7" fmla="*/ 241274 w 241273"/>
                  <a:gd name="connsiteY7" fmla="*/ 51579 h 103279"/>
                  <a:gd name="connsiteX8" fmla="*/ 189554 w 241273"/>
                  <a:gd name="connsiteY8" fmla="*/ 0 h 103279"/>
                  <a:gd name="connsiteX9" fmla="*/ 176720 w 241273"/>
                  <a:gd name="connsiteY9" fmla="*/ 12834 h 103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73" h="103279">
                    <a:moveTo>
                      <a:pt x="176720" y="12834"/>
                    </a:moveTo>
                    <a:lnTo>
                      <a:pt x="206045" y="42045"/>
                    </a:lnTo>
                    <a:lnTo>
                      <a:pt x="0" y="42045"/>
                    </a:lnTo>
                    <a:lnTo>
                      <a:pt x="0" y="60135"/>
                    </a:lnTo>
                    <a:lnTo>
                      <a:pt x="207136" y="60135"/>
                    </a:lnTo>
                    <a:lnTo>
                      <a:pt x="176720" y="90446"/>
                    </a:lnTo>
                    <a:lnTo>
                      <a:pt x="189554" y="103280"/>
                    </a:lnTo>
                    <a:lnTo>
                      <a:pt x="241274" y="51579"/>
                    </a:lnTo>
                    <a:lnTo>
                      <a:pt x="189554" y="0"/>
                    </a:lnTo>
                    <a:lnTo>
                      <a:pt x="176720" y="12834"/>
                    </a:lnTo>
                    <a:close/>
                  </a:path>
                </a:pathLst>
              </a:custGeom>
              <a:solidFill>
                <a:schemeClr val="bg1"/>
              </a:solidFill>
              <a:ln w="6417" cap="flat">
                <a:noFill/>
                <a:prstDash val="solid"/>
                <a:miter/>
              </a:ln>
            </p:spPr>
            <p:txBody>
              <a:bodyPr rtlCol="0" anchor="ctr"/>
              <a:lstStyle/>
              <a:p>
                <a:pPr defTabSz="1828800"/>
                <a:endParaRPr lang="en-US" sz="1800">
                  <a:solidFill>
                    <a:srgbClr val="312D2A"/>
                  </a:solidFill>
                  <a:latin typeface="Oracle Sans Tab"/>
                </a:endParaRPr>
              </a:p>
            </p:txBody>
          </p:sp>
          <p:sp>
            <p:nvSpPr>
              <p:cNvPr id="103" name="Freeform: Shape 537">
                <a:extLst>
                  <a:ext uri="{FF2B5EF4-FFF2-40B4-BE49-F238E27FC236}">
                    <a16:creationId xmlns:a16="http://schemas.microsoft.com/office/drawing/2014/main" id="{0109EEDA-5F3D-31D5-2B5D-E91E704064A5}"/>
                  </a:ext>
                </a:extLst>
              </p:cNvPr>
              <p:cNvSpPr/>
              <p:nvPr/>
            </p:nvSpPr>
            <p:spPr>
              <a:xfrm>
                <a:off x="9810774" y="2113289"/>
                <a:ext cx="241465" cy="103400"/>
              </a:xfrm>
              <a:custGeom>
                <a:avLst/>
                <a:gdLst>
                  <a:gd name="connsiteX0" fmla="*/ 64360 w 241465"/>
                  <a:gd name="connsiteY0" fmla="*/ 12834 h 103400"/>
                  <a:gd name="connsiteX1" fmla="*/ 51527 w 241465"/>
                  <a:gd name="connsiteY1" fmla="*/ 0 h 103400"/>
                  <a:gd name="connsiteX2" fmla="*/ 0 w 241465"/>
                  <a:gd name="connsiteY2" fmla="*/ 51700 h 103400"/>
                  <a:gd name="connsiteX3" fmla="*/ 51527 w 241465"/>
                  <a:gd name="connsiteY3" fmla="*/ 103401 h 103400"/>
                  <a:gd name="connsiteX4" fmla="*/ 64360 w 241465"/>
                  <a:gd name="connsiteY4" fmla="*/ 90567 h 103400"/>
                  <a:gd name="connsiteX5" fmla="*/ 33817 w 241465"/>
                  <a:gd name="connsiteY5" fmla="*/ 60010 h 103400"/>
                  <a:gd name="connsiteX6" fmla="*/ 241466 w 241465"/>
                  <a:gd name="connsiteY6" fmla="*/ 60010 h 103400"/>
                  <a:gd name="connsiteX7" fmla="*/ 241466 w 241465"/>
                  <a:gd name="connsiteY7" fmla="*/ 41921 h 103400"/>
                  <a:gd name="connsiteX8" fmla="*/ 35293 w 241465"/>
                  <a:gd name="connsiteY8" fmla="*/ 41921 h 103400"/>
                  <a:gd name="connsiteX9" fmla="*/ 64360 w 241465"/>
                  <a:gd name="connsiteY9" fmla="*/ 12834 h 10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465" h="103400">
                    <a:moveTo>
                      <a:pt x="64360" y="12834"/>
                    </a:moveTo>
                    <a:lnTo>
                      <a:pt x="51527" y="0"/>
                    </a:lnTo>
                    <a:lnTo>
                      <a:pt x="0" y="51700"/>
                    </a:lnTo>
                    <a:lnTo>
                      <a:pt x="51527" y="103401"/>
                    </a:lnTo>
                    <a:lnTo>
                      <a:pt x="64360" y="90567"/>
                    </a:lnTo>
                    <a:lnTo>
                      <a:pt x="33817" y="60010"/>
                    </a:lnTo>
                    <a:lnTo>
                      <a:pt x="241466" y="60010"/>
                    </a:lnTo>
                    <a:lnTo>
                      <a:pt x="241466" y="41921"/>
                    </a:lnTo>
                    <a:lnTo>
                      <a:pt x="35293" y="41921"/>
                    </a:lnTo>
                    <a:lnTo>
                      <a:pt x="64360" y="12834"/>
                    </a:lnTo>
                    <a:close/>
                  </a:path>
                </a:pathLst>
              </a:custGeom>
              <a:solidFill>
                <a:schemeClr val="bg1"/>
              </a:solidFill>
              <a:ln w="6417" cap="flat">
                <a:noFill/>
                <a:prstDash val="solid"/>
                <a:miter/>
              </a:ln>
            </p:spPr>
            <p:txBody>
              <a:bodyPr rtlCol="0" anchor="ctr"/>
              <a:lstStyle/>
              <a:p>
                <a:pPr defTabSz="1828800"/>
                <a:endParaRPr lang="en-US" sz="1800">
                  <a:solidFill>
                    <a:srgbClr val="312D2A"/>
                  </a:solidFill>
                  <a:latin typeface="Oracle Sans Tab"/>
                </a:endParaRPr>
              </a:p>
            </p:txBody>
          </p:sp>
          <p:sp>
            <p:nvSpPr>
              <p:cNvPr id="104" name="Freeform: Shape 538">
                <a:extLst>
                  <a:ext uri="{FF2B5EF4-FFF2-40B4-BE49-F238E27FC236}">
                    <a16:creationId xmlns:a16="http://schemas.microsoft.com/office/drawing/2014/main" id="{68A77604-F5C4-DB9F-A075-F44691328690}"/>
                  </a:ext>
                </a:extLst>
              </p:cNvPr>
              <p:cNvSpPr/>
              <p:nvPr/>
            </p:nvSpPr>
            <p:spPr>
              <a:xfrm>
                <a:off x="9986659" y="1800395"/>
                <a:ext cx="241273" cy="103280"/>
              </a:xfrm>
              <a:custGeom>
                <a:avLst/>
                <a:gdLst>
                  <a:gd name="connsiteX0" fmla="*/ 176720 w 241273"/>
                  <a:gd name="connsiteY0" fmla="*/ 12834 h 103280"/>
                  <a:gd name="connsiteX1" fmla="*/ 206430 w 241273"/>
                  <a:gd name="connsiteY1" fmla="*/ 42412 h 103280"/>
                  <a:gd name="connsiteX2" fmla="*/ 0 w 241273"/>
                  <a:gd name="connsiteY2" fmla="*/ 42412 h 103280"/>
                  <a:gd name="connsiteX3" fmla="*/ 0 w 241273"/>
                  <a:gd name="connsiteY3" fmla="*/ 60501 h 103280"/>
                  <a:gd name="connsiteX4" fmla="*/ 206815 w 241273"/>
                  <a:gd name="connsiteY4" fmla="*/ 60501 h 103280"/>
                  <a:gd name="connsiteX5" fmla="*/ 176720 w 241273"/>
                  <a:gd name="connsiteY5" fmla="*/ 90569 h 103280"/>
                  <a:gd name="connsiteX6" fmla="*/ 189554 w 241273"/>
                  <a:gd name="connsiteY6" fmla="*/ 103280 h 103280"/>
                  <a:gd name="connsiteX7" fmla="*/ 241274 w 241273"/>
                  <a:gd name="connsiteY7" fmla="*/ 51701 h 103280"/>
                  <a:gd name="connsiteX8" fmla="*/ 189554 w 241273"/>
                  <a:gd name="connsiteY8" fmla="*/ 0 h 103280"/>
                  <a:gd name="connsiteX9" fmla="*/ 176720 w 241273"/>
                  <a:gd name="connsiteY9" fmla="*/ 12834 h 10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73" h="103280">
                    <a:moveTo>
                      <a:pt x="176720" y="12834"/>
                    </a:moveTo>
                    <a:lnTo>
                      <a:pt x="206430" y="42412"/>
                    </a:lnTo>
                    <a:lnTo>
                      <a:pt x="0" y="42412"/>
                    </a:lnTo>
                    <a:lnTo>
                      <a:pt x="0" y="60501"/>
                    </a:lnTo>
                    <a:lnTo>
                      <a:pt x="206815" y="60501"/>
                    </a:lnTo>
                    <a:lnTo>
                      <a:pt x="176720" y="90569"/>
                    </a:lnTo>
                    <a:lnTo>
                      <a:pt x="189554" y="103280"/>
                    </a:lnTo>
                    <a:lnTo>
                      <a:pt x="241274" y="51701"/>
                    </a:lnTo>
                    <a:lnTo>
                      <a:pt x="189554" y="0"/>
                    </a:lnTo>
                    <a:lnTo>
                      <a:pt x="176720" y="12834"/>
                    </a:lnTo>
                    <a:close/>
                  </a:path>
                </a:pathLst>
              </a:custGeom>
              <a:solidFill>
                <a:schemeClr val="bg1"/>
              </a:solidFill>
              <a:ln w="6417" cap="flat">
                <a:noFill/>
                <a:prstDash val="solid"/>
                <a:miter/>
              </a:ln>
            </p:spPr>
            <p:txBody>
              <a:bodyPr rtlCol="0" anchor="ctr"/>
              <a:lstStyle/>
              <a:p>
                <a:pPr defTabSz="1828800"/>
                <a:endParaRPr lang="en-US" sz="1800">
                  <a:solidFill>
                    <a:srgbClr val="312D2A"/>
                  </a:solidFill>
                  <a:latin typeface="Oracle Sans Tab"/>
                </a:endParaRPr>
              </a:p>
            </p:txBody>
          </p:sp>
          <p:sp>
            <p:nvSpPr>
              <p:cNvPr id="105" name="Freeform: Shape 539">
                <a:extLst>
                  <a:ext uri="{FF2B5EF4-FFF2-40B4-BE49-F238E27FC236}">
                    <a16:creationId xmlns:a16="http://schemas.microsoft.com/office/drawing/2014/main" id="{7EB33002-AF51-989D-5E16-0AF90D7EFCA4}"/>
                  </a:ext>
                </a:extLst>
              </p:cNvPr>
              <p:cNvSpPr/>
              <p:nvPr/>
            </p:nvSpPr>
            <p:spPr>
              <a:xfrm>
                <a:off x="9810774" y="1904656"/>
                <a:ext cx="241465" cy="103402"/>
              </a:xfrm>
              <a:custGeom>
                <a:avLst/>
                <a:gdLst>
                  <a:gd name="connsiteX0" fmla="*/ 64360 w 241465"/>
                  <a:gd name="connsiteY0" fmla="*/ 90569 h 103402"/>
                  <a:gd name="connsiteX1" fmla="*/ 34201 w 241465"/>
                  <a:gd name="connsiteY1" fmla="*/ 60379 h 103402"/>
                  <a:gd name="connsiteX2" fmla="*/ 241466 w 241465"/>
                  <a:gd name="connsiteY2" fmla="*/ 60379 h 103402"/>
                  <a:gd name="connsiteX3" fmla="*/ 241466 w 241465"/>
                  <a:gd name="connsiteY3" fmla="*/ 42290 h 103402"/>
                  <a:gd name="connsiteX4" fmla="*/ 34907 w 241465"/>
                  <a:gd name="connsiteY4" fmla="*/ 42290 h 103402"/>
                  <a:gd name="connsiteX5" fmla="*/ 64360 w 241465"/>
                  <a:gd name="connsiteY5" fmla="*/ 12834 h 103402"/>
                  <a:gd name="connsiteX6" fmla="*/ 51527 w 241465"/>
                  <a:gd name="connsiteY6" fmla="*/ 0 h 103402"/>
                  <a:gd name="connsiteX7" fmla="*/ 0 w 241465"/>
                  <a:gd name="connsiteY7" fmla="*/ 51702 h 103402"/>
                  <a:gd name="connsiteX8" fmla="*/ 51527 w 241465"/>
                  <a:gd name="connsiteY8" fmla="*/ 103403 h 103402"/>
                  <a:gd name="connsiteX9" fmla="*/ 64360 w 241465"/>
                  <a:gd name="connsiteY9" fmla="*/ 90569 h 103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465" h="103402">
                    <a:moveTo>
                      <a:pt x="64360" y="90569"/>
                    </a:moveTo>
                    <a:lnTo>
                      <a:pt x="34201" y="60379"/>
                    </a:lnTo>
                    <a:lnTo>
                      <a:pt x="241466" y="60379"/>
                    </a:lnTo>
                    <a:lnTo>
                      <a:pt x="241466" y="42290"/>
                    </a:lnTo>
                    <a:lnTo>
                      <a:pt x="34907" y="42290"/>
                    </a:lnTo>
                    <a:lnTo>
                      <a:pt x="64360" y="12834"/>
                    </a:lnTo>
                    <a:lnTo>
                      <a:pt x="51527" y="0"/>
                    </a:lnTo>
                    <a:lnTo>
                      <a:pt x="0" y="51702"/>
                    </a:lnTo>
                    <a:lnTo>
                      <a:pt x="51527" y="103403"/>
                    </a:lnTo>
                    <a:lnTo>
                      <a:pt x="64360" y="90569"/>
                    </a:lnTo>
                    <a:close/>
                  </a:path>
                </a:pathLst>
              </a:custGeom>
              <a:solidFill>
                <a:schemeClr val="bg1"/>
              </a:solidFill>
              <a:ln w="6417" cap="flat">
                <a:noFill/>
                <a:prstDash val="solid"/>
                <a:miter/>
              </a:ln>
            </p:spPr>
            <p:txBody>
              <a:bodyPr rtlCol="0" anchor="ctr"/>
              <a:lstStyle/>
              <a:p>
                <a:pPr defTabSz="1828800"/>
                <a:endParaRPr lang="en-US" sz="1800">
                  <a:solidFill>
                    <a:srgbClr val="312D2A"/>
                  </a:solidFill>
                  <a:latin typeface="Oracle Sans Tab"/>
                </a:endParaRPr>
              </a:p>
            </p:txBody>
          </p:sp>
        </p:grpSp>
      </p:grpSp>
      <p:grpSp>
        <p:nvGrpSpPr>
          <p:cNvPr id="106" name="Group 105">
            <a:extLst>
              <a:ext uri="{FF2B5EF4-FFF2-40B4-BE49-F238E27FC236}">
                <a16:creationId xmlns:a16="http://schemas.microsoft.com/office/drawing/2014/main" id="{DECB6DAD-4E1C-903B-6A97-6ABB416343F9}"/>
              </a:ext>
            </a:extLst>
          </p:cNvPr>
          <p:cNvGrpSpPr/>
          <p:nvPr/>
        </p:nvGrpSpPr>
        <p:grpSpPr>
          <a:xfrm>
            <a:off x="8733186" y="9562909"/>
            <a:ext cx="5726366" cy="1371422"/>
            <a:chOff x="8048798" y="10889347"/>
            <a:chExt cx="5727112" cy="1371600"/>
          </a:xfrm>
        </p:grpSpPr>
        <p:sp>
          <p:nvSpPr>
            <p:cNvPr id="107" name="Rounded Rectangle 157">
              <a:extLst>
                <a:ext uri="{FF2B5EF4-FFF2-40B4-BE49-F238E27FC236}">
                  <a16:creationId xmlns:a16="http://schemas.microsoft.com/office/drawing/2014/main" id="{ED7FC772-13E0-6097-F697-F5CAC9211460}"/>
                </a:ext>
              </a:extLst>
            </p:cNvPr>
            <p:cNvSpPr/>
            <p:nvPr/>
          </p:nvSpPr>
          <p:spPr>
            <a:xfrm>
              <a:off x="8048798" y="10889347"/>
              <a:ext cx="5727112" cy="1371600"/>
            </a:xfrm>
            <a:prstGeom prst="roundRect">
              <a:avLst>
                <a:gd name="adj" fmla="val 6433"/>
              </a:avLst>
            </a:prstGeom>
            <a:solidFill>
              <a:srgbClr val="353B3B"/>
            </a:solidFill>
            <a:ln w="12700" cap="flat" cmpd="sng" algn="ctr">
              <a:noFill/>
              <a:prstDash val="solid"/>
              <a:miter lim="800000"/>
            </a:ln>
            <a:effectLst/>
          </p:spPr>
          <p:txBody>
            <a:bodyPr rtlCol="0" anchor="b"/>
            <a:lstStyle/>
            <a:p>
              <a:pPr algn="ctr" defTabSz="1826698">
                <a:defRPr/>
              </a:pPr>
              <a:r>
                <a:rPr lang="en-US" sz="1800" kern="0">
                  <a:solidFill>
                    <a:srgbClr val="FCFBFA"/>
                  </a:solidFill>
                  <a:latin typeface="Oracle Sans"/>
                  <a:cs typeface="Oracle Sans" panose="020B0503020204020204" pitchFamily="34" charset="0"/>
                </a:rPr>
                <a:t>Compute GPU: bare metal, VMs, Kubernetes</a:t>
              </a:r>
              <a:endParaRPr lang="en-US" sz="1800" kern="0" dirty="0">
                <a:solidFill>
                  <a:srgbClr val="FCFBFA"/>
                </a:solidFill>
                <a:latin typeface="Oracle Sans"/>
                <a:cs typeface="Oracle Sans" panose="020B0503020204020204" pitchFamily="34" charset="0"/>
              </a:endParaRPr>
            </a:p>
          </p:txBody>
        </p:sp>
        <p:grpSp>
          <p:nvGrpSpPr>
            <p:cNvPr id="108" name="Group 107">
              <a:extLst>
                <a:ext uri="{FF2B5EF4-FFF2-40B4-BE49-F238E27FC236}">
                  <a16:creationId xmlns:a16="http://schemas.microsoft.com/office/drawing/2014/main" id="{5FD982F6-352B-D609-F312-77DC062E746E}"/>
                </a:ext>
              </a:extLst>
            </p:cNvPr>
            <p:cNvGrpSpPr/>
            <p:nvPr/>
          </p:nvGrpSpPr>
          <p:grpSpPr>
            <a:xfrm>
              <a:off x="9757047" y="11048819"/>
              <a:ext cx="2310615" cy="720550"/>
              <a:chOff x="9602032" y="11048819"/>
              <a:chExt cx="2310615" cy="720550"/>
            </a:xfrm>
          </p:grpSpPr>
          <p:pic>
            <p:nvPicPr>
              <p:cNvPr id="109" name="Picture Placeholder 60">
                <a:extLst>
                  <a:ext uri="{FF2B5EF4-FFF2-40B4-BE49-F238E27FC236}">
                    <a16:creationId xmlns:a16="http://schemas.microsoft.com/office/drawing/2014/main" id="{3E661F72-FCB5-DDF9-4790-66F0584C90A9}"/>
                  </a:ext>
                </a:extLst>
              </p:cNvPr>
              <p:cNvPicPr>
                <a:picLocks noChangeAspect="1"/>
              </p:cNvPicPr>
              <p:nvPr/>
            </p:nvPicPr>
            <p:blipFill rotWithShape="1">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9602032" y="11048819"/>
                <a:ext cx="720550" cy="720550"/>
              </a:xfrm>
              <a:prstGeom prst="rect">
                <a:avLst/>
              </a:prstGeom>
            </p:spPr>
          </p:pic>
          <p:pic>
            <p:nvPicPr>
              <p:cNvPr id="110" name="Picture Placeholder 104">
                <a:extLst>
                  <a:ext uri="{FF2B5EF4-FFF2-40B4-BE49-F238E27FC236}">
                    <a16:creationId xmlns:a16="http://schemas.microsoft.com/office/drawing/2014/main" id="{2F545055-0A6B-DBE8-F1FB-10B9E16DE9C7}"/>
                  </a:ext>
                </a:extLst>
              </p:cNvPr>
              <p:cNvPicPr>
                <a:picLocks noChangeAspect="1"/>
              </p:cNvPicPr>
              <p:nvPr/>
            </p:nvPicPr>
            <p:blipFill rotWithShape="1">
              <a:blip r:embed="rId14" cstate="hq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l="85" r="85"/>
              <a:stretch/>
            </p:blipFill>
            <p:spPr>
              <a:xfrm>
                <a:off x="11192096" y="11048819"/>
                <a:ext cx="720551" cy="720550"/>
              </a:xfrm>
              <a:prstGeom prst="rect">
                <a:avLst/>
              </a:prstGeom>
              <a:noFill/>
            </p:spPr>
          </p:pic>
        </p:grpSp>
      </p:grpSp>
      <p:sp>
        <p:nvSpPr>
          <p:cNvPr id="115" name="Freeform 262">
            <a:extLst>
              <a:ext uri="{FF2B5EF4-FFF2-40B4-BE49-F238E27FC236}">
                <a16:creationId xmlns:a16="http://schemas.microsoft.com/office/drawing/2014/main" id="{DBB8FE92-5513-4D64-DA98-E225E693D70D}"/>
              </a:ext>
            </a:extLst>
          </p:cNvPr>
          <p:cNvSpPr/>
          <p:nvPr/>
        </p:nvSpPr>
        <p:spPr>
          <a:xfrm>
            <a:off x="1639469" y="3776402"/>
            <a:ext cx="11368884" cy="4200392"/>
          </a:xfrm>
          <a:custGeom>
            <a:avLst/>
            <a:gdLst>
              <a:gd name="connsiteX0" fmla="*/ 1126434 w 11370365"/>
              <a:gd name="connsiteY0" fmla="*/ 66261 h 4200939"/>
              <a:gd name="connsiteX1" fmla="*/ 0 w 11370365"/>
              <a:gd name="connsiteY1" fmla="*/ 66261 h 4200939"/>
              <a:gd name="connsiteX2" fmla="*/ 0 w 11370365"/>
              <a:gd name="connsiteY2" fmla="*/ 4200939 h 4200939"/>
              <a:gd name="connsiteX3" fmla="*/ 11370365 w 11370365"/>
              <a:gd name="connsiteY3" fmla="*/ 4200939 h 4200939"/>
              <a:gd name="connsiteX4" fmla="*/ 11370365 w 11370365"/>
              <a:gd name="connsiteY4" fmla="*/ 2663687 h 4200939"/>
              <a:gd name="connsiteX5" fmla="*/ 5950226 w 11370365"/>
              <a:gd name="connsiteY5" fmla="*/ 2663687 h 4200939"/>
              <a:gd name="connsiteX6" fmla="*/ 5950226 w 11370365"/>
              <a:gd name="connsiteY6" fmla="*/ 132522 h 4200939"/>
              <a:gd name="connsiteX7" fmla="*/ 5950226 w 11370365"/>
              <a:gd name="connsiteY7" fmla="*/ 0 h 4200939"/>
              <a:gd name="connsiteX8" fmla="*/ 1338469 w 11370365"/>
              <a:gd name="connsiteY8" fmla="*/ 0 h 4200939"/>
              <a:gd name="connsiteX9" fmla="*/ 1046921 w 11370365"/>
              <a:gd name="connsiteY9" fmla="*/ 53009 h 420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70365" h="4200939">
                <a:moveTo>
                  <a:pt x="1126434" y="66261"/>
                </a:moveTo>
                <a:lnTo>
                  <a:pt x="0" y="66261"/>
                </a:lnTo>
                <a:lnTo>
                  <a:pt x="0" y="4200939"/>
                </a:lnTo>
                <a:lnTo>
                  <a:pt x="11370365" y="4200939"/>
                </a:lnTo>
                <a:lnTo>
                  <a:pt x="11370365" y="2663687"/>
                </a:lnTo>
                <a:lnTo>
                  <a:pt x="5950226" y="2663687"/>
                </a:lnTo>
                <a:lnTo>
                  <a:pt x="5950226" y="132522"/>
                </a:lnTo>
                <a:lnTo>
                  <a:pt x="5950226" y="0"/>
                </a:lnTo>
                <a:lnTo>
                  <a:pt x="1338469" y="0"/>
                </a:lnTo>
                <a:lnTo>
                  <a:pt x="1046921" y="5300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800">
              <a:solidFill>
                <a:srgbClr val="FCFBFA"/>
              </a:solidFill>
              <a:latin typeface="Oracle Sans Tab"/>
            </a:endParaRPr>
          </a:p>
        </p:txBody>
      </p:sp>
      <p:sp>
        <p:nvSpPr>
          <p:cNvPr id="5" name="Rounded Rectangle 28">
            <a:extLst>
              <a:ext uri="{FF2B5EF4-FFF2-40B4-BE49-F238E27FC236}">
                <a16:creationId xmlns:a16="http://schemas.microsoft.com/office/drawing/2014/main" id="{E6605CDD-34CD-7717-DD37-CD67D1906365}"/>
              </a:ext>
            </a:extLst>
          </p:cNvPr>
          <p:cNvSpPr>
            <a:spLocks/>
          </p:cNvSpPr>
          <p:nvPr/>
        </p:nvSpPr>
        <p:spPr>
          <a:xfrm>
            <a:off x="1525588" y="3808860"/>
            <a:ext cx="20141562" cy="1990328"/>
          </a:xfrm>
          <a:prstGeom prst="roundRect">
            <a:avLst>
              <a:gd name="adj" fmla="val 5519"/>
            </a:avLst>
          </a:prstGeom>
          <a:solidFill>
            <a:srgbClr val="8B8580"/>
          </a:solidFill>
          <a:ln w="28575" cap="flat" cmpd="sng" algn="ctr">
            <a:noFill/>
            <a:prstDash val="solid"/>
            <a:miter lim="800000"/>
          </a:ln>
          <a:effectLst/>
        </p:spPr>
        <p:txBody>
          <a:bodyPr tIns="18276" rtlCol="0" anchor="t" anchorCtr="0"/>
          <a:lstStyle/>
          <a:p>
            <a:pPr algn="ctr" defTabSz="1797852"/>
            <a:r>
              <a:rPr lang="en-US" sz="2800" kern="0" dirty="0">
                <a:solidFill>
                  <a:srgbClr val="FFFFFF"/>
                </a:solidFill>
                <a:latin typeface="Oracle Sans" panose="020B0503020204020204" pitchFamily="34" charset="0"/>
                <a:cs typeface="Oracle Sans" panose="020B0503020204020204" pitchFamily="34" charset="0"/>
              </a:rPr>
              <a:t>AI Services</a:t>
            </a:r>
          </a:p>
        </p:txBody>
      </p:sp>
      <p:grpSp>
        <p:nvGrpSpPr>
          <p:cNvPr id="143" name="Group 142">
            <a:extLst>
              <a:ext uri="{FF2B5EF4-FFF2-40B4-BE49-F238E27FC236}">
                <a16:creationId xmlns:a16="http://schemas.microsoft.com/office/drawing/2014/main" id="{4E0E97E4-C9A0-03A5-A481-FE2EBBFAB11D}"/>
              </a:ext>
            </a:extLst>
          </p:cNvPr>
          <p:cNvGrpSpPr/>
          <p:nvPr/>
        </p:nvGrpSpPr>
        <p:grpSpPr>
          <a:xfrm>
            <a:off x="7404389" y="4229108"/>
            <a:ext cx="2651760" cy="1506640"/>
            <a:chOff x="3701401" y="2007874"/>
            <a:chExt cx="1325880" cy="753320"/>
          </a:xfrm>
        </p:grpSpPr>
        <p:sp>
          <p:nvSpPr>
            <p:cNvPr id="42" name="Rounded Rectangle 189">
              <a:extLst>
                <a:ext uri="{FF2B5EF4-FFF2-40B4-BE49-F238E27FC236}">
                  <a16:creationId xmlns:a16="http://schemas.microsoft.com/office/drawing/2014/main" id="{680E5B39-6AD2-B8E7-F4FB-22B05699B5A1}"/>
                </a:ext>
              </a:extLst>
            </p:cNvPr>
            <p:cNvSpPr/>
            <p:nvPr/>
          </p:nvSpPr>
          <p:spPr>
            <a:xfrm>
              <a:off x="3701401"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562">
                <a:lnSpc>
                  <a:spcPct val="80000"/>
                </a:lnSpc>
                <a:defRPr/>
              </a:pPr>
              <a:r>
                <a:rPr lang="en-US" sz="1800" kern="0">
                  <a:solidFill>
                    <a:srgbClr val="FFFFFF"/>
                  </a:solidFill>
                  <a:latin typeface="Oracle Sans" panose="020B0503020204020204" pitchFamily="34" charset="0"/>
                  <a:cs typeface="Oracle Sans" panose="020B0503020204020204" pitchFamily="34" charset="0"/>
                </a:rPr>
                <a:t>Digital Assistant</a:t>
              </a:r>
              <a:endParaRPr lang="en-US" sz="1800" kern="0" dirty="0">
                <a:solidFill>
                  <a:srgbClr val="FFFFFF"/>
                </a:solidFill>
                <a:latin typeface="Oracle Sans" panose="020B0503020204020204" pitchFamily="34" charset="0"/>
                <a:cs typeface="Oracle Sans" panose="020B0503020204020204" pitchFamily="34" charset="0"/>
              </a:endParaRPr>
            </a:p>
          </p:txBody>
        </p:sp>
        <p:pic>
          <p:nvPicPr>
            <p:cNvPr id="43" name="Picture Placeholder 102">
              <a:extLst>
                <a:ext uri="{FF2B5EF4-FFF2-40B4-BE49-F238E27FC236}">
                  <a16:creationId xmlns:a16="http://schemas.microsoft.com/office/drawing/2014/main" id="{E7A78B33-8AF9-522E-BE68-68A1A3565C34}"/>
                </a:ext>
              </a:extLst>
            </p:cNvPr>
            <p:cNvPicPr>
              <a:picLocks noChangeAspect="1"/>
            </p:cNvPicPr>
            <p:nvPr/>
          </p:nvPicPr>
          <p:blipFill>
            <a:blip r:embed="rId16" cstate="screen">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a:fillRect/>
            </a:stretch>
          </p:blipFill>
          <p:spPr>
            <a:xfrm>
              <a:off x="4012169" y="2007874"/>
              <a:ext cx="704345" cy="692484"/>
            </a:xfrm>
            <a:prstGeom prst="rect">
              <a:avLst/>
            </a:prstGeom>
          </p:spPr>
        </p:pic>
      </p:grpSp>
      <p:grpSp>
        <p:nvGrpSpPr>
          <p:cNvPr id="144" name="Group 143">
            <a:extLst>
              <a:ext uri="{FF2B5EF4-FFF2-40B4-BE49-F238E27FC236}">
                <a16:creationId xmlns:a16="http://schemas.microsoft.com/office/drawing/2014/main" id="{6FB9644F-93C1-4825-DD27-B24E10E2FA96}"/>
              </a:ext>
            </a:extLst>
          </p:cNvPr>
          <p:cNvGrpSpPr/>
          <p:nvPr/>
        </p:nvGrpSpPr>
        <p:grpSpPr>
          <a:xfrm>
            <a:off x="1698401" y="4364329"/>
            <a:ext cx="2651760" cy="1371422"/>
            <a:chOff x="848407" y="2075484"/>
            <a:chExt cx="1325880" cy="685711"/>
          </a:xfrm>
        </p:grpSpPr>
        <p:grpSp>
          <p:nvGrpSpPr>
            <p:cNvPr id="130" name="Group 129">
              <a:extLst>
                <a:ext uri="{FF2B5EF4-FFF2-40B4-BE49-F238E27FC236}">
                  <a16:creationId xmlns:a16="http://schemas.microsoft.com/office/drawing/2014/main" id="{941578C7-E9D5-C4E8-4E30-47014D4FAD53}"/>
                </a:ext>
              </a:extLst>
            </p:cNvPr>
            <p:cNvGrpSpPr/>
            <p:nvPr/>
          </p:nvGrpSpPr>
          <p:grpSpPr>
            <a:xfrm>
              <a:off x="848407" y="2075484"/>
              <a:ext cx="1325880" cy="685711"/>
              <a:chOff x="848407" y="2075484"/>
              <a:chExt cx="1325880" cy="685711"/>
            </a:xfrm>
          </p:grpSpPr>
          <p:sp>
            <p:nvSpPr>
              <p:cNvPr id="68" name="Rounded Rectangle 215">
                <a:extLst>
                  <a:ext uri="{FF2B5EF4-FFF2-40B4-BE49-F238E27FC236}">
                    <a16:creationId xmlns:a16="http://schemas.microsoft.com/office/drawing/2014/main" id="{5ED5C578-D0A1-36A6-BEFD-0AA27ED1B1D0}"/>
                  </a:ext>
                </a:extLst>
              </p:cNvPr>
              <p:cNvSpPr/>
              <p:nvPr/>
            </p:nvSpPr>
            <p:spPr>
              <a:xfrm>
                <a:off x="848407" y="2075484"/>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562">
                  <a:defRPr/>
                </a:pPr>
                <a:r>
                  <a:rPr lang="en-US" sz="1800" kern="0" dirty="0" err="1">
                    <a:solidFill>
                      <a:srgbClr val="FCFBFA"/>
                    </a:solidFill>
                    <a:latin typeface="Oracle Sans" panose="020B0503020204020204" pitchFamily="34" charset="0"/>
                    <a:cs typeface="Oracle Sans" panose="020B0503020204020204" pitchFamily="34" charset="0"/>
                  </a:rPr>
                  <a:t>GenAI</a:t>
                </a:r>
                <a:endParaRPr lang="en-US" sz="1800" kern="0" dirty="0">
                  <a:solidFill>
                    <a:srgbClr val="FCFBFA"/>
                  </a:solidFill>
                  <a:latin typeface="Oracle Sans" panose="020B0503020204020204" pitchFamily="34" charset="0"/>
                  <a:cs typeface="Oracle Sans" panose="020B0503020204020204" pitchFamily="34" charset="0"/>
                </a:endParaRPr>
              </a:p>
            </p:txBody>
          </p:sp>
          <p:pic>
            <p:nvPicPr>
              <p:cNvPr id="69" name="Picture 68">
                <a:extLst>
                  <a:ext uri="{FF2B5EF4-FFF2-40B4-BE49-F238E27FC236}">
                    <a16:creationId xmlns:a16="http://schemas.microsoft.com/office/drawing/2014/main" id="{C10858FB-F6BD-C10E-8003-8BCA73235495}"/>
                  </a:ext>
                </a:extLst>
              </p:cNvPr>
              <p:cNvPicPr>
                <a:picLocks noChangeAspect="1"/>
              </p:cNvPicPr>
              <p:nvPr/>
            </p:nvPicPr>
            <p:blipFill>
              <a:blip r:embed="rId5"/>
              <a:stretch>
                <a:fillRect/>
              </a:stretch>
            </p:blipFill>
            <p:spPr>
              <a:xfrm>
                <a:off x="848407" y="2078748"/>
                <a:ext cx="372974" cy="323971"/>
              </a:xfrm>
              <a:prstGeom prst="rect">
                <a:avLst/>
              </a:prstGeom>
            </p:spPr>
          </p:pic>
        </p:grpSp>
        <p:pic>
          <p:nvPicPr>
            <p:cNvPr id="70" name="Picture 69" descr="A white logo with a black background&#10;&#10;Description automatically generated">
              <a:extLst>
                <a:ext uri="{FF2B5EF4-FFF2-40B4-BE49-F238E27FC236}">
                  <a16:creationId xmlns:a16="http://schemas.microsoft.com/office/drawing/2014/main" id="{7F24664F-D9BE-58BF-43F2-4D9EE82F42B5}"/>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267186" y="2133600"/>
              <a:ext cx="509360" cy="509360"/>
            </a:xfrm>
            <a:prstGeom prst="rect">
              <a:avLst/>
            </a:prstGeom>
          </p:spPr>
        </p:pic>
      </p:grpSp>
      <p:grpSp>
        <p:nvGrpSpPr>
          <p:cNvPr id="142" name="Group 141">
            <a:extLst>
              <a:ext uri="{FF2B5EF4-FFF2-40B4-BE49-F238E27FC236}">
                <a16:creationId xmlns:a16="http://schemas.microsoft.com/office/drawing/2014/main" id="{A09ACB2A-B4D2-A850-53B4-FBF3B597E7B8}"/>
              </a:ext>
            </a:extLst>
          </p:cNvPr>
          <p:cNvGrpSpPr/>
          <p:nvPr/>
        </p:nvGrpSpPr>
        <p:grpSpPr>
          <a:xfrm>
            <a:off x="10257383" y="4362181"/>
            <a:ext cx="2651760" cy="1373570"/>
            <a:chOff x="5127898" y="2074410"/>
            <a:chExt cx="1325880" cy="686785"/>
          </a:xfrm>
        </p:grpSpPr>
        <p:sp>
          <p:nvSpPr>
            <p:cNvPr id="72" name="Rounded Rectangle 219">
              <a:extLst>
                <a:ext uri="{FF2B5EF4-FFF2-40B4-BE49-F238E27FC236}">
                  <a16:creationId xmlns:a16="http://schemas.microsoft.com/office/drawing/2014/main" id="{A5914015-505D-03D2-9B7A-008663C781C1}"/>
                </a:ext>
              </a:extLst>
            </p:cNvPr>
            <p:cNvSpPr/>
            <p:nvPr/>
          </p:nvSpPr>
          <p:spPr>
            <a:xfrm>
              <a:off x="5127898" y="2075484"/>
              <a:ext cx="1325880" cy="685711"/>
            </a:xfrm>
            <a:prstGeom prst="roundRect">
              <a:avLst>
                <a:gd name="adj" fmla="val 6433"/>
              </a:avLst>
            </a:prstGeom>
            <a:solidFill>
              <a:srgbClr val="353B3B"/>
            </a:solidFill>
            <a:ln w="12700" cap="flat" cmpd="sng" algn="ctr">
              <a:noFill/>
              <a:prstDash val="solid"/>
              <a:miter lim="800000"/>
            </a:ln>
            <a:effectLst/>
          </p:spPr>
          <p:txBody>
            <a:bodyPr rtlCol="0" anchor="b"/>
            <a:lstStyle/>
            <a:p>
              <a:pPr algn="ctr" defTabSz="1826562">
                <a:lnSpc>
                  <a:spcPct val="80000"/>
                </a:lnSpc>
                <a:defRPr/>
              </a:pPr>
              <a:r>
                <a:rPr lang="en-US" sz="1800" kern="0">
                  <a:solidFill>
                    <a:srgbClr val="FFFFFF"/>
                  </a:solidFill>
                  <a:latin typeface="Oracle Sans" panose="020B0503020204020204" pitchFamily="34" charset="0"/>
                  <a:cs typeface="Oracle Sans" panose="020B0503020204020204" pitchFamily="34" charset="0"/>
                </a:rPr>
                <a:t>Speech</a:t>
              </a:r>
              <a:endParaRPr lang="en-US" sz="1800" kern="0" dirty="0">
                <a:solidFill>
                  <a:srgbClr val="FFFFFF"/>
                </a:solidFill>
                <a:latin typeface="Oracle Sans" panose="020B0503020204020204" pitchFamily="34" charset="0"/>
                <a:cs typeface="Oracle Sans" panose="020B0503020204020204" pitchFamily="34" charset="0"/>
              </a:endParaRPr>
            </a:p>
          </p:txBody>
        </p:sp>
        <p:pic>
          <p:nvPicPr>
            <p:cNvPr id="73" name="Picture 72" descr="A white text on a black background&#10;&#10;Description automatically generated">
              <a:extLst>
                <a:ext uri="{FF2B5EF4-FFF2-40B4-BE49-F238E27FC236}">
                  <a16:creationId xmlns:a16="http://schemas.microsoft.com/office/drawing/2014/main" id="{176C1770-A0E8-49C3-2170-942D716F596D}"/>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554677" y="2074410"/>
              <a:ext cx="472323" cy="472323"/>
            </a:xfrm>
            <a:prstGeom prst="rect">
              <a:avLst/>
            </a:prstGeom>
          </p:spPr>
        </p:pic>
      </p:grpSp>
      <p:grpSp>
        <p:nvGrpSpPr>
          <p:cNvPr id="141" name="Group 140">
            <a:extLst>
              <a:ext uri="{FF2B5EF4-FFF2-40B4-BE49-F238E27FC236}">
                <a16:creationId xmlns:a16="http://schemas.microsoft.com/office/drawing/2014/main" id="{67CE735F-EC37-ADC5-1EE7-654126159CAA}"/>
              </a:ext>
            </a:extLst>
          </p:cNvPr>
          <p:cNvGrpSpPr/>
          <p:nvPr/>
        </p:nvGrpSpPr>
        <p:grpSpPr>
          <a:xfrm>
            <a:off x="13110377" y="4364327"/>
            <a:ext cx="2651760" cy="1371422"/>
            <a:chOff x="6554395" y="2075483"/>
            <a:chExt cx="1325880" cy="685711"/>
          </a:xfrm>
        </p:grpSpPr>
        <p:sp>
          <p:nvSpPr>
            <p:cNvPr id="75" name="Rounded Rectangle 222">
              <a:extLst>
                <a:ext uri="{FF2B5EF4-FFF2-40B4-BE49-F238E27FC236}">
                  <a16:creationId xmlns:a16="http://schemas.microsoft.com/office/drawing/2014/main" id="{0F3A4F2B-0CAC-EEB1-2769-BCC1D1955007}"/>
                </a:ext>
              </a:extLst>
            </p:cNvPr>
            <p:cNvSpPr/>
            <p:nvPr/>
          </p:nvSpPr>
          <p:spPr>
            <a:xfrm>
              <a:off x="6554395"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562">
                <a:lnSpc>
                  <a:spcPct val="80000"/>
                </a:lnSpc>
                <a:defRPr/>
              </a:pPr>
              <a:r>
                <a:rPr lang="en-US" sz="1800" kern="0" dirty="0">
                  <a:solidFill>
                    <a:srgbClr val="FFFFFF"/>
                  </a:solidFill>
                  <a:latin typeface="Oracle Sans" panose="020B0503020204020204" pitchFamily="34" charset="0"/>
                  <a:cs typeface="Oracle Sans" panose="020B0503020204020204" pitchFamily="34" charset="0"/>
                </a:rPr>
                <a:t>Language</a:t>
              </a:r>
            </a:p>
          </p:txBody>
        </p:sp>
        <p:pic>
          <p:nvPicPr>
            <p:cNvPr id="76" name="Picture 75" descr="A white icon with a magnifying glass over a piece of paper&#10;&#10;Description automatically generated">
              <a:extLst>
                <a:ext uri="{FF2B5EF4-FFF2-40B4-BE49-F238E27FC236}">
                  <a16:creationId xmlns:a16="http://schemas.microsoft.com/office/drawing/2014/main" id="{078DD032-195B-F8C3-292F-66148EFB6B1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961473" y="2089545"/>
              <a:ext cx="511724" cy="511724"/>
            </a:xfrm>
            <a:prstGeom prst="rect">
              <a:avLst/>
            </a:prstGeom>
          </p:spPr>
        </p:pic>
      </p:grpSp>
      <p:grpSp>
        <p:nvGrpSpPr>
          <p:cNvPr id="140" name="Group 139">
            <a:extLst>
              <a:ext uri="{FF2B5EF4-FFF2-40B4-BE49-F238E27FC236}">
                <a16:creationId xmlns:a16="http://schemas.microsoft.com/office/drawing/2014/main" id="{A775BDD6-7BF0-2309-85B1-02048A1AF78F}"/>
              </a:ext>
            </a:extLst>
          </p:cNvPr>
          <p:cNvGrpSpPr/>
          <p:nvPr/>
        </p:nvGrpSpPr>
        <p:grpSpPr>
          <a:xfrm>
            <a:off x="15963371" y="4364327"/>
            <a:ext cx="2651760" cy="1371422"/>
            <a:chOff x="7980892" y="2075483"/>
            <a:chExt cx="1325880" cy="685711"/>
          </a:xfrm>
        </p:grpSpPr>
        <p:sp>
          <p:nvSpPr>
            <p:cNvPr id="78" name="Rounded Rectangle 225">
              <a:extLst>
                <a:ext uri="{FF2B5EF4-FFF2-40B4-BE49-F238E27FC236}">
                  <a16:creationId xmlns:a16="http://schemas.microsoft.com/office/drawing/2014/main" id="{856213D5-1458-DAA6-5795-34904EB28D57}"/>
                </a:ext>
              </a:extLst>
            </p:cNvPr>
            <p:cNvSpPr/>
            <p:nvPr/>
          </p:nvSpPr>
          <p:spPr>
            <a:xfrm>
              <a:off x="7980892" y="2075483"/>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562">
                <a:lnSpc>
                  <a:spcPct val="80000"/>
                </a:lnSpc>
                <a:defRPr/>
              </a:pPr>
              <a:r>
                <a:rPr lang="en-US" sz="1800" kern="0" dirty="0">
                  <a:solidFill>
                    <a:srgbClr val="FFFFFF"/>
                  </a:solidFill>
                  <a:latin typeface="Oracle Sans" panose="020B0503020204020204" pitchFamily="34" charset="0"/>
                  <a:cs typeface="Oracle Sans" panose="020B0503020204020204" pitchFamily="34" charset="0"/>
                </a:rPr>
                <a:t>Vision</a:t>
              </a:r>
            </a:p>
          </p:txBody>
        </p:sp>
        <p:pic>
          <p:nvPicPr>
            <p:cNvPr id="79" name="Picture 78" descr="A white cube with a black background&#10;&#10;Description automatically generated">
              <a:extLst>
                <a:ext uri="{FF2B5EF4-FFF2-40B4-BE49-F238E27FC236}">
                  <a16:creationId xmlns:a16="http://schemas.microsoft.com/office/drawing/2014/main" id="{AF31DF68-402A-1E39-C91B-DD12F5A97DFD}"/>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428559" y="2121425"/>
              <a:ext cx="430546" cy="430547"/>
            </a:xfrm>
            <a:prstGeom prst="rect">
              <a:avLst/>
            </a:prstGeom>
          </p:spPr>
        </p:pic>
      </p:grpSp>
      <p:grpSp>
        <p:nvGrpSpPr>
          <p:cNvPr id="139" name="Group 138">
            <a:extLst>
              <a:ext uri="{FF2B5EF4-FFF2-40B4-BE49-F238E27FC236}">
                <a16:creationId xmlns:a16="http://schemas.microsoft.com/office/drawing/2014/main" id="{7A8A2518-C882-1F30-FB28-126F8F9E7341}"/>
              </a:ext>
            </a:extLst>
          </p:cNvPr>
          <p:cNvGrpSpPr/>
          <p:nvPr/>
        </p:nvGrpSpPr>
        <p:grpSpPr>
          <a:xfrm>
            <a:off x="18816369" y="4267626"/>
            <a:ext cx="2651760" cy="1468124"/>
            <a:chOff x="9407391" y="2027133"/>
            <a:chExt cx="1325880" cy="734062"/>
          </a:xfrm>
        </p:grpSpPr>
        <p:sp>
          <p:nvSpPr>
            <p:cNvPr id="81" name="Rounded Rectangle 228">
              <a:extLst>
                <a:ext uri="{FF2B5EF4-FFF2-40B4-BE49-F238E27FC236}">
                  <a16:creationId xmlns:a16="http://schemas.microsoft.com/office/drawing/2014/main" id="{D6359C12-99D7-DF00-7FD8-709B6A3DFA13}"/>
                </a:ext>
              </a:extLst>
            </p:cNvPr>
            <p:cNvSpPr/>
            <p:nvPr/>
          </p:nvSpPr>
          <p:spPr>
            <a:xfrm>
              <a:off x="9407391" y="2075484"/>
              <a:ext cx="1325880" cy="685711"/>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562">
                <a:lnSpc>
                  <a:spcPct val="80000"/>
                </a:lnSpc>
                <a:defRPr/>
              </a:pPr>
              <a:r>
                <a:rPr lang="en-US" sz="1800" kern="0" dirty="0">
                  <a:solidFill>
                    <a:srgbClr val="FFFFFF"/>
                  </a:solidFill>
                  <a:latin typeface="Oracle Sans" panose="020B0503020204020204" pitchFamily="34" charset="0"/>
                  <a:cs typeface="Oracle Sans" panose="020B0503020204020204" pitchFamily="34" charset="0"/>
                </a:rPr>
                <a:t>Document Understanding</a:t>
              </a:r>
            </a:p>
          </p:txBody>
        </p:sp>
        <p:pic>
          <p:nvPicPr>
            <p:cNvPr id="82" name="Picture Placeholder 117">
              <a:extLst>
                <a:ext uri="{FF2B5EF4-FFF2-40B4-BE49-F238E27FC236}">
                  <a16:creationId xmlns:a16="http://schemas.microsoft.com/office/drawing/2014/main" id="{8C74237A-4A3B-B2A3-3A63-C61AB00AC0FD}"/>
                </a:ext>
              </a:extLst>
            </p:cNvPr>
            <p:cNvPicPr>
              <a:picLocks noChangeAspect="1"/>
            </p:cNvPicPr>
            <p:nvPr/>
          </p:nvPicPr>
          <p:blipFill>
            <a:blip r:embed="rId22" cstate="hqprint">
              <a:lum bright="100000" contrast="-70000"/>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786893" y="2027133"/>
              <a:ext cx="566877" cy="566877"/>
            </a:xfrm>
            <a:prstGeom prst="rect">
              <a:avLst/>
            </a:prstGeom>
          </p:spPr>
        </p:pic>
      </p:grpSp>
      <p:grpSp>
        <p:nvGrpSpPr>
          <p:cNvPr id="131" name="Group 130">
            <a:extLst>
              <a:ext uri="{FF2B5EF4-FFF2-40B4-BE49-F238E27FC236}">
                <a16:creationId xmlns:a16="http://schemas.microsoft.com/office/drawing/2014/main" id="{C5BABD96-7802-139C-9F08-F6C1A1DCE3F9}"/>
              </a:ext>
            </a:extLst>
          </p:cNvPr>
          <p:cNvGrpSpPr/>
          <p:nvPr/>
        </p:nvGrpSpPr>
        <p:grpSpPr>
          <a:xfrm>
            <a:off x="4551395" y="4364328"/>
            <a:ext cx="2651760" cy="1371420"/>
            <a:chOff x="2274904" y="2075484"/>
            <a:chExt cx="1325880" cy="685710"/>
          </a:xfrm>
        </p:grpSpPr>
        <p:sp>
          <p:nvSpPr>
            <p:cNvPr id="112" name="Rounded Rectangle 259">
              <a:extLst>
                <a:ext uri="{FF2B5EF4-FFF2-40B4-BE49-F238E27FC236}">
                  <a16:creationId xmlns:a16="http://schemas.microsoft.com/office/drawing/2014/main" id="{2EB12835-A57E-821C-8CC7-F599CCF3DB5C}"/>
                </a:ext>
              </a:extLst>
            </p:cNvPr>
            <p:cNvSpPr/>
            <p:nvPr/>
          </p:nvSpPr>
          <p:spPr>
            <a:xfrm>
              <a:off x="2274904" y="2075484"/>
              <a:ext cx="1325880" cy="685710"/>
            </a:xfrm>
            <a:prstGeom prst="roundRect">
              <a:avLst>
                <a:gd name="adj" fmla="val 6433"/>
              </a:avLst>
            </a:prstGeom>
            <a:solidFill>
              <a:srgbClr val="353B3B"/>
            </a:solidFill>
            <a:ln w="12700" cap="flat" cmpd="sng" algn="ctr">
              <a:noFill/>
              <a:prstDash val="solid"/>
              <a:miter lim="800000"/>
            </a:ln>
            <a:effectLst/>
          </p:spPr>
          <p:txBody>
            <a:bodyPr bIns="0" rtlCol="0" anchor="b"/>
            <a:lstStyle/>
            <a:p>
              <a:pPr algn="ctr" defTabSz="1826698">
                <a:defRPr/>
              </a:pPr>
              <a:r>
                <a:rPr lang="en-US" sz="1800" kern="0" dirty="0" err="1">
                  <a:solidFill>
                    <a:srgbClr val="FCFBFA"/>
                  </a:solidFill>
                  <a:latin typeface="Oracle Sans" panose="020B0503020204020204" pitchFamily="34" charset="0"/>
                  <a:cs typeface="Oracle Sans" panose="020B0503020204020204" pitchFamily="34" charset="0"/>
                </a:rPr>
                <a:t>GenAI</a:t>
              </a:r>
              <a:r>
                <a:rPr lang="en-US" sz="1800" kern="0" dirty="0">
                  <a:solidFill>
                    <a:srgbClr val="FCFBFA"/>
                  </a:solidFill>
                  <a:latin typeface="Oracle Sans" panose="020B0503020204020204" pitchFamily="34" charset="0"/>
                  <a:cs typeface="Oracle Sans" panose="020B0503020204020204" pitchFamily="34" charset="0"/>
                </a:rPr>
                <a:t> Agents:</a:t>
              </a:r>
            </a:p>
            <a:p>
              <a:pPr algn="ctr" defTabSz="1826698">
                <a:defRPr/>
              </a:pPr>
              <a:r>
                <a:rPr lang="en-US" sz="1800" kern="0" dirty="0">
                  <a:solidFill>
                    <a:srgbClr val="FCFBFA"/>
                  </a:solidFill>
                  <a:latin typeface="Oracle Sans" panose="020B0503020204020204" pitchFamily="34" charset="0"/>
                  <a:cs typeface="Oracle Sans" panose="020B0503020204020204" pitchFamily="34" charset="0"/>
                </a:rPr>
                <a:t>RAG, Code Assist</a:t>
              </a:r>
            </a:p>
          </p:txBody>
        </p:sp>
        <p:pic>
          <p:nvPicPr>
            <p:cNvPr id="113" name="Picture 112">
              <a:extLst>
                <a:ext uri="{FF2B5EF4-FFF2-40B4-BE49-F238E27FC236}">
                  <a16:creationId xmlns:a16="http://schemas.microsoft.com/office/drawing/2014/main" id="{0BF6398C-EEF5-413A-58A2-6CA359CA3072}"/>
                </a:ext>
              </a:extLst>
            </p:cNvPr>
            <p:cNvPicPr>
              <a:picLocks noChangeAspect="1"/>
            </p:cNvPicPr>
            <p:nvPr/>
          </p:nvPicPr>
          <p:blipFill>
            <a:blip r:embed="rId5"/>
            <a:stretch>
              <a:fillRect/>
            </a:stretch>
          </p:blipFill>
          <p:spPr>
            <a:xfrm>
              <a:off x="2274904" y="2078747"/>
              <a:ext cx="372974" cy="323971"/>
            </a:xfrm>
            <a:prstGeom prst="rect">
              <a:avLst/>
            </a:prstGeom>
          </p:spPr>
        </p:pic>
      </p:grpSp>
      <p:pic>
        <p:nvPicPr>
          <p:cNvPr id="114" name="Picture Placeholder 117">
            <a:extLst>
              <a:ext uri="{FF2B5EF4-FFF2-40B4-BE49-F238E27FC236}">
                <a16:creationId xmlns:a16="http://schemas.microsoft.com/office/drawing/2014/main" id="{E1AA6ECE-8CEF-B9CE-4264-BD3827E91893}"/>
              </a:ext>
            </a:extLst>
          </p:cNvPr>
          <p:cNvPicPr>
            <a:picLocks noChangeAspect="1"/>
          </p:cNvPicPr>
          <p:nvPr/>
        </p:nvPicPr>
        <p:blipFill>
          <a:blip r:embed="rId24" cstate="hq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p:blipFill>
        <p:spPr>
          <a:xfrm>
            <a:off x="5367915" y="4325142"/>
            <a:ext cx="1018720" cy="1018720"/>
          </a:xfrm>
          <a:prstGeom prst="rect">
            <a:avLst/>
          </a:prstGeom>
        </p:spPr>
      </p:pic>
      <p:grpSp>
        <p:nvGrpSpPr>
          <p:cNvPr id="117" name="Group 116">
            <a:extLst>
              <a:ext uri="{FF2B5EF4-FFF2-40B4-BE49-F238E27FC236}">
                <a16:creationId xmlns:a16="http://schemas.microsoft.com/office/drawing/2014/main" id="{C3E90054-7679-FFC4-0A85-371308774BD5}"/>
              </a:ext>
            </a:extLst>
          </p:cNvPr>
          <p:cNvGrpSpPr/>
          <p:nvPr/>
        </p:nvGrpSpPr>
        <p:grpSpPr>
          <a:xfrm>
            <a:off x="1525588" y="11087081"/>
            <a:ext cx="21795518" cy="1183386"/>
            <a:chOff x="840260" y="11203767"/>
            <a:chExt cx="21798355" cy="1183539"/>
          </a:xfrm>
          <a:solidFill>
            <a:srgbClr val="8B8580"/>
          </a:solidFill>
        </p:grpSpPr>
        <p:sp>
          <p:nvSpPr>
            <p:cNvPr id="118" name="Rectangle: Rounded Corners 42">
              <a:extLst>
                <a:ext uri="{FF2B5EF4-FFF2-40B4-BE49-F238E27FC236}">
                  <a16:creationId xmlns:a16="http://schemas.microsoft.com/office/drawing/2014/main" id="{DE26E276-C260-2972-9A55-B73E15F47063}"/>
                </a:ext>
              </a:extLst>
            </p:cNvPr>
            <p:cNvSpPr>
              <a:spLocks/>
            </p:cNvSpPr>
            <p:nvPr/>
          </p:nvSpPr>
          <p:spPr>
            <a:xfrm>
              <a:off x="840260" y="11203767"/>
              <a:ext cx="21798355" cy="1183539"/>
            </a:xfrm>
            <a:prstGeom prst="roundRect">
              <a:avLst>
                <a:gd name="adj" fmla="val 9238"/>
              </a:avLst>
            </a:prstGeom>
            <a:grpFill/>
            <a:ln w="28575" cap="flat" cmpd="sng" algn="ctr">
              <a:noFill/>
              <a:prstDash val="solid"/>
              <a:miter lim="800000"/>
            </a:ln>
            <a:effectLst/>
          </p:spPr>
          <p:txBody>
            <a:bodyPr tIns="18276" rtlCol="0" anchor="t" anchorCtr="0"/>
            <a:lstStyle/>
            <a:p>
              <a:pPr algn="ctr" defTabSz="1797852"/>
              <a:r>
                <a:rPr lang="en-US" sz="2800" kern="0" dirty="0">
                  <a:solidFill>
                    <a:srgbClr val="FCFBFA"/>
                  </a:solidFill>
                  <a:latin typeface="Oracle Sans" panose="020B0503020204020204" pitchFamily="34" charset="0"/>
                  <a:cs typeface="Oracle Sans" panose="020B0503020204020204" pitchFamily="34" charset="0"/>
                </a:rPr>
                <a:t>Distributed Cloud</a:t>
              </a:r>
            </a:p>
            <a:p>
              <a:pPr algn="ctr" defTabSz="1797852"/>
              <a:endParaRPr lang="en-US" sz="2800" b="1" kern="0" dirty="0">
                <a:solidFill>
                  <a:srgbClr val="FCFBFA"/>
                </a:solidFill>
                <a:latin typeface="Oracle Sans" panose="020B0503020204020204" pitchFamily="34" charset="0"/>
                <a:cs typeface="Oracle Sans" panose="020B0503020204020204" pitchFamily="34" charset="0"/>
              </a:endParaRPr>
            </a:p>
          </p:txBody>
        </p:sp>
        <p:sp>
          <p:nvSpPr>
            <p:cNvPr id="119" name="TextBox 118">
              <a:extLst>
                <a:ext uri="{FF2B5EF4-FFF2-40B4-BE49-F238E27FC236}">
                  <a16:creationId xmlns:a16="http://schemas.microsoft.com/office/drawing/2014/main" id="{E4809344-4EF2-D077-71DB-70F07005A17E}"/>
                </a:ext>
              </a:extLst>
            </p:cNvPr>
            <p:cNvSpPr txBox="1"/>
            <p:nvPr/>
          </p:nvSpPr>
          <p:spPr>
            <a:xfrm>
              <a:off x="1547236" y="11781800"/>
              <a:ext cx="3657600" cy="461725"/>
            </a:xfrm>
            <a:prstGeom prst="rect">
              <a:avLst/>
            </a:prstGeom>
            <a:solidFill>
              <a:srgbClr val="353B3B"/>
            </a:solidFill>
          </p:spPr>
          <p:txBody>
            <a:bodyPr wrap="square" rtlCol="0">
              <a:spAutoFit/>
            </a:bodyPr>
            <a:lstStyle/>
            <a:p>
              <a:pPr algn="ctr" defTabSz="899208"/>
              <a:r>
                <a:rPr lang="en-US" sz="2400" dirty="0">
                  <a:solidFill>
                    <a:srgbClr val="FCFBFA"/>
                  </a:solidFill>
                  <a:latin typeface="Oracle Sans Light" panose="020B0403020204020204" pitchFamily="34" charset="0"/>
                  <a:cs typeface="Oracle Sans Light" panose="020B0403020204020204" pitchFamily="34" charset="0"/>
                </a:rPr>
                <a:t>Public</a:t>
              </a:r>
            </a:p>
          </p:txBody>
        </p:sp>
        <p:sp>
          <p:nvSpPr>
            <p:cNvPr id="120" name="TextBox 119">
              <a:extLst>
                <a:ext uri="{FF2B5EF4-FFF2-40B4-BE49-F238E27FC236}">
                  <a16:creationId xmlns:a16="http://schemas.microsoft.com/office/drawing/2014/main" id="{7EB6980A-4F4F-5609-EF97-70AF39A0D71A}"/>
                </a:ext>
              </a:extLst>
            </p:cNvPr>
            <p:cNvSpPr txBox="1"/>
            <p:nvPr/>
          </p:nvSpPr>
          <p:spPr>
            <a:xfrm>
              <a:off x="18168557" y="11781800"/>
              <a:ext cx="3657600" cy="461725"/>
            </a:xfrm>
            <a:prstGeom prst="rect">
              <a:avLst/>
            </a:prstGeom>
            <a:solidFill>
              <a:srgbClr val="353B3B"/>
            </a:solidFill>
          </p:spPr>
          <p:txBody>
            <a:bodyPr wrap="square" rtlCol="0">
              <a:spAutoFit/>
            </a:bodyPr>
            <a:lstStyle/>
            <a:p>
              <a:pPr algn="ctr" defTabSz="899208"/>
              <a:r>
                <a:rPr lang="en-US" sz="2400" dirty="0">
                  <a:solidFill>
                    <a:srgbClr val="FCFBFA"/>
                  </a:solidFill>
                  <a:latin typeface="Oracle Sans Light" panose="020B0403020204020204" pitchFamily="34" charset="0"/>
                  <a:cs typeface="Oracle Sans Light" panose="020B0403020204020204" pitchFamily="34" charset="0"/>
                </a:rPr>
                <a:t>Alloy</a:t>
              </a:r>
            </a:p>
          </p:txBody>
        </p:sp>
        <p:sp>
          <p:nvSpPr>
            <p:cNvPr id="121" name="TextBox 120">
              <a:extLst>
                <a:ext uri="{FF2B5EF4-FFF2-40B4-BE49-F238E27FC236}">
                  <a16:creationId xmlns:a16="http://schemas.microsoft.com/office/drawing/2014/main" id="{B1825C1D-1BDA-8383-437C-98F9DA2C6C04}"/>
                </a:ext>
              </a:extLst>
            </p:cNvPr>
            <p:cNvSpPr txBox="1"/>
            <p:nvPr/>
          </p:nvSpPr>
          <p:spPr>
            <a:xfrm>
              <a:off x="9857898" y="11781800"/>
              <a:ext cx="3657600" cy="461725"/>
            </a:xfrm>
            <a:prstGeom prst="rect">
              <a:avLst/>
            </a:prstGeom>
            <a:solidFill>
              <a:srgbClr val="353B3B"/>
            </a:solidFill>
          </p:spPr>
          <p:txBody>
            <a:bodyPr wrap="square" rtlCol="0">
              <a:spAutoFit/>
            </a:bodyPr>
            <a:lstStyle/>
            <a:p>
              <a:pPr algn="ctr" defTabSz="899208"/>
              <a:r>
                <a:rPr lang="en-US" sz="2400" dirty="0">
                  <a:solidFill>
                    <a:srgbClr val="FCFBFA"/>
                  </a:solidFill>
                  <a:latin typeface="Oracle Sans Light" panose="020B0403020204020204" pitchFamily="34" charset="0"/>
                  <a:cs typeface="Oracle Sans Light" panose="020B0403020204020204" pitchFamily="34" charset="0"/>
                </a:rPr>
                <a:t>Dedicated</a:t>
              </a:r>
            </a:p>
          </p:txBody>
        </p:sp>
        <p:cxnSp>
          <p:nvCxnSpPr>
            <p:cNvPr id="122" name="Straight Connector 121">
              <a:extLst>
                <a:ext uri="{FF2B5EF4-FFF2-40B4-BE49-F238E27FC236}">
                  <a16:creationId xmlns:a16="http://schemas.microsoft.com/office/drawing/2014/main" id="{2FF22332-F0F5-21A2-1C01-B6198112BD92}"/>
                </a:ext>
              </a:extLst>
            </p:cNvPr>
            <p:cNvCxnSpPr>
              <a:cxnSpLocks/>
            </p:cNvCxnSpPr>
            <p:nvPr/>
          </p:nvCxnSpPr>
          <p:spPr>
            <a:xfrm>
              <a:off x="5453702" y="11799055"/>
              <a:ext cx="0" cy="427153"/>
            </a:xfrm>
            <a:prstGeom prst="line">
              <a:avLst/>
            </a:prstGeom>
            <a:grpFill/>
            <a:ln w="31750" cap="flat" cmpd="sng" algn="ctr">
              <a:solidFill>
                <a:srgbClr val="000000">
                  <a:lumMod val="50000"/>
                  <a:lumOff val="50000"/>
                </a:srgbClr>
              </a:solidFill>
              <a:prstDash val="solid"/>
              <a:miter lim="800000"/>
            </a:ln>
            <a:effectLst/>
          </p:spPr>
        </p:cxnSp>
        <p:sp>
          <p:nvSpPr>
            <p:cNvPr id="123" name="TextBox 122">
              <a:extLst>
                <a:ext uri="{FF2B5EF4-FFF2-40B4-BE49-F238E27FC236}">
                  <a16:creationId xmlns:a16="http://schemas.microsoft.com/office/drawing/2014/main" id="{95D57C84-5D62-ED7F-0AC7-449704572C91}"/>
                </a:ext>
              </a:extLst>
            </p:cNvPr>
            <p:cNvSpPr txBox="1"/>
            <p:nvPr/>
          </p:nvSpPr>
          <p:spPr>
            <a:xfrm>
              <a:off x="14013226" y="11781800"/>
              <a:ext cx="3657600" cy="461725"/>
            </a:xfrm>
            <a:prstGeom prst="rect">
              <a:avLst/>
            </a:prstGeom>
            <a:solidFill>
              <a:srgbClr val="353B3B"/>
            </a:solidFill>
          </p:spPr>
          <p:txBody>
            <a:bodyPr wrap="square" rtlCol="0">
              <a:spAutoFit/>
            </a:bodyPr>
            <a:lstStyle/>
            <a:p>
              <a:pPr algn="ctr" defTabSz="899208"/>
              <a:r>
                <a:rPr lang="en-US" sz="2400" dirty="0">
                  <a:solidFill>
                    <a:srgbClr val="FCFBFA"/>
                  </a:solidFill>
                  <a:latin typeface="Oracle Sans Light" panose="020B0403020204020204" pitchFamily="34" charset="0"/>
                  <a:cs typeface="Oracle Sans Light" panose="020B0403020204020204" pitchFamily="34" charset="0"/>
                </a:rPr>
                <a:t>Sovereign</a:t>
              </a:r>
            </a:p>
          </p:txBody>
        </p:sp>
        <p:sp>
          <p:nvSpPr>
            <p:cNvPr id="124" name="TextBox 123">
              <a:extLst>
                <a:ext uri="{FF2B5EF4-FFF2-40B4-BE49-F238E27FC236}">
                  <a16:creationId xmlns:a16="http://schemas.microsoft.com/office/drawing/2014/main" id="{C7A86EF9-E6F8-5CED-36D5-50B0CF4E67E9}"/>
                </a:ext>
              </a:extLst>
            </p:cNvPr>
            <p:cNvSpPr txBox="1"/>
            <p:nvPr/>
          </p:nvSpPr>
          <p:spPr>
            <a:xfrm>
              <a:off x="5702567" y="11781800"/>
              <a:ext cx="3657600" cy="461725"/>
            </a:xfrm>
            <a:prstGeom prst="rect">
              <a:avLst/>
            </a:prstGeom>
            <a:solidFill>
              <a:srgbClr val="353B3B"/>
            </a:solidFill>
          </p:spPr>
          <p:txBody>
            <a:bodyPr wrap="square" rtlCol="0">
              <a:spAutoFit/>
            </a:bodyPr>
            <a:lstStyle/>
            <a:p>
              <a:pPr algn="ctr" defTabSz="899208"/>
              <a:r>
                <a:rPr lang="en-US" sz="2400" dirty="0">
                  <a:solidFill>
                    <a:srgbClr val="FCFBFA"/>
                  </a:solidFill>
                  <a:latin typeface="Oracle Sans Light" panose="020B0403020204020204" pitchFamily="34" charset="0"/>
                  <a:cs typeface="Oracle Sans Light" panose="020B0403020204020204" pitchFamily="34" charset="0"/>
                </a:rPr>
                <a:t>Government</a:t>
              </a:r>
            </a:p>
          </p:txBody>
        </p:sp>
        <p:cxnSp>
          <p:nvCxnSpPr>
            <p:cNvPr id="125" name="Straight Connector 124">
              <a:extLst>
                <a:ext uri="{FF2B5EF4-FFF2-40B4-BE49-F238E27FC236}">
                  <a16:creationId xmlns:a16="http://schemas.microsoft.com/office/drawing/2014/main" id="{0B7A4349-42C6-D2E8-A254-FDC29C5EBF58}"/>
                </a:ext>
              </a:extLst>
            </p:cNvPr>
            <p:cNvCxnSpPr>
              <a:cxnSpLocks/>
            </p:cNvCxnSpPr>
            <p:nvPr/>
          </p:nvCxnSpPr>
          <p:spPr>
            <a:xfrm>
              <a:off x="9609032" y="11799055"/>
              <a:ext cx="0" cy="427153"/>
            </a:xfrm>
            <a:prstGeom prst="line">
              <a:avLst/>
            </a:prstGeom>
            <a:grpFill/>
            <a:ln w="31750" cap="flat" cmpd="sng" algn="ctr">
              <a:solidFill>
                <a:srgbClr val="000000">
                  <a:lumMod val="50000"/>
                  <a:lumOff val="50000"/>
                </a:srgbClr>
              </a:solidFill>
              <a:prstDash val="solid"/>
              <a:miter lim="800000"/>
            </a:ln>
            <a:effectLst/>
          </p:spPr>
        </p:cxnSp>
        <p:cxnSp>
          <p:nvCxnSpPr>
            <p:cNvPr id="126" name="Straight Connector 125">
              <a:extLst>
                <a:ext uri="{FF2B5EF4-FFF2-40B4-BE49-F238E27FC236}">
                  <a16:creationId xmlns:a16="http://schemas.microsoft.com/office/drawing/2014/main" id="{D86603E1-52A0-7D63-901A-8185742FCB2E}"/>
                </a:ext>
              </a:extLst>
            </p:cNvPr>
            <p:cNvCxnSpPr>
              <a:cxnSpLocks/>
            </p:cNvCxnSpPr>
            <p:nvPr/>
          </p:nvCxnSpPr>
          <p:spPr>
            <a:xfrm>
              <a:off x="13764362" y="11799055"/>
              <a:ext cx="0" cy="427153"/>
            </a:xfrm>
            <a:prstGeom prst="line">
              <a:avLst/>
            </a:prstGeom>
            <a:grpFill/>
            <a:ln w="31750" cap="flat" cmpd="sng" algn="ctr">
              <a:solidFill>
                <a:srgbClr val="000000">
                  <a:lumMod val="50000"/>
                  <a:lumOff val="50000"/>
                </a:srgbClr>
              </a:solidFill>
              <a:prstDash val="solid"/>
              <a:miter lim="800000"/>
            </a:ln>
            <a:effectLst/>
          </p:spPr>
        </p:cxnSp>
        <p:cxnSp>
          <p:nvCxnSpPr>
            <p:cNvPr id="127" name="Straight Connector 126">
              <a:extLst>
                <a:ext uri="{FF2B5EF4-FFF2-40B4-BE49-F238E27FC236}">
                  <a16:creationId xmlns:a16="http://schemas.microsoft.com/office/drawing/2014/main" id="{06DED309-63B1-4F33-9970-B0CD38514665}"/>
                </a:ext>
              </a:extLst>
            </p:cNvPr>
            <p:cNvCxnSpPr>
              <a:cxnSpLocks/>
            </p:cNvCxnSpPr>
            <p:nvPr/>
          </p:nvCxnSpPr>
          <p:spPr>
            <a:xfrm>
              <a:off x="17919692" y="11799055"/>
              <a:ext cx="0" cy="427153"/>
            </a:xfrm>
            <a:prstGeom prst="line">
              <a:avLst/>
            </a:prstGeom>
            <a:grpFill/>
            <a:ln w="31750" cap="flat" cmpd="sng" algn="ctr">
              <a:solidFill>
                <a:srgbClr val="000000">
                  <a:lumMod val="50000"/>
                  <a:lumOff val="50000"/>
                </a:srgbClr>
              </a:solidFill>
              <a:prstDash val="solid"/>
              <a:miter lim="800000"/>
            </a:ln>
            <a:effectLst/>
          </p:spPr>
        </p:cxnSp>
      </p:grpSp>
      <p:sp>
        <p:nvSpPr>
          <p:cNvPr id="41" name="Title 6">
            <a:extLst>
              <a:ext uri="{FF2B5EF4-FFF2-40B4-BE49-F238E27FC236}">
                <a16:creationId xmlns:a16="http://schemas.microsoft.com/office/drawing/2014/main" id="{6D0FF675-2D79-CA35-DB57-8318245E6453}"/>
              </a:ext>
            </a:extLst>
          </p:cNvPr>
          <p:cNvSpPr txBox="1">
            <a:spLocks/>
          </p:cNvSpPr>
          <p:nvPr/>
        </p:nvSpPr>
        <p:spPr>
          <a:xfrm>
            <a:off x="1088871" y="1130506"/>
            <a:ext cx="23518800" cy="1963520"/>
          </a:xfrm>
          <a:prstGeom prst="rect">
            <a:avLst/>
          </a:prstGeom>
        </p:spPr>
        <p:txBody>
          <a:bodyPr anchor="t"/>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sz="7200" b="0" dirty="0">
                <a:solidFill>
                  <a:schemeClr val="accent4"/>
                </a:solidFill>
                <a:latin typeface="Oracle Sans Light" panose="020B0403020204020204" pitchFamily="34" charset="0"/>
                <a:cs typeface="Oracle Sans Light" panose="020B0403020204020204" pitchFamily="34" charset="0"/>
              </a:rPr>
              <a:t>Tech innovations across the Oracle AI stack</a:t>
            </a:r>
          </a:p>
        </p:txBody>
      </p:sp>
      <p:sp>
        <p:nvSpPr>
          <p:cNvPr id="94" name="Freeform 241">
            <a:extLst>
              <a:ext uri="{FF2B5EF4-FFF2-40B4-BE49-F238E27FC236}">
                <a16:creationId xmlns:a16="http://schemas.microsoft.com/office/drawing/2014/main" id="{1CC988DC-7F2E-1789-BC4A-FBFA62398305}"/>
              </a:ext>
            </a:extLst>
          </p:cNvPr>
          <p:cNvSpPr/>
          <p:nvPr/>
        </p:nvSpPr>
        <p:spPr>
          <a:xfrm>
            <a:off x="1626218" y="4004119"/>
            <a:ext cx="11368886" cy="3924974"/>
          </a:xfrm>
          <a:custGeom>
            <a:avLst/>
            <a:gdLst>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26505 h 4108174"/>
              <a:gd name="connsiteX7" fmla="*/ 2531166 w 11370366"/>
              <a:gd name="connsiteY7" fmla="*/ 0 h 4108174"/>
              <a:gd name="connsiteX0" fmla="*/ 2531166 w 11370366"/>
              <a:gd name="connsiteY0" fmla="*/ 16025 h 4124199"/>
              <a:gd name="connsiteX1" fmla="*/ 0 w 11370366"/>
              <a:gd name="connsiteY1" fmla="*/ 16025 h 4124199"/>
              <a:gd name="connsiteX2" fmla="*/ 0 w 11370366"/>
              <a:gd name="connsiteY2" fmla="*/ 4124199 h 4124199"/>
              <a:gd name="connsiteX3" fmla="*/ 11370366 w 11370366"/>
              <a:gd name="connsiteY3" fmla="*/ 4124199 h 4124199"/>
              <a:gd name="connsiteX4" fmla="*/ 11370366 w 11370366"/>
              <a:gd name="connsiteY4" fmla="*/ 2560443 h 4124199"/>
              <a:gd name="connsiteX5" fmla="*/ 6003235 w 11370366"/>
              <a:gd name="connsiteY5" fmla="*/ 2560443 h 4124199"/>
              <a:gd name="connsiteX6" fmla="*/ 6003235 w 11370366"/>
              <a:gd name="connsiteY6" fmla="*/ 0 h 4124199"/>
              <a:gd name="connsiteX7" fmla="*/ 2531166 w 11370366"/>
              <a:gd name="connsiteY7" fmla="*/ 16025 h 4124199"/>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15873 h 4108174"/>
              <a:gd name="connsiteX7" fmla="*/ 2531166 w 11370366"/>
              <a:gd name="connsiteY7" fmla="*/ 0 h 4108174"/>
              <a:gd name="connsiteX0" fmla="*/ 2531166 w 11370366"/>
              <a:gd name="connsiteY0" fmla="*/ 14107 h 4122281"/>
              <a:gd name="connsiteX1" fmla="*/ 0 w 11370366"/>
              <a:gd name="connsiteY1" fmla="*/ 14107 h 4122281"/>
              <a:gd name="connsiteX2" fmla="*/ 0 w 11370366"/>
              <a:gd name="connsiteY2" fmla="*/ 4122281 h 4122281"/>
              <a:gd name="connsiteX3" fmla="*/ 11370366 w 11370366"/>
              <a:gd name="connsiteY3" fmla="*/ 4122281 h 4122281"/>
              <a:gd name="connsiteX4" fmla="*/ 11370366 w 11370366"/>
              <a:gd name="connsiteY4" fmla="*/ 2558525 h 4122281"/>
              <a:gd name="connsiteX5" fmla="*/ 6003235 w 11370366"/>
              <a:gd name="connsiteY5" fmla="*/ 2558525 h 4122281"/>
              <a:gd name="connsiteX6" fmla="*/ 6003235 w 11370366"/>
              <a:gd name="connsiteY6" fmla="*/ 0 h 4122281"/>
              <a:gd name="connsiteX7" fmla="*/ 2531166 w 11370366"/>
              <a:gd name="connsiteY7" fmla="*/ 14107 h 4122281"/>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6003235 w 11370366"/>
              <a:gd name="connsiteY5" fmla="*/ 2544418 h 4108174"/>
              <a:gd name="connsiteX6" fmla="*/ 600323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600323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724525 w 11370366"/>
              <a:gd name="connsiteY6" fmla="*/ 883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654846 w 11370366"/>
              <a:gd name="connsiteY6" fmla="*/ 18632 h 4108174"/>
              <a:gd name="connsiteX7" fmla="*/ 2531166 w 11370366"/>
              <a:gd name="connsiteY7" fmla="*/ 0 h 4108174"/>
              <a:gd name="connsiteX0" fmla="*/ 2531166 w 11370366"/>
              <a:gd name="connsiteY0" fmla="*/ 0 h 4108174"/>
              <a:gd name="connsiteX1" fmla="*/ 0 w 11370366"/>
              <a:gd name="connsiteY1" fmla="*/ 0 h 4108174"/>
              <a:gd name="connsiteX2" fmla="*/ 0 w 11370366"/>
              <a:gd name="connsiteY2" fmla="*/ 4108174 h 4108174"/>
              <a:gd name="connsiteX3" fmla="*/ 11370366 w 11370366"/>
              <a:gd name="connsiteY3" fmla="*/ 4108174 h 4108174"/>
              <a:gd name="connsiteX4" fmla="*/ 11370366 w 11370366"/>
              <a:gd name="connsiteY4" fmla="*/ 2544418 h 4108174"/>
              <a:gd name="connsiteX5" fmla="*/ 5672266 w 11370366"/>
              <a:gd name="connsiteY5" fmla="*/ 2544418 h 4108174"/>
              <a:gd name="connsiteX6" fmla="*/ 5654846 w 11370366"/>
              <a:gd name="connsiteY6" fmla="*/ 18632 h 4108174"/>
              <a:gd name="connsiteX7" fmla="*/ 2531166 w 11370366"/>
              <a:gd name="connsiteY7" fmla="*/ 0 h 410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0366" h="4108174">
                <a:moveTo>
                  <a:pt x="2531166" y="0"/>
                </a:moveTo>
                <a:lnTo>
                  <a:pt x="0" y="0"/>
                </a:lnTo>
                <a:lnTo>
                  <a:pt x="0" y="4108174"/>
                </a:lnTo>
                <a:lnTo>
                  <a:pt x="11370366" y="4108174"/>
                </a:lnTo>
                <a:lnTo>
                  <a:pt x="11370366" y="2544418"/>
                </a:lnTo>
                <a:lnTo>
                  <a:pt x="5672266" y="2544418"/>
                </a:lnTo>
                <a:lnTo>
                  <a:pt x="5654846" y="18632"/>
                </a:lnTo>
                <a:lnTo>
                  <a:pt x="2531166" y="0"/>
                </a:lnTo>
                <a:close/>
              </a:path>
            </a:pathLst>
          </a:custGeom>
          <a:noFill/>
          <a:ln w="19050">
            <a:solidFill>
              <a:srgbClr val="713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endParaRPr lang="en-US" sz="1800">
              <a:solidFill>
                <a:srgbClr val="FCFBFA"/>
              </a:solidFill>
              <a:latin typeface="Oracle Sans Tab"/>
            </a:endParaRPr>
          </a:p>
        </p:txBody>
      </p:sp>
      <p:sp>
        <p:nvSpPr>
          <p:cNvPr id="116" name="TextBox 115">
            <a:extLst>
              <a:ext uri="{FF2B5EF4-FFF2-40B4-BE49-F238E27FC236}">
                <a16:creationId xmlns:a16="http://schemas.microsoft.com/office/drawing/2014/main" id="{9F4D5863-CA95-98C1-9E76-6785DB189E5A}"/>
              </a:ext>
            </a:extLst>
          </p:cNvPr>
          <p:cNvSpPr txBox="1"/>
          <p:nvPr/>
        </p:nvSpPr>
        <p:spPr>
          <a:xfrm>
            <a:off x="2721303" y="3916527"/>
            <a:ext cx="3745920" cy="307777"/>
          </a:xfrm>
          <a:prstGeom prst="rect">
            <a:avLst/>
          </a:prstGeom>
          <a:solidFill>
            <a:srgbClr val="8B8580"/>
          </a:solidFill>
        </p:spPr>
        <p:txBody>
          <a:bodyPr wrap="square" lIns="0" tIns="0" rIns="0" bIns="0" rtlCol="0" anchor="ctr">
            <a:spAutoFit/>
          </a:bodyPr>
          <a:lstStyle/>
          <a:p>
            <a:pPr algn="ctr" defTabSz="1828800"/>
            <a:r>
              <a:rPr lang="en-US" sz="2000" b="1" dirty="0">
                <a:solidFill>
                  <a:srgbClr val="713F25"/>
                </a:solidFill>
                <a:latin typeface="Oracle Sans Tab"/>
              </a:rPr>
              <a:t>Generative AI capabilities</a:t>
            </a:r>
          </a:p>
        </p:txBody>
      </p:sp>
    </p:spTree>
    <p:extLst>
      <p:ext uri="{BB962C8B-B14F-4D97-AF65-F5344CB8AC3E}">
        <p14:creationId xmlns:p14="http://schemas.microsoft.com/office/powerpoint/2010/main" val="1130888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CF025E-7407-6BB5-9D2B-657E5CAAD744}"/>
              </a:ext>
            </a:extLst>
          </p:cNvPr>
          <p:cNvSpPr>
            <a:spLocks noGrp="1"/>
          </p:cNvSpPr>
          <p:nvPr>
            <p:ph type="sldNum" sz="quarter" idx="4"/>
          </p:nvPr>
        </p:nvSpPr>
        <p:spPr/>
        <p:txBody>
          <a:bodyPr/>
          <a:lstStyle/>
          <a:p>
            <a:fld id="{345D60D9-5372-5F40-9443-0F9AE5BDC3C8}" type="slidenum">
              <a:rPr lang="en-US" smtClean="0"/>
              <a:pPr/>
              <a:t>6</a:t>
            </a:fld>
            <a:endParaRPr lang="en-US" dirty="0"/>
          </a:p>
        </p:txBody>
      </p:sp>
      <p:sp>
        <p:nvSpPr>
          <p:cNvPr id="3" name="Footer Placeholder 2">
            <a:extLst>
              <a:ext uri="{FF2B5EF4-FFF2-40B4-BE49-F238E27FC236}">
                <a16:creationId xmlns:a16="http://schemas.microsoft.com/office/drawing/2014/main" id="{D5A46AB2-847A-0AF5-B247-34044FCD0CA9}"/>
              </a:ext>
            </a:extLst>
          </p:cNvPr>
          <p:cNvSpPr>
            <a:spLocks noGrp="1"/>
          </p:cNvSpPr>
          <p:nvPr>
            <p:ph type="ftr" sz="quarter" idx="3"/>
          </p:nvPr>
        </p:nvSpPr>
        <p:spPr/>
        <p:txBody>
          <a:bodyPr/>
          <a:lstStyle/>
          <a:p>
            <a:r>
              <a:rPr lang="en-US" dirty="0"/>
              <a:t>Copyright © 2024, Oracle and/or its affiliates</a:t>
            </a:r>
          </a:p>
        </p:txBody>
      </p:sp>
      <p:sp>
        <p:nvSpPr>
          <p:cNvPr id="4" name="Title 3">
            <a:extLst>
              <a:ext uri="{FF2B5EF4-FFF2-40B4-BE49-F238E27FC236}">
                <a16:creationId xmlns:a16="http://schemas.microsoft.com/office/drawing/2014/main" id="{1A34B32C-F2EC-D641-C3B2-8FA3051D762C}"/>
              </a:ext>
            </a:extLst>
          </p:cNvPr>
          <p:cNvSpPr>
            <a:spLocks noGrp="1"/>
          </p:cNvSpPr>
          <p:nvPr>
            <p:ph type="title"/>
          </p:nvPr>
        </p:nvSpPr>
        <p:spPr>
          <a:xfrm>
            <a:off x="1564711" y="5043055"/>
            <a:ext cx="11858062" cy="2415254"/>
          </a:xfrm>
        </p:spPr>
        <p:txBody>
          <a:bodyPr/>
          <a:lstStyle/>
          <a:p>
            <a:r>
              <a:rPr lang="en-US" sz="8000" b="0" dirty="0">
                <a:latin typeface="Oracle Sans Light" panose="020B0403020204020204" pitchFamily="34" charset="0"/>
                <a:cs typeface="Oracle Sans Light" panose="020B0403020204020204" pitchFamily="34" charset="0"/>
              </a:rPr>
              <a:t>OCI Generative AI </a:t>
            </a:r>
            <a:endParaRPr lang="en-US" sz="8000" b="0" dirty="0"/>
          </a:p>
        </p:txBody>
      </p:sp>
    </p:spTree>
    <p:extLst>
      <p:ext uri="{BB962C8B-B14F-4D97-AF65-F5344CB8AC3E}">
        <p14:creationId xmlns:p14="http://schemas.microsoft.com/office/powerpoint/2010/main" val="3347660122"/>
      </p:ext>
    </p:extLst>
  </p:cSld>
  <p:clrMapOvr>
    <a:masterClrMapping/>
  </p:clrMapOvr>
  <p:transition advClick="0">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0DE44E6-F315-3FCC-87CA-1EDD75710A79}"/>
              </a:ext>
            </a:extLst>
          </p:cNvPr>
          <p:cNvSpPr>
            <a:spLocks noGrp="1"/>
          </p:cNvSpPr>
          <p:nvPr>
            <p:ph type="ftr" sz="quarter" idx="11"/>
          </p:nvPr>
        </p:nvSpPr>
        <p:spPr/>
        <p:txBody>
          <a:bodyPr/>
          <a:lstStyle/>
          <a:p>
            <a:r>
              <a:rPr lang="en-US" dirty="0">
                <a:solidFill>
                  <a:srgbClr val="8B8580"/>
                </a:solidFill>
                <a:latin typeface="Oracle Sans Tab"/>
              </a:rPr>
              <a:t>Copyright © 2024, Oracle and/or its affiliates</a:t>
            </a:r>
          </a:p>
        </p:txBody>
      </p:sp>
      <p:sp>
        <p:nvSpPr>
          <p:cNvPr id="2" name="Slide Number Placeholder 1">
            <a:extLst>
              <a:ext uri="{FF2B5EF4-FFF2-40B4-BE49-F238E27FC236}">
                <a16:creationId xmlns:a16="http://schemas.microsoft.com/office/drawing/2014/main" id="{FDC81191-4540-C328-8DE0-A4786A897DF0}"/>
              </a:ext>
            </a:extLst>
          </p:cNvPr>
          <p:cNvSpPr>
            <a:spLocks noGrp="1"/>
          </p:cNvSpPr>
          <p:nvPr>
            <p:ph type="sldNum" sz="quarter" idx="12"/>
          </p:nvPr>
        </p:nvSpPr>
        <p:spPr/>
        <p:txBody>
          <a:bodyPr/>
          <a:lstStyle/>
          <a:p>
            <a:fld id="{345D60D9-5372-5F40-9443-0F9AE5BDC3C8}" type="slidenum">
              <a:rPr lang="en-US" smtClean="0"/>
              <a:pPr/>
              <a:t>7</a:t>
            </a:fld>
            <a:endParaRPr lang="en-US" dirty="0"/>
          </a:p>
        </p:txBody>
      </p:sp>
      <p:sp>
        <p:nvSpPr>
          <p:cNvPr id="6" name="Title 5">
            <a:extLst>
              <a:ext uri="{FF2B5EF4-FFF2-40B4-BE49-F238E27FC236}">
                <a16:creationId xmlns:a16="http://schemas.microsoft.com/office/drawing/2014/main" id="{3D4565CD-8F57-26E0-D27F-DF83E31EEE72}"/>
              </a:ext>
            </a:extLst>
          </p:cNvPr>
          <p:cNvSpPr>
            <a:spLocks noGrp="1"/>
          </p:cNvSpPr>
          <p:nvPr>
            <p:ph type="title" idx="4294967295"/>
          </p:nvPr>
        </p:nvSpPr>
        <p:spPr>
          <a:xfrm>
            <a:off x="1184564" y="1402384"/>
            <a:ext cx="18202275" cy="1963737"/>
          </a:xfrm>
          <a:prstGeom prst="rect">
            <a:avLst/>
          </a:prstGeom>
        </p:spPr>
        <p:txBody>
          <a:bodyPr/>
          <a:lstStyle/>
          <a:p>
            <a:r>
              <a:rPr lang="en-US" sz="7200" b="0" dirty="0">
                <a:solidFill>
                  <a:schemeClr val="accent4"/>
                </a:solidFill>
                <a:latin typeface="Oracle Sans Light" panose="020B0403020204020204" pitchFamily="34" charset="0"/>
                <a:cs typeface="Oracle Sans Light" panose="020B0403020204020204" pitchFamily="34" charset="0"/>
              </a:rPr>
              <a:t>Generative AI innovation at Oracle</a:t>
            </a:r>
          </a:p>
        </p:txBody>
      </p:sp>
      <p:sp>
        <p:nvSpPr>
          <p:cNvPr id="7" name="Oval 6">
            <a:extLst>
              <a:ext uri="{FF2B5EF4-FFF2-40B4-BE49-F238E27FC236}">
                <a16:creationId xmlns:a16="http://schemas.microsoft.com/office/drawing/2014/main" id="{FD69D08A-DCA0-2A90-6ED8-74C66D1DD72B}"/>
              </a:ext>
            </a:extLst>
          </p:cNvPr>
          <p:cNvSpPr/>
          <p:nvPr/>
        </p:nvSpPr>
        <p:spPr>
          <a:xfrm>
            <a:off x="9376556" y="4792087"/>
            <a:ext cx="5285016" cy="5370368"/>
          </a:xfrm>
          <a:prstGeom prst="ellipse">
            <a:avLst/>
          </a:prstGeom>
          <a:solidFill>
            <a:srgbClr val="418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054CD0A0-DB1E-78D2-2FB9-71B796DE3F1C}"/>
              </a:ext>
            </a:extLst>
          </p:cNvPr>
          <p:cNvSpPr/>
          <p:nvPr/>
        </p:nvSpPr>
        <p:spPr>
          <a:xfrm>
            <a:off x="16185253" y="4792087"/>
            <a:ext cx="5609012" cy="5370367"/>
          </a:xfrm>
          <a:prstGeom prst="ellipse">
            <a:avLst/>
          </a:prstGeom>
          <a:solidFill>
            <a:srgbClr val="AE5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Oval 8">
            <a:extLst>
              <a:ext uri="{FF2B5EF4-FFF2-40B4-BE49-F238E27FC236}">
                <a16:creationId xmlns:a16="http://schemas.microsoft.com/office/drawing/2014/main" id="{A1E16345-8413-7D82-408C-B0A610E6AFB1}"/>
              </a:ext>
            </a:extLst>
          </p:cNvPr>
          <p:cNvSpPr/>
          <p:nvPr/>
        </p:nvSpPr>
        <p:spPr>
          <a:xfrm>
            <a:off x="2243862" y="4792087"/>
            <a:ext cx="5609013" cy="5370369"/>
          </a:xfrm>
          <a:prstGeom prst="ellipse">
            <a:avLst/>
          </a:prstGeom>
          <a:solidFill>
            <a:srgbClr val="6C3F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Content Placeholder 2">
            <a:extLst>
              <a:ext uri="{FF2B5EF4-FFF2-40B4-BE49-F238E27FC236}">
                <a16:creationId xmlns:a16="http://schemas.microsoft.com/office/drawing/2014/main" id="{55BFEEC4-4C2F-F24F-7A9A-F545987080E3}"/>
              </a:ext>
            </a:extLst>
          </p:cNvPr>
          <p:cNvSpPr txBox="1">
            <a:spLocks/>
          </p:cNvSpPr>
          <p:nvPr/>
        </p:nvSpPr>
        <p:spPr>
          <a:xfrm>
            <a:off x="3209364" y="6636647"/>
            <a:ext cx="3603568" cy="207264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dirty="0">
                <a:solidFill>
                  <a:schemeClr val="bg1"/>
                </a:solidFill>
              </a:rPr>
              <a:t>Deliver high-performance generative AI</a:t>
            </a:r>
          </a:p>
          <a:p>
            <a:pPr algn="ctr"/>
            <a:endParaRPr lang="en-US" dirty="0">
              <a:solidFill>
                <a:schemeClr val="bg1"/>
              </a:solidFill>
            </a:endParaRPr>
          </a:p>
          <a:p>
            <a:pPr algn="ctr"/>
            <a:endParaRPr lang="en-US" dirty="0">
              <a:solidFill>
                <a:schemeClr val="bg1"/>
              </a:solidFill>
            </a:endParaRPr>
          </a:p>
        </p:txBody>
      </p:sp>
      <p:sp>
        <p:nvSpPr>
          <p:cNvPr id="11" name="Content Placeholder 3">
            <a:extLst>
              <a:ext uri="{FF2B5EF4-FFF2-40B4-BE49-F238E27FC236}">
                <a16:creationId xmlns:a16="http://schemas.microsoft.com/office/drawing/2014/main" id="{2AE8F48E-B301-CFAF-F4A3-B3403D3E7E92}"/>
              </a:ext>
            </a:extLst>
          </p:cNvPr>
          <p:cNvSpPr txBox="1">
            <a:spLocks/>
          </p:cNvSpPr>
          <p:nvPr/>
        </p:nvSpPr>
        <p:spPr>
          <a:xfrm>
            <a:off x="9820131" y="6440950"/>
            <a:ext cx="4397865" cy="2268337"/>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dirty="0">
                <a:solidFill>
                  <a:schemeClr val="bg1"/>
                </a:solidFill>
              </a:rPr>
              <a:t>Embed generative AI across every layer of the tech stack</a:t>
            </a:r>
          </a:p>
        </p:txBody>
      </p:sp>
      <p:sp>
        <p:nvSpPr>
          <p:cNvPr id="12" name="Content Placeholder 4">
            <a:extLst>
              <a:ext uri="{FF2B5EF4-FFF2-40B4-BE49-F238E27FC236}">
                <a16:creationId xmlns:a16="http://schemas.microsoft.com/office/drawing/2014/main" id="{45E9BA69-6357-9937-503C-FB2F088F0D06}"/>
              </a:ext>
            </a:extLst>
          </p:cNvPr>
          <p:cNvSpPr txBox="1">
            <a:spLocks/>
          </p:cNvSpPr>
          <p:nvPr/>
        </p:nvSpPr>
        <p:spPr>
          <a:xfrm>
            <a:off x="16883046" y="6430320"/>
            <a:ext cx="4213426" cy="1676400"/>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2"/>
                </a:solidFill>
                <a:latin typeface="Oracle Sans Ultra Light" panose="020B0303020204020204" pitchFamily="34" charset="0"/>
                <a:ea typeface="+mn-ea"/>
                <a:cs typeface="Oracle Sans Ultra Light" panose="020B03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b="0" i="0" kern="1200">
                <a:solidFill>
                  <a:schemeClr val="tx2"/>
                </a:solidFill>
                <a:latin typeface="Oracle Sans Ultra Light" panose="020B0303020204020204" pitchFamily="34" charset="0"/>
                <a:ea typeface="+mn-ea"/>
                <a:cs typeface="Oracle Sans Ultra Light" panose="020B03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b="0" i="0" kern="1200">
                <a:solidFill>
                  <a:schemeClr val="tx2"/>
                </a:solidFill>
                <a:latin typeface="Oracle Sans Ultra Light" panose="020B0303020204020204" pitchFamily="34" charset="0"/>
                <a:ea typeface="+mn-ea"/>
                <a:cs typeface="Oracle Sans Ultra Light" panose="020B03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b="0" i="0" kern="1200">
                <a:solidFill>
                  <a:schemeClr val="tx2"/>
                </a:solidFill>
                <a:latin typeface="Oracle Sans Ultra Light" panose="020B0303020204020204" pitchFamily="34" charset="0"/>
                <a:ea typeface="+mn-ea"/>
                <a:cs typeface="Oracle Sans Ultra Light" panose="020B03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000" dirty="0">
                <a:solidFill>
                  <a:schemeClr val="bg1"/>
                </a:solidFill>
              </a:rPr>
              <a:t>Prioritize data management, security and governance</a:t>
            </a:r>
          </a:p>
          <a:p>
            <a:pPr algn="ctr"/>
            <a:endParaRPr lang="en-US" sz="4000" dirty="0">
              <a:solidFill>
                <a:schemeClr val="bg1"/>
              </a:solidFill>
            </a:endParaRPr>
          </a:p>
          <a:p>
            <a:pPr algn="ctr"/>
            <a:endParaRPr lang="en-US" sz="4000" dirty="0">
              <a:solidFill>
                <a:schemeClr val="bg1"/>
              </a:solidFill>
            </a:endParaRPr>
          </a:p>
        </p:txBody>
      </p:sp>
    </p:spTree>
    <p:extLst>
      <p:ext uri="{BB962C8B-B14F-4D97-AF65-F5344CB8AC3E}">
        <p14:creationId xmlns:p14="http://schemas.microsoft.com/office/powerpoint/2010/main" val="210626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Google Shape;104;p16">
            <a:extLst>
              <a:ext uri="{FF2B5EF4-FFF2-40B4-BE49-F238E27FC236}">
                <a16:creationId xmlns:a16="http://schemas.microsoft.com/office/drawing/2014/main" id="{A9754F5E-06A3-CC3D-B0E0-E66D7CE044B5}"/>
              </a:ext>
            </a:extLst>
          </p:cNvPr>
          <p:cNvCxnSpPr/>
          <p:nvPr/>
        </p:nvCxnSpPr>
        <p:spPr>
          <a:xfrm>
            <a:off x="6412859" y="3870536"/>
            <a:ext cx="0" cy="8596480"/>
          </a:xfrm>
          <a:prstGeom prst="straightConnector1">
            <a:avLst/>
          </a:prstGeom>
          <a:noFill/>
          <a:ln w="9525" cap="flat" cmpd="sng">
            <a:solidFill>
              <a:schemeClr val="dk2"/>
            </a:solidFill>
            <a:prstDash val="dash"/>
            <a:round/>
            <a:headEnd type="none" w="med" len="med"/>
            <a:tailEnd type="none" w="med" len="med"/>
          </a:ln>
        </p:spPr>
      </p:cxnSp>
      <p:cxnSp>
        <p:nvCxnSpPr>
          <p:cNvPr id="10" name="Google Shape;105;p16">
            <a:extLst>
              <a:ext uri="{FF2B5EF4-FFF2-40B4-BE49-F238E27FC236}">
                <a16:creationId xmlns:a16="http://schemas.microsoft.com/office/drawing/2014/main" id="{D3C3F967-7148-A69E-5CA0-697307DE5B59}"/>
              </a:ext>
            </a:extLst>
          </p:cNvPr>
          <p:cNvCxnSpPr/>
          <p:nvPr/>
        </p:nvCxnSpPr>
        <p:spPr>
          <a:xfrm>
            <a:off x="10215704" y="3870536"/>
            <a:ext cx="0" cy="8596480"/>
          </a:xfrm>
          <a:prstGeom prst="straightConnector1">
            <a:avLst/>
          </a:prstGeom>
          <a:noFill/>
          <a:ln w="9525" cap="flat" cmpd="sng">
            <a:solidFill>
              <a:schemeClr val="dk2"/>
            </a:solidFill>
            <a:prstDash val="dash"/>
            <a:round/>
            <a:headEnd type="none" w="med" len="med"/>
            <a:tailEnd type="none" w="med" len="med"/>
          </a:ln>
        </p:spPr>
      </p:cxnSp>
      <p:cxnSp>
        <p:nvCxnSpPr>
          <p:cNvPr id="11" name="Google Shape;106;p16">
            <a:extLst>
              <a:ext uri="{FF2B5EF4-FFF2-40B4-BE49-F238E27FC236}">
                <a16:creationId xmlns:a16="http://schemas.microsoft.com/office/drawing/2014/main" id="{41277E83-24FD-6A03-DD90-61CDE4347255}"/>
              </a:ext>
            </a:extLst>
          </p:cNvPr>
          <p:cNvCxnSpPr/>
          <p:nvPr/>
        </p:nvCxnSpPr>
        <p:spPr>
          <a:xfrm>
            <a:off x="14018552" y="3870536"/>
            <a:ext cx="0" cy="8596480"/>
          </a:xfrm>
          <a:prstGeom prst="straightConnector1">
            <a:avLst/>
          </a:prstGeom>
          <a:noFill/>
          <a:ln w="9525" cap="flat" cmpd="sng">
            <a:solidFill>
              <a:schemeClr val="dk2"/>
            </a:solidFill>
            <a:prstDash val="dash"/>
            <a:round/>
            <a:headEnd type="none" w="med" len="med"/>
            <a:tailEnd type="none" w="med" len="med"/>
          </a:ln>
        </p:spPr>
      </p:cxnSp>
      <p:cxnSp>
        <p:nvCxnSpPr>
          <p:cNvPr id="12" name="Google Shape;107;p16">
            <a:extLst>
              <a:ext uri="{FF2B5EF4-FFF2-40B4-BE49-F238E27FC236}">
                <a16:creationId xmlns:a16="http://schemas.microsoft.com/office/drawing/2014/main" id="{286F03A0-93FE-346D-6058-F3F338A862BA}"/>
              </a:ext>
            </a:extLst>
          </p:cNvPr>
          <p:cNvCxnSpPr/>
          <p:nvPr/>
        </p:nvCxnSpPr>
        <p:spPr>
          <a:xfrm>
            <a:off x="17821400" y="3870536"/>
            <a:ext cx="0" cy="8596480"/>
          </a:xfrm>
          <a:prstGeom prst="straightConnector1">
            <a:avLst/>
          </a:prstGeom>
          <a:noFill/>
          <a:ln w="9525" cap="flat" cmpd="sng">
            <a:solidFill>
              <a:schemeClr val="dk2"/>
            </a:solidFill>
            <a:prstDash val="dash"/>
            <a:round/>
            <a:headEnd type="none" w="med" len="med"/>
            <a:tailEnd type="none" w="med" len="med"/>
          </a:ln>
        </p:spPr>
      </p:cxnSp>
      <p:grpSp>
        <p:nvGrpSpPr>
          <p:cNvPr id="14" name="Google Shape;109;p16">
            <a:extLst>
              <a:ext uri="{FF2B5EF4-FFF2-40B4-BE49-F238E27FC236}">
                <a16:creationId xmlns:a16="http://schemas.microsoft.com/office/drawing/2014/main" id="{7C195944-8F1E-7272-6451-DEF82AA7A894}"/>
              </a:ext>
            </a:extLst>
          </p:cNvPr>
          <p:cNvGrpSpPr/>
          <p:nvPr/>
        </p:nvGrpSpPr>
        <p:grpSpPr>
          <a:xfrm>
            <a:off x="2745163" y="4197296"/>
            <a:ext cx="3433152" cy="7771487"/>
            <a:chOff x="402983" y="1246700"/>
            <a:chExt cx="1287600" cy="2914688"/>
          </a:xfrm>
        </p:grpSpPr>
        <p:sp>
          <p:nvSpPr>
            <p:cNvPr id="15" name="Google Shape;110;p16">
              <a:extLst>
                <a:ext uri="{FF2B5EF4-FFF2-40B4-BE49-F238E27FC236}">
                  <a16:creationId xmlns:a16="http://schemas.microsoft.com/office/drawing/2014/main" id="{BAC482E7-72BD-7EB7-AA8F-EE2634E27124}"/>
                </a:ext>
              </a:extLst>
            </p:cNvPr>
            <p:cNvSpPr txBox="1"/>
            <p:nvPr/>
          </p:nvSpPr>
          <p:spPr>
            <a:xfrm>
              <a:off x="402983" y="16100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dirty="0">
                  <a:solidFill>
                    <a:schemeClr val="bg1"/>
                  </a:solidFill>
                  <a:latin typeface="Oracle Sans Tab"/>
                </a:rPr>
                <a:t>Automated customer service</a:t>
              </a:r>
              <a:r>
                <a:rPr lang="en" sz="2400" dirty="0">
                  <a:solidFill>
                    <a:schemeClr val="bg1"/>
                  </a:solidFill>
                  <a:latin typeface="Oracle Sans Tab"/>
                </a:rPr>
                <a:t> based on customer’s product suite, experience and language</a:t>
              </a:r>
              <a:endParaRPr sz="2400" dirty="0">
                <a:solidFill>
                  <a:schemeClr val="bg1"/>
                </a:solidFill>
                <a:latin typeface="Oracle Sans Tab"/>
              </a:endParaRPr>
            </a:p>
          </p:txBody>
        </p:sp>
        <p:sp>
          <p:nvSpPr>
            <p:cNvPr id="16" name="Google Shape;111;p16">
              <a:extLst>
                <a:ext uri="{FF2B5EF4-FFF2-40B4-BE49-F238E27FC236}">
                  <a16:creationId xmlns:a16="http://schemas.microsoft.com/office/drawing/2014/main" id="{33E83EB5-6AEE-B8CE-5062-A9776737C8E7}"/>
                </a:ext>
              </a:extLst>
            </p:cNvPr>
            <p:cNvSpPr txBox="1"/>
            <p:nvPr/>
          </p:nvSpPr>
          <p:spPr>
            <a:xfrm>
              <a:off x="402983" y="26006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dirty="0">
                  <a:solidFill>
                    <a:schemeClr val="bg1"/>
                  </a:solidFill>
                  <a:latin typeface="Oracle Sans Tab"/>
                </a:rPr>
                <a:t>Real-time AI call scripts </a:t>
              </a:r>
              <a:r>
                <a:rPr lang="en" sz="2400" dirty="0">
                  <a:solidFill>
                    <a:schemeClr val="bg1"/>
                  </a:solidFill>
                  <a:latin typeface="Oracle Sans Tab"/>
                </a:rPr>
                <a:t>based on conversation history and caller context</a:t>
              </a:r>
              <a:endParaRPr sz="2400" dirty="0">
                <a:solidFill>
                  <a:schemeClr val="bg1"/>
                </a:solidFill>
                <a:latin typeface="Oracle Sans Tab"/>
              </a:endParaRPr>
            </a:p>
          </p:txBody>
        </p:sp>
        <p:sp>
          <p:nvSpPr>
            <p:cNvPr id="17" name="Google Shape;112;p16">
              <a:extLst>
                <a:ext uri="{FF2B5EF4-FFF2-40B4-BE49-F238E27FC236}">
                  <a16:creationId xmlns:a16="http://schemas.microsoft.com/office/drawing/2014/main" id="{3697E982-AE20-6965-8E00-E140DB6E2D1A}"/>
                </a:ext>
              </a:extLst>
            </p:cNvPr>
            <p:cNvSpPr txBox="1"/>
            <p:nvPr/>
          </p:nvSpPr>
          <p:spPr>
            <a:xfrm>
              <a:off x="402983" y="35150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Post call agent feedback</a:t>
              </a:r>
              <a:r>
                <a:rPr lang="en" sz="2400">
                  <a:solidFill>
                    <a:schemeClr val="bg1"/>
                  </a:solidFill>
                  <a:latin typeface="Oracle Sans Tab"/>
                </a:rPr>
                <a:t> on call performance, ways to optimize future calls</a:t>
              </a:r>
              <a:endParaRPr sz="2400">
                <a:solidFill>
                  <a:schemeClr val="bg1"/>
                </a:solidFill>
                <a:latin typeface="Oracle Sans Tab"/>
              </a:endParaRPr>
            </a:p>
          </p:txBody>
        </p:sp>
        <p:sp>
          <p:nvSpPr>
            <p:cNvPr id="18" name="Google Shape;113;p16">
              <a:extLst>
                <a:ext uri="{FF2B5EF4-FFF2-40B4-BE49-F238E27FC236}">
                  <a16:creationId xmlns:a16="http://schemas.microsoft.com/office/drawing/2014/main" id="{566CFD92-4881-5B0F-2D9C-ECA71249B1B9}"/>
                </a:ext>
              </a:extLst>
            </p:cNvPr>
            <p:cNvSpPr txBox="1"/>
            <p:nvPr/>
          </p:nvSpPr>
          <p:spPr>
            <a:xfrm>
              <a:off x="402983" y="1246700"/>
              <a:ext cx="1287600" cy="230700"/>
            </a:xfrm>
            <a:prstGeom prst="rect">
              <a:avLst/>
            </a:prstGeom>
            <a:noFill/>
            <a:ln>
              <a:noFill/>
            </a:ln>
          </p:spPr>
          <p:txBody>
            <a:bodyPr spcFirstLastPara="1" wrap="square" lIns="121851" tIns="121851" rIns="121851" bIns="121851" anchor="b" anchorCtr="0">
              <a:noAutofit/>
            </a:bodyPr>
            <a:lstStyle/>
            <a:p>
              <a:pPr algn="ctr" defTabSz="1828823">
                <a:defRPr/>
              </a:pPr>
              <a:r>
                <a:rPr lang="en" sz="2933" b="1" dirty="0">
                  <a:solidFill>
                    <a:schemeClr val="accent1"/>
                  </a:solidFill>
                  <a:latin typeface="Oracle Sans Tab"/>
                </a:rPr>
                <a:t>Customer Operations</a:t>
              </a:r>
              <a:endParaRPr sz="2933" b="1" dirty="0">
                <a:solidFill>
                  <a:schemeClr val="accent1"/>
                </a:solidFill>
                <a:latin typeface="Oracle Sans Tab"/>
              </a:endParaRPr>
            </a:p>
          </p:txBody>
        </p:sp>
        <p:cxnSp>
          <p:nvCxnSpPr>
            <p:cNvPr id="19" name="Google Shape;114;p16">
              <a:extLst>
                <a:ext uri="{FF2B5EF4-FFF2-40B4-BE49-F238E27FC236}">
                  <a16:creationId xmlns:a16="http://schemas.microsoft.com/office/drawing/2014/main" id="{7A3AA8AA-93AD-96F5-6565-90BD613778A7}"/>
                </a:ext>
              </a:extLst>
            </p:cNvPr>
            <p:cNvCxnSpPr/>
            <p:nvPr/>
          </p:nvCxnSpPr>
          <p:spPr>
            <a:xfrm>
              <a:off x="410483" y="1482775"/>
              <a:ext cx="1272600" cy="0"/>
            </a:xfrm>
            <a:prstGeom prst="straightConnector1">
              <a:avLst/>
            </a:prstGeom>
            <a:noFill/>
            <a:ln w="19050" cap="flat" cmpd="sng">
              <a:solidFill>
                <a:schemeClr val="dk2"/>
              </a:solidFill>
              <a:prstDash val="solid"/>
              <a:round/>
              <a:headEnd type="none" w="med" len="med"/>
              <a:tailEnd type="none" w="med" len="med"/>
            </a:ln>
          </p:spPr>
        </p:cxnSp>
      </p:grpSp>
      <p:grpSp>
        <p:nvGrpSpPr>
          <p:cNvPr id="20" name="Google Shape;115;p16">
            <a:extLst>
              <a:ext uri="{FF2B5EF4-FFF2-40B4-BE49-F238E27FC236}">
                <a16:creationId xmlns:a16="http://schemas.microsoft.com/office/drawing/2014/main" id="{9BFE7D85-7A79-018C-E760-3200DFA0A0A1}"/>
              </a:ext>
            </a:extLst>
          </p:cNvPr>
          <p:cNvGrpSpPr/>
          <p:nvPr/>
        </p:nvGrpSpPr>
        <p:grpSpPr>
          <a:xfrm>
            <a:off x="6660414" y="4127952"/>
            <a:ext cx="3433152" cy="7930002"/>
            <a:chOff x="1854822" y="1325767"/>
            <a:chExt cx="1287600" cy="2974138"/>
          </a:xfrm>
        </p:grpSpPr>
        <p:sp>
          <p:nvSpPr>
            <p:cNvPr id="21" name="Google Shape;116;p16">
              <a:extLst>
                <a:ext uri="{FF2B5EF4-FFF2-40B4-BE49-F238E27FC236}">
                  <a16:creationId xmlns:a16="http://schemas.microsoft.com/office/drawing/2014/main" id="{ED005A50-3E43-C7E5-F81B-269EE8CDB3CF}"/>
                </a:ext>
              </a:extLst>
            </p:cNvPr>
            <p:cNvSpPr txBox="1"/>
            <p:nvPr/>
          </p:nvSpPr>
          <p:spPr>
            <a:xfrm>
              <a:off x="1854822" y="1715192"/>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dirty="0">
                  <a:solidFill>
                    <a:schemeClr val="bg1"/>
                  </a:solidFill>
                  <a:latin typeface="Oracle Sans Tab"/>
                </a:rPr>
                <a:t>Content generation</a:t>
              </a:r>
              <a:r>
                <a:rPr lang="en" sz="2400" dirty="0">
                  <a:solidFill>
                    <a:schemeClr val="bg1"/>
                  </a:solidFill>
                  <a:latin typeface="Oracle Sans Tab"/>
                </a:rPr>
                <a:t> for ecommerce (product descriptions), B2B (articles optimized for SEO) in brand voice</a:t>
              </a:r>
              <a:endParaRPr sz="2400" dirty="0">
                <a:solidFill>
                  <a:schemeClr val="bg1"/>
                </a:solidFill>
                <a:latin typeface="Oracle Sans Tab"/>
              </a:endParaRPr>
            </a:p>
          </p:txBody>
        </p:sp>
        <p:sp>
          <p:nvSpPr>
            <p:cNvPr id="22" name="Google Shape;117;p16">
              <a:extLst>
                <a:ext uri="{FF2B5EF4-FFF2-40B4-BE49-F238E27FC236}">
                  <a16:creationId xmlns:a16="http://schemas.microsoft.com/office/drawing/2014/main" id="{A70520B8-F1FD-7399-3300-1EAC0EB73D2C}"/>
                </a:ext>
              </a:extLst>
            </p:cNvPr>
            <p:cNvSpPr txBox="1"/>
            <p:nvPr/>
          </p:nvSpPr>
          <p:spPr>
            <a:xfrm>
              <a:off x="1854822" y="2670811"/>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dirty="0">
                  <a:solidFill>
                    <a:schemeClr val="bg1"/>
                  </a:solidFill>
                  <a:latin typeface="Oracle Sans Tab"/>
                </a:rPr>
                <a:t>Mass personalization </a:t>
              </a:r>
              <a:r>
                <a:rPr lang="en" sz="2400" dirty="0">
                  <a:solidFill>
                    <a:schemeClr val="bg1"/>
                  </a:solidFill>
                  <a:latin typeface="Oracle Sans Tab"/>
                </a:rPr>
                <a:t>of search, outreach, customer nurture based on buyer profile and usage history</a:t>
              </a:r>
              <a:endParaRPr sz="2400" dirty="0">
                <a:solidFill>
                  <a:schemeClr val="bg1"/>
                </a:solidFill>
                <a:latin typeface="Oracle Sans Tab"/>
              </a:endParaRPr>
            </a:p>
          </p:txBody>
        </p:sp>
        <p:sp>
          <p:nvSpPr>
            <p:cNvPr id="23" name="Google Shape;118;p16">
              <a:extLst>
                <a:ext uri="{FF2B5EF4-FFF2-40B4-BE49-F238E27FC236}">
                  <a16:creationId xmlns:a16="http://schemas.microsoft.com/office/drawing/2014/main" id="{A6000048-02F2-5CC7-51E6-668B76DB2C64}"/>
                </a:ext>
              </a:extLst>
            </p:cNvPr>
            <p:cNvSpPr txBox="1"/>
            <p:nvPr/>
          </p:nvSpPr>
          <p:spPr>
            <a:xfrm>
              <a:off x="1854822" y="35150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Synthesis, clustering of unstructured customer data</a:t>
              </a:r>
              <a:r>
                <a:rPr lang="en" sz="2400">
                  <a:solidFill>
                    <a:schemeClr val="bg1"/>
                  </a:solidFill>
                  <a:latin typeface="Oracle Sans Tab"/>
                </a:rPr>
                <a:t> to identify new trends and personas</a:t>
              </a:r>
              <a:endParaRPr sz="2400">
                <a:solidFill>
                  <a:schemeClr val="bg1"/>
                </a:solidFill>
                <a:latin typeface="Oracle Sans Tab"/>
              </a:endParaRPr>
            </a:p>
          </p:txBody>
        </p:sp>
        <p:sp>
          <p:nvSpPr>
            <p:cNvPr id="24" name="Google Shape;119;p16">
              <a:extLst>
                <a:ext uri="{FF2B5EF4-FFF2-40B4-BE49-F238E27FC236}">
                  <a16:creationId xmlns:a16="http://schemas.microsoft.com/office/drawing/2014/main" id="{A878103D-7CA9-D386-CCAC-27409D2FFDBD}"/>
                </a:ext>
              </a:extLst>
            </p:cNvPr>
            <p:cNvSpPr txBox="1"/>
            <p:nvPr/>
          </p:nvSpPr>
          <p:spPr>
            <a:xfrm>
              <a:off x="1854822" y="1325767"/>
              <a:ext cx="1287600" cy="230700"/>
            </a:xfrm>
            <a:prstGeom prst="rect">
              <a:avLst/>
            </a:prstGeom>
            <a:noFill/>
            <a:ln>
              <a:noFill/>
            </a:ln>
          </p:spPr>
          <p:txBody>
            <a:bodyPr spcFirstLastPara="1" wrap="square" lIns="121851" tIns="121851" rIns="121851" bIns="121851" anchor="b" anchorCtr="0">
              <a:noAutofit/>
            </a:bodyPr>
            <a:lstStyle/>
            <a:p>
              <a:pPr algn="ctr" defTabSz="1828823">
                <a:defRPr/>
              </a:pPr>
              <a:r>
                <a:rPr lang="en" sz="2933" b="1" dirty="0">
                  <a:solidFill>
                    <a:schemeClr val="accent1"/>
                  </a:solidFill>
                  <a:latin typeface="Oracle Sans Tab"/>
                </a:rPr>
                <a:t>Marketing</a:t>
              </a:r>
              <a:endParaRPr sz="2933" b="1" dirty="0">
                <a:solidFill>
                  <a:schemeClr val="accent1"/>
                </a:solidFill>
                <a:latin typeface="Oracle Sans Tab"/>
              </a:endParaRPr>
            </a:p>
          </p:txBody>
        </p:sp>
        <p:cxnSp>
          <p:nvCxnSpPr>
            <p:cNvPr id="25" name="Google Shape;120;p16">
              <a:extLst>
                <a:ext uri="{FF2B5EF4-FFF2-40B4-BE49-F238E27FC236}">
                  <a16:creationId xmlns:a16="http://schemas.microsoft.com/office/drawing/2014/main" id="{0490CFC8-A810-15F6-664D-7BCAEC927977}"/>
                </a:ext>
              </a:extLst>
            </p:cNvPr>
            <p:cNvCxnSpPr/>
            <p:nvPr/>
          </p:nvCxnSpPr>
          <p:spPr>
            <a:xfrm>
              <a:off x="1854822" y="1592894"/>
              <a:ext cx="1272600" cy="0"/>
            </a:xfrm>
            <a:prstGeom prst="straightConnector1">
              <a:avLst/>
            </a:prstGeom>
            <a:noFill/>
            <a:ln w="19050" cap="flat" cmpd="sng">
              <a:solidFill>
                <a:schemeClr val="dk2"/>
              </a:solidFill>
              <a:prstDash val="solid"/>
              <a:round/>
              <a:headEnd type="none" w="med" len="med"/>
              <a:tailEnd type="none" w="med" len="med"/>
            </a:ln>
          </p:spPr>
        </p:cxnSp>
      </p:grpSp>
      <p:grpSp>
        <p:nvGrpSpPr>
          <p:cNvPr id="26" name="Google Shape;121;p16">
            <a:extLst>
              <a:ext uri="{FF2B5EF4-FFF2-40B4-BE49-F238E27FC236}">
                <a16:creationId xmlns:a16="http://schemas.microsoft.com/office/drawing/2014/main" id="{96FE9068-E6CD-6E7B-6431-1DD594CB0A60}"/>
              </a:ext>
            </a:extLst>
          </p:cNvPr>
          <p:cNvGrpSpPr/>
          <p:nvPr/>
        </p:nvGrpSpPr>
        <p:grpSpPr>
          <a:xfrm>
            <a:off x="10378110" y="4197296"/>
            <a:ext cx="3433152" cy="7771488"/>
            <a:chOff x="3265711" y="1246700"/>
            <a:chExt cx="1287600" cy="2914688"/>
          </a:xfrm>
        </p:grpSpPr>
        <p:sp>
          <p:nvSpPr>
            <p:cNvPr id="27" name="Google Shape;122;p16">
              <a:extLst>
                <a:ext uri="{FF2B5EF4-FFF2-40B4-BE49-F238E27FC236}">
                  <a16:creationId xmlns:a16="http://schemas.microsoft.com/office/drawing/2014/main" id="{785B6C8E-F4C2-5C52-5F07-A3212494719D}"/>
                </a:ext>
              </a:extLst>
            </p:cNvPr>
            <p:cNvSpPr txBox="1"/>
            <p:nvPr/>
          </p:nvSpPr>
          <p:spPr>
            <a:xfrm>
              <a:off x="3265711" y="16100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Custom sales outreach</a:t>
              </a:r>
              <a:r>
                <a:rPr lang="en" sz="2400">
                  <a:solidFill>
                    <a:schemeClr val="bg1"/>
                  </a:solidFill>
                  <a:latin typeface="Oracle Sans Tab"/>
                </a:rPr>
                <a:t> based on interaction history, prospect profile to free up sales rep time</a:t>
              </a:r>
              <a:endParaRPr sz="2400">
                <a:solidFill>
                  <a:schemeClr val="bg1"/>
                </a:solidFill>
                <a:latin typeface="Oracle Sans Tab"/>
              </a:endParaRPr>
            </a:p>
          </p:txBody>
        </p:sp>
        <p:sp>
          <p:nvSpPr>
            <p:cNvPr id="28" name="Google Shape;123;p16">
              <a:extLst>
                <a:ext uri="{FF2B5EF4-FFF2-40B4-BE49-F238E27FC236}">
                  <a16:creationId xmlns:a16="http://schemas.microsoft.com/office/drawing/2014/main" id="{1AC10F38-9977-7CB0-9E45-F50A9123D675}"/>
                </a:ext>
              </a:extLst>
            </p:cNvPr>
            <p:cNvSpPr txBox="1"/>
            <p:nvPr/>
          </p:nvSpPr>
          <p:spPr>
            <a:xfrm>
              <a:off x="3265711" y="26006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Virtual sales representatives</a:t>
              </a:r>
              <a:r>
                <a:rPr lang="en" sz="2400">
                  <a:solidFill>
                    <a:schemeClr val="bg1"/>
                  </a:solidFill>
                  <a:latin typeface="Oracle Sans Tab"/>
                </a:rPr>
                <a:t> that guide prospects through offerings through to a sale</a:t>
              </a:r>
              <a:endParaRPr sz="2400">
                <a:solidFill>
                  <a:schemeClr val="bg1"/>
                </a:solidFill>
                <a:latin typeface="Oracle Sans Tab"/>
              </a:endParaRPr>
            </a:p>
          </p:txBody>
        </p:sp>
        <p:sp>
          <p:nvSpPr>
            <p:cNvPr id="29" name="Google Shape;124;p16">
              <a:extLst>
                <a:ext uri="{FF2B5EF4-FFF2-40B4-BE49-F238E27FC236}">
                  <a16:creationId xmlns:a16="http://schemas.microsoft.com/office/drawing/2014/main" id="{62B81AD0-0568-C3CA-7FFD-9C4672640F37}"/>
                </a:ext>
              </a:extLst>
            </p:cNvPr>
            <p:cNvSpPr txBox="1"/>
            <p:nvPr/>
          </p:nvSpPr>
          <p:spPr>
            <a:xfrm>
              <a:off x="3265711" y="35150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dirty="0">
                  <a:solidFill>
                    <a:schemeClr val="bg1"/>
                  </a:solidFill>
                  <a:latin typeface="Oracle Sans Tab"/>
                </a:rPr>
                <a:t>Custom sales pitch generation </a:t>
              </a:r>
              <a:r>
                <a:rPr lang="en" sz="2400" dirty="0">
                  <a:solidFill>
                    <a:schemeClr val="bg1"/>
                  </a:solidFill>
                  <a:latin typeface="Oracle Sans Tab"/>
                </a:rPr>
                <a:t>for new customers based on existing content</a:t>
              </a:r>
              <a:endParaRPr sz="2400" dirty="0">
                <a:solidFill>
                  <a:schemeClr val="bg1"/>
                </a:solidFill>
                <a:latin typeface="Oracle Sans Tab"/>
              </a:endParaRPr>
            </a:p>
          </p:txBody>
        </p:sp>
        <p:sp>
          <p:nvSpPr>
            <p:cNvPr id="30" name="Google Shape;125;p16">
              <a:extLst>
                <a:ext uri="{FF2B5EF4-FFF2-40B4-BE49-F238E27FC236}">
                  <a16:creationId xmlns:a16="http://schemas.microsoft.com/office/drawing/2014/main" id="{8922B067-1DAB-F06E-A194-9B0DE70EB55E}"/>
                </a:ext>
              </a:extLst>
            </p:cNvPr>
            <p:cNvSpPr txBox="1"/>
            <p:nvPr/>
          </p:nvSpPr>
          <p:spPr>
            <a:xfrm>
              <a:off x="3265711" y="1246700"/>
              <a:ext cx="1287600" cy="230700"/>
            </a:xfrm>
            <a:prstGeom prst="rect">
              <a:avLst/>
            </a:prstGeom>
            <a:noFill/>
            <a:ln>
              <a:noFill/>
            </a:ln>
          </p:spPr>
          <p:txBody>
            <a:bodyPr spcFirstLastPara="1" wrap="square" lIns="121851" tIns="121851" rIns="121851" bIns="121851" anchor="b" anchorCtr="0">
              <a:noAutofit/>
            </a:bodyPr>
            <a:lstStyle/>
            <a:p>
              <a:pPr algn="ctr" defTabSz="1828823">
                <a:defRPr/>
              </a:pPr>
              <a:r>
                <a:rPr lang="en" sz="2933" b="1" dirty="0">
                  <a:solidFill>
                    <a:schemeClr val="accent1"/>
                  </a:solidFill>
                  <a:latin typeface="Oracle Sans Tab"/>
                </a:rPr>
                <a:t>Sales</a:t>
              </a:r>
              <a:endParaRPr sz="2933" b="1" dirty="0">
                <a:solidFill>
                  <a:schemeClr val="accent1"/>
                </a:solidFill>
                <a:latin typeface="Oracle Sans Tab"/>
              </a:endParaRPr>
            </a:p>
          </p:txBody>
        </p:sp>
        <p:cxnSp>
          <p:nvCxnSpPr>
            <p:cNvPr id="31" name="Google Shape;126;p16">
              <a:extLst>
                <a:ext uri="{FF2B5EF4-FFF2-40B4-BE49-F238E27FC236}">
                  <a16:creationId xmlns:a16="http://schemas.microsoft.com/office/drawing/2014/main" id="{3CABDC94-D38F-10B0-C513-FC3B51925DE5}"/>
                </a:ext>
              </a:extLst>
            </p:cNvPr>
            <p:cNvCxnSpPr/>
            <p:nvPr/>
          </p:nvCxnSpPr>
          <p:spPr>
            <a:xfrm>
              <a:off x="3273211" y="1482775"/>
              <a:ext cx="1272600" cy="0"/>
            </a:xfrm>
            <a:prstGeom prst="straightConnector1">
              <a:avLst/>
            </a:prstGeom>
            <a:noFill/>
            <a:ln w="19050" cap="flat" cmpd="sng">
              <a:solidFill>
                <a:schemeClr val="dk2"/>
              </a:solidFill>
              <a:prstDash val="solid"/>
              <a:round/>
              <a:headEnd type="none" w="med" len="med"/>
              <a:tailEnd type="none" w="med" len="med"/>
            </a:ln>
          </p:spPr>
        </p:cxnSp>
      </p:grpSp>
      <p:grpSp>
        <p:nvGrpSpPr>
          <p:cNvPr id="32" name="Google Shape;127;p16">
            <a:extLst>
              <a:ext uri="{FF2B5EF4-FFF2-40B4-BE49-F238E27FC236}">
                <a16:creationId xmlns:a16="http://schemas.microsoft.com/office/drawing/2014/main" id="{A2D8E3BD-2E06-2CD1-BE08-C1D277586060}"/>
              </a:ext>
            </a:extLst>
          </p:cNvPr>
          <p:cNvGrpSpPr/>
          <p:nvPr/>
        </p:nvGrpSpPr>
        <p:grpSpPr>
          <a:xfrm>
            <a:off x="14149099" y="4197296"/>
            <a:ext cx="3433152" cy="7771488"/>
            <a:chOff x="4680016" y="1246700"/>
            <a:chExt cx="1287600" cy="2914688"/>
          </a:xfrm>
        </p:grpSpPr>
        <p:sp>
          <p:nvSpPr>
            <p:cNvPr id="33" name="Google Shape;128;p16">
              <a:extLst>
                <a:ext uri="{FF2B5EF4-FFF2-40B4-BE49-F238E27FC236}">
                  <a16:creationId xmlns:a16="http://schemas.microsoft.com/office/drawing/2014/main" id="{016751D5-A0E9-5339-4286-E7A0A59BC2D1}"/>
                </a:ext>
              </a:extLst>
            </p:cNvPr>
            <p:cNvSpPr txBox="1"/>
            <p:nvPr/>
          </p:nvSpPr>
          <p:spPr>
            <a:xfrm>
              <a:off x="4680016" y="16100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Analysis, cleaning, and labeling </a:t>
              </a:r>
              <a:r>
                <a:rPr lang="en" sz="2400">
                  <a:solidFill>
                    <a:schemeClr val="bg1"/>
                  </a:solidFill>
                  <a:latin typeface="Oracle Sans Tab"/>
                </a:rPr>
                <a:t>large volumes of data, such as user feedback, market trends, logs</a:t>
              </a:r>
              <a:endParaRPr sz="2400">
                <a:solidFill>
                  <a:schemeClr val="bg1"/>
                </a:solidFill>
                <a:latin typeface="Oracle Sans Tab"/>
              </a:endParaRPr>
            </a:p>
          </p:txBody>
        </p:sp>
        <p:sp>
          <p:nvSpPr>
            <p:cNvPr id="34" name="Google Shape;129;p16">
              <a:extLst>
                <a:ext uri="{FF2B5EF4-FFF2-40B4-BE49-F238E27FC236}">
                  <a16:creationId xmlns:a16="http://schemas.microsoft.com/office/drawing/2014/main" id="{24A8D6F7-5B75-F7F6-19E0-CE2E58782522}"/>
                </a:ext>
              </a:extLst>
            </p:cNvPr>
            <p:cNvSpPr txBox="1"/>
            <p:nvPr/>
          </p:nvSpPr>
          <p:spPr>
            <a:xfrm>
              <a:off x="4680016" y="26006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Coding and API auto-completion</a:t>
              </a:r>
              <a:r>
                <a:rPr lang="en" sz="2400">
                  <a:solidFill>
                    <a:schemeClr val="bg1"/>
                  </a:solidFill>
                  <a:latin typeface="Oracle Sans Tab"/>
                </a:rPr>
                <a:t> to speed up development,, refactoring, and systems integration</a:t>
              </a:r>
              <a:endParaRPr sz="2400">
                <a:solidFill>
                  <a:schemeClr val="bg1"/>
                </a:solidFill>
                <a:latin typeface="Oracle Sans Tab"/>
              </a:endParaRPr>
            </a:p>
          </p:txBody>
        </p:sp>
        <p:sp>
          <p:nvSpPr>
            <p:cNvPr id="35" name="Google Shape;130;p16">
              <a:extLst>
                <a:ext uri="{FF2B5EF4-FFF2-40B4-BE49-F238E27FC236}">
                  <a16:creationId xmlns:a16="http://schemas.microsoft.com/office/drawing/2014/main" id="{C682A0A1-9A19-1A98-0836-84B44F9A151B}"/>
                </a:ext>
              </a:extLst>
            </p:cNvPr>
            <p:cNvSpPr txBox="1"/>
            <p:nvPr/>
          </p:nvSpPr>
          <p:spPr>
            <a:xfrm>
              <a:off x="4680016" y="35150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Testing automation </a:t>
              </a:r>
              <a:r>
                <a:rPr lang="en" sz="2400">
                  <a:solidFill>
                    <a:schemeClr val="bg1"/>
                  </a:solidFill>
                  <a:latin typeface="Oracle Sans Tab"/>
                </a:rPr>
                <a:t>through creation of synthetic data, and compilation of log data</a:t>
              </a:r>
              <a:endParaRPr sz="2400">
                <a:solidFill>
                  <a:schemeClr val="bg1"/>
                </a:solidFill>
                <a:latin typeface="Oracle Sans Tab"/>
              </a:endParaRPr>
            </a:p>
          </p:txBody>
        </p:sp>
        <p:sp>
          <p:nvSpPr>
            <p:cNvPr id="36" name="Google Shape;131;p16">
              <a:extLst>
                <a:ext uri="{FF2B5EF4-FFF2-40B4-BE49-F238E27FC236}">
                  <a16:creationId xmlns:a16="http://schemas.microsoft.com/office/drawing/2014/main" id="{84A7759C-9D4F-64C0-858D-805E1CB7E819}"/>
                </a:ext>
              </a:extLst>
            </p:cNvPr>
            <p:cNvSpPr txBox="1"/>
            <p:nvPr/>
          </p:nvSpPr>
          <p:spPr>
            <a:xfrm>
              <a:off x="4680016" y="1246700"/>
              <a:ext cx="1287600" cy="230700"/>
            </a:xfrm>
            <a:prstGeom prst="rect">
              <a:avLst/>
            </a:prstGeom>
            <a:noFill/>
            <a:ln>
              <a:noFill/>
            </a:ln>
          </p:spPr>
          <p:txBody>
            <a:bodyPr spcFirstLastPara="1" wrap="square" lIns="121851" tIns="121851" rIns="121851" bIns="121851" anchor="b" anchorCtr="0">
              <a:noAutofit/>
            </a:bodyPr>
            <a:lstStyle/>
            <a:p>
              <a:pPr algn="ctr" defTabSz="1828823">
                <a:defRPr/>
              </a:pPr>
              <a:r>
                <a:rPr lang="en" sz="2933" b="1" dirty="0">
                  <a:solidFill>
                    <a:schemeClr val="accent1"/>
                  </a:solidFill>
                  <a:latin typeface="Oracle Sans Tab"/>
                </a:rPr>
                <a:t>Product Development</a:t>
              </a:r>
              <a:endParaRPr sz="2933" b="1" dirty="0">
                <a:solidFill>
                  <a:schemeClr val="accent1"/>
                </a:solidFill>
                <a:latin typeface="Oracle Sans Tab"/>
              </a:endParaRPr>
            </a:p>
          </p:txBody>
        </p:sp>
        <p:cxnSp>
          <p:nvCxnSpPr>
            <p:cNvPr id="37" name="Google Shape;132;p16">
              <a:extLst>
                <a:ext uri="{FF2B5EF4-FFF2-40B4-BE49-F238E27FC236}">
                  <a16:creationId xmlns:a16="http://schemas.microsoft.com/office/drawing/2014/main" id="{43227B4C-5E41-8559-D294-731CF787F561}"/>
                </a:ext>
              </a:extLst>
            </p:cNvPr>
            <p:cNvCxnSpPr/>
            <p:nvPr/>
          </p:nvCxnSpPr>
          <p:spPr>
            <a:xfrm>
              <a:off x="4687516" y="1482775"/>
              <a:ext cx="1272600" cy="0"/>
            </a:xfrm>
            <a:prstGeom prst="straightConnector1">
              <a:avLst/>
            </a:prstGeom>
            <a:noFill/>
            <a:ln w="19050" cap="flat" cmpd="sng">
              <a:solidFill>
                <a:schemeClr val="dk2"/>
              </a:solidFill>
              <a:prstDash val="solid"/>
              <a:round/>
              <a:headEnd type="none" w="med" len="med"/>
              <a:tailEnd type="none" w="med" len="med"/>
            </a:ln>
          </p:spPr>
        </p:cxnSp>
      </p:grpSp>
      <p:grpSp>
        <p:nvGrpSpPr>
          <p:cNvPr id="44" name="Google Shape;139;p16">
            <a:extLst>
              <a:ext uri="{FF2B5EF4-FFF2-40B4-BE49-F238E27FC236}">
                <a16:creationId xmlns:a16="http://schemas.microsoft.com/office/drawing/2014/main" id="{5E32E6FB-5714-BA85-3A63-571E551980D0}"/>
              </a:ext>
            </a:extLst>
          </p:cNvPr>
          <p:cNvGrpSpPr/>
          <p:nvPr/>
        </p:nvGrpSpPr>
        <p:grpSpPr>
          <a:xfrm>
            <a:off x="18006246" y="4179934"/>
            <a:ext cx="3433152" cy="7771488"/>
            <a:chOff x="7579191" y="1246700"/>
            <a:chExt cx="1287600" cy="2914688"/>
          </a:xfrm>
        </p:grpSpPr>
        <p:sp>
          <p:nvSpPr>
            <p:cNvPr id="45" name="Google Shape;140;p16">
              <a:extLst>
                <a:ext uri="{FF2B5EF4-FFF2-40B4-BE49-F238E27FC236}">
                  <a16:creationId xmlns:a16="http://schemas.microsoft.com/office/drawing/2014/main" id="{935C4C78-4C13-B2DC-ECB4-58087ABDAF42}"/>
                </a:ext>
              </a:extLst>
            </p:cNvPr>
            <p:cNvSpPr txBox="1"/>
            <p:nvPr/>
          </p:nvSpPr>
          <p:spPr>
            <a:xfrm>
              <a:off x="7579191" y="1610025"/>
              <a:ext cx="1287600" cy="784880"/>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Synthesis of unstructured data </a:t>
              </a:r>
              <a:r>
                <a:rPr lang="en" sz="2400">
                  <a:solidFill>
                    <a:schemeClr val="bg1"/>
                  </a:solidFill>
                  <a:latin typeface="Oracle Sans Tab"/>
                </a:rPr>
                <a:t>from earnings calls, analyst reports and other sources</a:t>
              </a:r>
              <a:endParaRPr sz="2400">
                <a:solidFill>
                  <a:schemeClr val="bg1"/>
                </a:solidFill>
                <a:latin typeface="Oracle Sans Tab"/>
              </a:endParaRPr>
            </a:p>
          </p:txBody>
        </p:sp>
        <p:sp>
          <p:nvSpPr>
            <p:cNvPr id="46" name="Google Shape;141;p16">
              <a:extLst>
                <a:ext uri="{FF2B5EF4-FFF2-40B4-BE49-F238E27FC236}">
                  <a16:creationId xmlns:a16="http://schemas.microsoft.com/office/drawing/2014/main" id="{2E5988BD-09BF-278B-A6EB-87A4148F867A}"/>
                </a:ext>
              </a:extLst>
            </p:cNvPr>
            <p:cNvSpPr txBox="1"/>
            <p:nvPr/>
          </p:nvSpPr>
          <p:spPr>
            <a:xfrm>
              <a:off x="7579191" y="26006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Automation of complex, context heavy processes</a:t>
              </a:r>
              <a:r>
                <a:rPr lang="en" sz="2400">
                  <a:solidFill>
                    <a:schemeClr val="bg1"/>
                  </a:solidFill>
                  <a:latin typeface="Oracle Sans Tab"/>
                </a:rPr>
                <a:t> like expensing, AR</a:t>
              </a:r>
              <a:endParaRPr sz="2400">
                <a:solidFill>
                  <a:schemeClr val="bg1"/>
                </a:solidFill>
                <a:latin typeface="Oracle Sans Tab"/>
              </a:endParaRPr>
            </a:p>
          </p:txBody>
        </p:sp>
        <p:sp>
          <p:nvSpPr>
            <p:cNvPr id="47" name="Google Shape;142;p16">
              <a:extLst>
                <a:ext uri="{FF2B5EF4-FFF2-40B4-BE49-F238E27FC236}">
                  <a16:creationId xmlns:a16="http://schemas.microsoft.com/office/drawing/2014/main" id="{D787C1C3-7A2F-D407-BBF4-146799C558E9}"/>
                </a:ext>
              </a:extLst>
            </p:cNvPr>
            <p:cNvSpPr txBox="1"/>
            <p:nvPr/>
          </p:nvSpPr>
          <p:spPr>
            <a:xfrm>
              <a:off x="7579191" y="3515025"/>
              <a:ext cx="1287600" cy="646363"/>
            </a:xfrm>
            <a:prstGeom prst="rect">
              <a:avLst/>
            </a:prstGeom>
            <a:noFill/>
            <a:ln>
              <a:noFill/>
            </a:ln>
          </p:spPr>
          <p:txBody>
            <a:bodyPr spcFirstLastPara="1" wrap="square" lIns="48728" tIns="121851" rIns="48728" bIns="121851" anchor="t" anchorCtr="0">
              <a:spAutoFit/>
            </a:bodyPr>
            <a:lstStyle/>
            <a:p>
              <a:pPr defTabSz="1828823">
                <a:defRPr/>
              </a:pPr>
              <a:r>
                <a:rPr lang="en" sz="2400" b="1">
                  <a:solidFill>
                    <a:schemeClr val="bg1"/>
                  </a:solidFill>
                  <a:latin typeface="Oracle Sans Tab"/>
                </a:rPr>
                <a:t>At scale monitoring</a:t>
              </a:r>
              <a:r>
                <a:rPr lang="en" sz="2400">
                  <a:solidFill>
                    <a:schemeClr val="bg1"/>
                  </a:solidFill>
                  <a:latin typeface="Oracle Sans Tab"/>
                </a:rPr>
                <a:t> of competitors, customers, across public, private sources</a:t>
              </a:r>
              <a:endParaRPr sz="2400">
                <a:solidFill>
                  <a:schemeClr val="bg1"/>
                </a:solidFill>
                <a:latin typeface="Oracle Sans Tab"/>
              </a:endParaRPr>
            </a:p>
          </p:txBody>
        </p:sp>
        <p:sp>
          <p:nvSpPr>
            <p:cNvPr id="48" name="Google Shape;143;p16">
              <a:extLst>
                <a:ext uri="{FF2B5EF4-FFF2-40B4-BE49-F238E27FC236}">
                  <a16:creationId xmlns:a16="http://schemas.microsoft.com/office/drawing/2014/main" id="{CB2339A8-D9B3-90DC-0A2F-8B6720066C21}"/>
                </a:ext>
              </a:extLst>
            </p:cNvPr>
            <p:cNvSpPr txBox="1"/>
            <p:nvPr/>
          </p:nvSpPr>
          <p:spPr>
            <a:xfrm>
              <a:off x="7579191" y="1246700"/>
              <a:ext cx="1287600" cy="230700"/>
            </a:xfrm>
            <a:prstGeom prst="rect">
              <a:avLst/>
            </a:prstGeom>
            <a:noFill/>
            <a:ln>
              <a:noFill/>
            </a:ln>
          </p:spPr>
          <p:txBody>
            <a:bodyPr spcFirstLastPara="1" wrap="square" lIns="121851" tIns="121851" rIns="121851" bIns="121851" anchor="b" anchorCtr="0">
              <a:noAutofit/>
            </a:bodyPr>
            <a:lstStyle/>
            <a:p>
              <a:pPr algn="ctr" defTabSz="1828823">
                <a:defRPr/>
              </a:pPr>
              <a:r>
                <a:rPr lang="en" sz="2933" b="1" dirty="0">
                  <a:solidFill>
                    <a:schemeClr val="accent1"/>
                  </a:solidFill>
                  <a:latin typeface="Oracle Sans Tab"/>
                </a:rPr>
                <a:t>Strategy and Finance</a:t>
              </a:r>
              <a:endParaRPr sz="2933" b="1" dirty="0">
                <a:solidFill>
                  <a:schemeClr val="accent1"/>
                </a:solidFill>
                <a:latin typeface="Oracle Sans Tab"/>
              </a:endParaRPr>
            </a:p>
          </p:txBody>
        </p:sp>
        <p:cxnSp>
          <p:nvCxnSpPr>
            <p:cNvPr id="49" name="Google Shape;144;p16">
              <a:extLst>
                <a:ext uri="{FF2B5EF4-FFF2-40B4-BE49-F238E27FC236}">
                  <a16:creationId xmlns:a16="http://schemas.microsoft.com/office/drawing/2014/main" id="{85DECDE9-FE1B-D651-6D07-A56445804F4C}"/>
                </a:ext>
              </a:extLst>
            </p:cNvPr>
            <p:cNvCxnSpPr/>
            <p:nvPr/>
          </p:nvCxnSpPr>
          <p:spPr>
            <a:xfrm>
              <a:off x="7586691" y="1482775"/>
              <a:ext cx="1272600" cy="0"/>
            </a:xfrm>
            <a:prstGeom prst="straightConnector1">
              <a:avLst/>
            </a:prstGeom>
            <a:noFill/>
            <a:ln w="19050" cap="flat" cmpd="sng">
              <a:solidFill>
                <a:schemeClr val="dk2"/>
              </a:solidFill>
              <a:prstDash val="solid"/>
              <a:round/>
              <a:headEnd type="none" w="med" len="med"/>
              <a:tailEnd type="none" w="med" len="med"/>
            </a:ln>
          </p:spPr>
        </p:cxnSp>
      </p:grpSp>
      <p:pic>
        <p:nvPicPr>
          <p:cNvPr id="50" name="Google Shape;146;p16">
            <a:extLst>
              <a:ext uri="{FF2B5EF4-FFF2-40B4-BE49-F238E27FC236}">
                <a16:creationId xmlns:a16="http://schemas.microsoft.com/office/drawing/2014/main" id="{73D60BE4-56C3-A50E-BA3F-2E7642310ADB}"/>
              </a:ext>
            </a:extLst>
          </p:cNvPr>
          <p:cNvPicPr preferRelativeResize="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685481" y="2270158"/>
            <a:ext cx="1597909" cy="1597909"/>
          </a:xfrm>
          <a:prstGeom prst="rect">
            <a:avLst/>
          </a:prstGeom>
          <a:noFill/>
          <a:ln>
            <a:noFill/>
          </a:ln>
        </p:spPr>
      </p:pic>
      <p:pic>
        <p:nvPicPr>
          <p:cNvPr id="51" name="Google Shape;147;p16">
            <a:extLst>
              <a:ext uri="{FF2B5EF4-FFF2-40B4-BE49-F238E27FC236}">
                <a16:creationId xmlns:a16="http://schemas.microsoft.com/office/drawing/2014/main" id="{2A82AF52-BF5A-3FCE-E527-C9EBC0FF6CCE}"/>
              </a:ext>
            </a:extLst>
          </p:cNvPr>
          <p:cNvPicPr preferRelativeResize="0"/>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238144" y="2374141"/>
            <a:ext cx="1389936" cy="1389936"/>
          </a:xfrm>
          <a:prstGeom prst="rect">
            <a:avLst/>
          </a:prstGeom>
          <a:noFill/>
          <a:ln>
            <a:noFill/>
          </a:ln>
        </p:spPr>
      </p:pic>
      <p:pic>
        <p:nvPicPr>
          <p:cNvPr id="52" name="Google Shape;148;p16">
            <a:extLst>
              <a:ext uri="{FF2B5EF4-FFF2-40B4-BE49-F238E27FC236}">
                <a16:creationId xmlns:a16="http://schemas.microsoft.com/office/drawing/2014/main" id="{982AA618-C35E-7551-2C31-1DBD74929650}"/>
              </a:ext>
            </a:extLst>
          </p:cNvPr>
          <p:cNvPicPr preferRelativeResize="0"/>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5005576" y="2374152"/>
            <a:ext cx="1389920" cy="1389920"/>
          </a:xfrm>
          <a:prstGeom prst="rect">
            <a:avLst/>
          </a:prstGeom>
          <a:noFill/>
          <a:ln>
            <a:noFill/>
          </a:ln>
        </p:spPr>
      </p:pic>
      <p:pic>
        <p:nvPicPr>
          <p:cNvPr id="54" name="Google Shape;150;p16">
            <a:extLst>
              <a:ext uri="{FF2B5EF4-FFF2-40B4-BE49-F238E27FC236}">
                <a16:creationId xmlns:a16="http://schemas.microsoft.com/office/drawing/2014/main" id="{30C181DA-AA4E-F3B9-58FC-3E9767527B49}"/>
              </a:ext>
            </a:extLst>
          </p:cNvPr>
          <p:cNvPicPr preferRelativeResize="0"/>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8930867" y="2383216"/>
            <a:ext cx="1337061" cy="1337061"/>
          </a:xfrm>
          <a:prstGeom prst="rect">
            <a:avLst/>
          </a:prstGeom>
          <a:noFill/>
          <a:ln>
            <a:noFill/>
          </a:ln>
        </p:spPr>
      </p:pic>
      <p:pic>
        <p:nvPicPr>
          <p:cNvPr id="55" name="Google Shape;151;p16">
            <a:extLst>
              <a:ext uri="{FF2B5EF4-FFF2-40B4-BE49-F238E27FC236}">
                <a16:creationId xmlns:a16="http://schemas.microsoft.com/office/drawing/2014/main" id="{D86A7FEE-5B02-E641-826A-82D08537A3A9}"/>
              </a:ext>
            </a:extLst>
          </p:cNvPr>
          <p:cNvPicPr preferRelativeResize="0"/>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7540978" y="2417946"/>
            <a:ext cx="1302333" cy="1302333"/>
          </a:xfrm>
          <a:prstGeom prst="rect">
            <a:avLst/>
          </a:prstGeom>
          <a:noFill/>
          <a:ln>
            <a:noFill/>
          </a:ln>
        </p:spPr>
      </p:pic>
      <p:cxnSp>
        <p:nvCxnSpPr>
          <p:cNvPr id="56" name="Google Shape;104;p16">
            <a:extLst>
              <a:ext uri="{FF2B5EF4-FFF2-40B4-BE49-F238E27FC236}">
                <a16:creationId xmlns:a16="http://schemas.microsoft.com/office/drawing/2014/main" id="{F33A7A2C-44D7-D1B9-3313-57F5666B26E0}"/>
              </a:ext>
            </a:extLst>
          </p:cNvPr>
          <p:cNvCxnSpPr/>
          <p:nvPr/>
        </p:nvCxnSpPr>
        <p:spPr>
          <a:xfrm>
            <a:off x="6356704" y="4175299"/>
            <a:ext cx="0" cy="8596480"/>
          </a:xfrm>
          <a:prstGeom prst="straightConnector1">
            <a:avLst/>
          </a:prstGeom>
          <a:noFill/>
          <a:ln w="9525" cap="flat" cmpd="sng">
            <a:solidFill>
              <a:schemeClr val="bg1"/>
            </a:solidFill>
            <a:prstDash val="dash"/>
            <a:round/>
            <a:headEnd type="none" w="med" len="med"/>
            <a:tailEnd type="none" w="med" len="med"/>
          </a:ln>
        </p:spPr>
      </p:cxnSp>
      <p:cxnSp>
        <p:nvCxnSpPr>
          <p:cNvPr id="57" name="Google Shape;105;p16">
            <a:extLst>
              <a:ext uri="{FF2B5EF4-FFF2-40B4-BE49-F238E27FC236}">
                <a16:creationId xmlns:a16="http://schemas.microsoft.com/office/drawing/2014/main" id="{6D3A7F98-2F77-B894-B5DA-3D15B4A727E5}"/>
              </a:ext>
            </a:extLst>
          </p:cNvPr>
          <p:cNvCxnSpPr/>
          <p:nvPr/>
        </p:nvCxnSpPr>
        <p:spPr>
          <a:xfrm>
            <a:off x="10159552" y="4175299"/>
            <a:ext cx="0" cy="8596480"/>
          </a:xfrm>
          <a:prstGeom prst="straightConnector1">
            <a:avLst/>
          </a:prstGeom>
          <a:noFill/>
          <a:ln w="9525" cap="flat" cmpd="sng">
            <a:solidFill>
              <a:schemeClr val="bg1"/>
            </a:solidFill>
            <a:prstDash val="dash"/>
            <a:round/>
            <a:headEnd type="none" w="med" len="med"/>
            <a:tailEnd type="none" w="med" len="med"/>
          </a:ln>
        </p:spPr>
      </p:cxnSp>
      <p:cxnSp>
        <p:nvCxnSpPr>
          <p:cNvPr id="58" name="Google Shape;106;p16">
            <a:extLst>
              <a:ext uri="{FF2B5EF4-FFF2-40B4-BE49-F238E27FC236}">
                <a16:creationId xmlns:a16="http://schemas.microsoft.com/office/drawing/2014/main" id="{7409533A-0F88-F02E-92B2-4BA48F23D611}"/>
              </a:ext>
            </a:extLst>
          </p:cNvPr>
          <p:cNvCxnSpPr/>
          <p:nvPr/>
        </p:nvCxnSpPr>
        <p:spPr>
          <a:xfrm>
            <a:off x="13962398" y="4175299"/>
            <a:ext cx="0" cy="8596480"/>
          </a:xfrm>
          <a:prstGeom prst="straightConnector1">
            <a:avLst/>
          </a:prstGeom>
          <a:noFill/>
          <a:ln w="9525" cap="flat" cmpd="sng">
            <a:solidFill>
              <a:schemeClr val="bg1"/>
            </a:solidFill>
            <a:prstDash val="dash"/>
            <a:round/>
            <a:headEnd type="none" w="med" len="med"/>
            <a:tailEnd type="none" w="med" len="med"/>
          </a:ln>
        </p:spPr>
      </p:cxnSp>
      <p:cxnSp>
        <p:nvCxnSpPr>
          <p:cNvPr id="59" name="Google Shape;107;p16">
            <a:extLst>
              <a:ext uri="{FF2B5EF4-FFF2-40B4-BE49-F238E27FC236}">
                <a16:creationId xmlns:a16="http://schemas.microsoft.com/office/drawing/2014/main" id="{E5AA9F4F-5E9E-A621-B3BC-A3ECE8138A2F}"/>
              </a:ext>
            </a:extLst>
          </p:cNvPr>
          <p:cNvCxnSpPr/>
          <p:nvPr/>
        </p:nvCxnSpPr>
        <p:spPr>
          <a:xfrm>
            <a:off x="17765248" y="4175299"/>
            <a:ext cx="0" cy="8596480"/>
          </a:xfrm>
          <a:prstGeom prst="straightConnector1">
            <a:avLst/>
          </a:prstGeom>
          <a:noFill/>
          <a:ln w="9525" cap="flat" cmpd="sng">
            <a:solidFill>
              <a:schemeClr val="bg1"/>
            </a:solidFill>
            <a:prstDash val="dash"/>
            <a:round/>
            <a:headEnd type="none" w="med" len="med"/>
            <a:tailEnd type="none" w="med" len="med"/>
          </a:ln>
        </p:spPr>
      </p:cxnSp>
      <p:cxnSp>
        <p:nvCxnSpPr>
          <p:cNvPr id="61" name="Google Shape;114;p16">
            <a:extLst>
              <a:ext uri="{FF2B5EF4-FFF2-40B4-BE49-F238E27FC236}">
                <a16:creationId xmlns:a16="http://schemas.microsoft.com/office/drawing/2014/main" id="{89B729FE-CD23-E95D-9738-FD47993E1815}"/>
              </a:ext>
            </a:extLst>
          </p:cNvPr>
          <p:cNvCxnSpPr/>
          <p:nvPr/>
        </p:nvCxnSpPr>
        <p:spPr>
          <a:xfrm>
            <a:off x="2785158" y="4840200"/>
            <a:ext cx="3393157" cy="0"/>
          </a:xfrm>
          <a:prstGeom prst="straightConnector1">
            <a:avLst/>
          </a:prstGeom>
          <a:noFill/>
          <a:ln w="19050" cap="flat" cmpd="sng">
            <a:solidFill>
              <a:schemeClr val="bg1"/>
            </a:solidFill>
            <a:prstDash val="solid"/>
            <a:round/>
            <a:headEnd type="none" w="med" len="med"/>
            <a:tailEnd type="none" w="med" len="med"/>
          </a:ln>
        </p:spPr>
      </p:cxnSp>
      <p:cxnSp>
        <p:nvCxnSpPr>
          <p:cNvPr id="62" name="Google Shape;114;p16">
            <a:extLst>
              <a:ext uri="{FF2B5EF4-FFF2-40B4-BE49-F238E27FC236}">
                <a16:creationId xmlns:a16="http://schemas.microsoft.com/office/drawing/2014/main" id="{5EDAA935-9463-8AC4-9511-569D9BEFC3F7}"/>
              </a:ext>
            </a:extLst>
          </p:cNvPr>
          <p:cNvCxnSpPr/>
          <p:nvPr/>
        </p:nvCxnSpPr>
        <p:spPr>
          <a:xfrm>
            <a:off x="6660414" y="4840200"/>
            <a:ext cx="3393157" cy="0"/>
          </a:xfrm>
          <a:prstGeom prst="straightConnector1">
            <a:avLst/>
          </a:prstGeom>
          <a:noFill/>
          <a:ln w="19050" cap="flat" cmpd="sng">
            <a:solidFill>
              <a:schemeClr val="bg1"/>
            </a:solidFill>
            <a:prstDash val="solid"/>
            <a:round/>
            <a:headEnd type="none" w="med" len="med"/>
            <a:tailEnd type="none" w="med" len="med"/>
          </a:ln>
        </p:spPr>
      </p:cxnSp>
      <p:cxnSp>
        <p:nvCxnSpPr>
          <p:cNvPr id="63" name="Google Shape;114;p16">
            <a:extLst>
              <a:ext uri="{FF2B5EF4-FFF2-40B4-BE49-F238E27FC236}">
                <a16:creationId xmlns:a16="http://schemas.microsoft.com/office/drawing/2014/main" id="{E4DA3653-5C44-F967-4073-2193EF88220F}"/>
              </a:ext>
            </a:extLst>
          </p:cNvPr>
          <p:cNvCxnSpPr/>
          <p:nvPr/>
        </p:nvCxnSpPr>
        <p:spPr>
          <a:xfrm>
            <a:off x="10418105" y="4840200"/>
            <a:ext cx="3393157" cy="0"/>
          </a:xfrm>
          <a:prstGeom prst="straightConnector1">
            <a:avLst/>
          </a:prstGeom>
          <a:noFill/>
          <a:ln w="19050" cap="flat" cmpd="sng">
            <a:solidFill>
              <a:schemeClr val="bg1"/>
            </a:solidFill>
            <a:prstDash val="solid"/>
            <a:round/>
            <a:headEnd type="none" w="med" len="med"/>
            <a:tailEnd type="none" w="med" len="med"/>
          </a:ln>
        </p:spPr>
      </p:cxnSp>
      <p:cxnSp>
        <p:nvCxnSpPr>
          <p:cNvPr id="64" name="Google Shape;114;p16">
            <a:extLst>
              <a:ext uri="{FF2B5EF4-FFF2-40B4-BE49-F238E27FC236}">
                <a16:creationId xmlns:a16="http://schemas.microsoft.com/office/drawing/2014/main" id="{3FEAA8B9-42A9-13A5-1B12-591BC8EB247A}"/>
              </a:ext>
            </a:extLst>
          </p:cNvPr>
          <p:cNvCxnSpPr/>
          <p:nvPr/>
        </p:nvCxnSpPr>
        <p:spPr>
          <a:xfrm>
            <a:off x="14209673" y="4817707"/>
            <a:ext cx="3393157" cy="0"/>
          </a:xfrm>
          <a:prstGeom prst="straightConnector1">
            <a:avLst/>
          </a:prstGeom>
          <a:noFill/>
          <a:ln w="19050" cap="flat" cmpd="sng">
            <a:solidFill>
              <a:schemeClr val="bg1"/>
            </a:solidFill>
            <a:prstDash val="solid"/>
            <a:round/>
            <a:headEnd type="none" w="med" len="med"/>
            <a:tailEnd type="none" w="med" len="med"/>
          </a:ln>
        </p:spPr>
      </p:cxnSp>
      <p:cxnSp>
        <p:nvCxnSpPr>
          <p:cNvPr id="66" name="Google Shape;114;p16">
            <a:extLst>
              <a:ext uri="{FF2B5EF4-FFF2-40B4-BE49-F238E27FC236}">
                <a16:creationId xmlns:a16="http://schemas.microsoft.com/office/drawing/2014/main" id="{39EC1E3C-7B7A-908D-E179-6964930825C1}"/>
              </a:ext>
            </a:extLst>
          </p:cNvPr>
          <p:cNvCxnSpPr/>
          <p:nvPr/>
        </p:nvCxnSpPr>
        <p:spPr>
          <a:xfrm>
            <a:off x="18026243" y="4822835"/>
            <a:ext cx="3393157" cy="0"/>
          </a:xfrm>
          <a:prstGeom prst="straightConnector1">
            <a:avLst/>
          </a:prstGeom>
          <a:noFill/>
          <a:ln w="19050" cap="flat" cmpd="sng">
            <a:solidFill>
              <a:schemeClr val="bg1"/>
            </a:solidFill>
            <a:prstDash val="solid"/>
            <a:round/>
            <a:headEnd type="none" w="med" len="med"/>
            <a:tailEnd type="none" w="med" len="med"/>
          </a:ln>
        </p:spPr>
      </p:cxnSp>
      <p:sp>
        <p:nvSpPr>
          <p:cNvPr id="4" name="Title 7">
            <a:extLst>
              <a:ext uri="{FF2B5EF4-FFF2-40B4-BE49-F238E27FC236}">
                <a16:creationId xmlns:a16="http://schemas.microsoft.com/office/drawing/2014/main" id="{63E3CE4B-E274-BB0B-731B-F5B2FE6406F7}"/>
              </a:ext>
            </a:extLst>
          </p:cNvPr>
          <p:cNvSpPr txBox="1">
            <a:spLocks/>
          </p:cNvSpPr>
          <p:nvPr/>
        </p:nvSpPr>
        <p:spPr>
          <a:xfrm>
            <a:off x="1017458" y="1090603"/>
            <a:ext cx="22684019" cy="1963520"/>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defTabSz="914411">
              <a:defRPr/>
            </a:pPr>
            <a:r>
              <a:rPr lang="en-US" sz="7200" b="0" dirty="0">
                <a:solidFill>
                  <a:schemeClr val="accent4"/>
                </a:solidFill>
                <a:latin typeface="Oracle Sans Light" panose="020B0403020204020204" pitchFamily="34" charset="0"/>
                <a:cs typeface="Oracle Sans Light" panose="020B0403020204020204" pitchFamily="34" charset="0"/>
              </a:rPr>
              <a:t>Use cases across business functions</a:t>
            </a:r>
          </a:p>
        </p:txBody>
      </p:sp>
      <p:sp>
        <p:nvSpPr>
          <p:cNvPr id="2" name="Slide Number Placeholder 1">
            <a:extLst>
              <a:ext uri="{FF2B5EF4-FFF2-40B4-BE49-F238E27FC236}">
                <a16:creationId xmlns:a16="http://schemas.microsoft.com/office/drawing/2014/main" id="{15125469-F8A5-C0C9-F9DE-A3B15D378777}"/>
              </a:ext>
            </a:extLst>
          </p:cNvPr>
          <p:cNvSpPr txBox="1">
            <a:spLocks/>
          </p:cNvSpPr>
          <p:nvPr/>
        </p:nvSpPr>
        <p:spPr>
          <a:xfrm>
            <a:off x="1016000" y="12847320"/>
            <a:ext cx="731615" cy="731520"/>
          </a:xfrm>
          <a:prstGeom prst="rect">
            <a:avLst/>
          </a:prstGeo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fld id="{345D60D9-5372-5F40-9443-0F9AE5BDC3C8}" type="slidenum">
              <a:rPr lang="en-US" sz="1200">
                <a:solidFill>
                  <a:schemeClr val="accent5"/>
                </a:solidFill>
                <a:latin typeface="Oracle Sans Tab" panose="020B0503020204020204" pitchFamily="34" charset="0"/>
                <a:cs typeface="Oracle Sans Light" panose="020B0403020204020204" pitchFamily="34" charset="0"/>
              </a:rPr>
              <a:pPr/>
              <a:t>8</a:t>
            </a:fld>
            <a:endParaRPr lang="en-US" sz="1200" dirty="0">
              <a:solidFill>
                <a:schemeClr val="accent5"/>
              </a:solidFill>
              <a:latin typeface="Oracle Sans Tab" panose="020B0503020204020204" pitchFamily="34" charset="0"/>
              <a:cs typeface="Oracle Sans Light" panose="020B0403020204020204" pitchFamily="34" charset="0"/>
            </a:endParaRPr>
          </a:p>
        </p:txBody>
      </p:sp>
      <p:sp>
        <p:nvSpPr>
          <p:cNvPr id="3" name="Footer Placeholder 2">
            <a:extLst>
              <a:ext uri="{FF2B5EF4-FFF2-40B4-BE49-F238E27FC236}">
                <a16:creationId xmlns:a16="http://schemas.microsoft.com/office/drawing/2014/main" id="{17763252-B11A-EC43-E57F-A7D9C291B43E}"/>
              </a:ext>
            </a:extLst>
          </p:cNvPr>
          <p:cNvSpPr txBox="1">
            <a:spLocks/>
          </p:cNvSpPr>
          <p:nvPr/>
        </p:nvSpPr>
        <p:spPr>
          <a:xfrm>
            <a:off x="1747615" y="12847957"/>
            <a:ext cx="11492254" cy="730250"/>
          </a:xfrm>
          <a:prstGeom prst="rect">
            <a:avLst/>
          </a:prstGeom>
        </p:spPr>
        <p:txBody>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200" dirty="0">
                <a:solidFill>
                  <a:schemeClr val="accent5"/>
                </a:solidFill>
                <a:latin typeface="Oracle Sans Tab" panose="020B0503020204020204" pitchFamily="34" charset="0"/>
                <a:cs typeface="Oracle Sans Light" panose="020B0403020204020204" pitchFamily="34" charset="0"/>
              </a:rPr>
              <a:t>Copyright © 2024, Oracle and/or its affiliates</a:t>
            </a:r>
          </a:p>
        </p:txBody>
      </p:sp>
    </p:spTree>
    <p:extLst>
      <p:ext uri="{BB962C8B-B14F-4D97-AF65-F5344CB8AC3E}">
        <p14:creationId xmlns:p14="http://schemas.microsoft.com/office/powerpoint/2010/main" val="1151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CAB462-7AA1-6BA7-EFD7-B8FA11ACEBBC}"/>
              </a:ext>
            </a:extLst>
          </p:cNvPr>
          <p:cNvSpPr>
            <a:spLocks noGrp="1"/>
          </p:cNvSpPr>
          <p:nvPr>
            <p:ph type="ftr" sz="quarter" idx="11"/>
          </p:nvPr>
        </p:nvSpPr>
        <p:spPr/>
        <p:txBody>
          <a:bodyPr/>
          <a:lstStyle/>
          <a:p>
            <a:r>
              <a:rPr lang="en-US" dirty="0"/>
              <a:t>Copyright © 2024, Oracle and/or its affiliates</a:t>
            </a:r>
          </a:p>
        </p:txBody>
      </p:sp>
      <p:sp>
        <p:nvSpPr>
          <p:cNvPr id="3" name="Slide Number Placeholder 2">
            <a:extLst>
              <a:ext uri="{FF2B5EF4-FFF2-40B4-BE49-F238E27FC236}">
                <a16:creationId xmlns:a16="http://schemas.microsoft.com/office/drawing/2014/main" id="{EC9429B5-E2A3-0666-FC86-DC7AD2948947}"/>
              </a:ext>
            </a:extLst>
          </p:cNvPr>
          <p:cNvSpPr>
            <a:spLocks noGrp="1"/>
          </p:cNvSpPr>
          <p:nvPr>
            <p:ph type="sldNum" sz="quarter" idx="12"/>
          </p:nvPr>
        </p:nvSpPr>
        <p:spPr/>
        <p:txBody>
          <a:bodyPr/>
          <a:lstStyle/>
          <a:p>
            <a:fld id="{345D60D9-5372-5F40-9443-0F9AE5BDC3C8}" type="slidenum">
              <a:rPr lang="en-US" smtClean="0"/>
              <a:pPr/>
              <a:t>9</a:t>
            </a:fld>
            <a:endParaRPr lang="en-US" dirty="0"/>
          </a:p>
        </p:txBody>
      </p:sp>
      <p:sp>
        <p:nvSpPr>
          <p:cNvPr id="4" name="Title 5">
            <a:extLst>
              <a:ext uri="{FF2B5EF4-FFF2-40B4-BE49-F238E27FC236}">
                <a16:creationId xmlns:a16="http://schemas.microsoft.com/office/drawing/2014/main" id="{2014C9FE-A630-483E-8568-7E49136CFB51}"/>
              </a:ext>
            </a:extLst>
          </p:cNvPr>
          <p:cNvSpPr txBox="1">
            <a:spLocks/>
          </p:cNvSpPr>
          <p:nvPr/>
        </p:nvSpPr>
        <p:spPr>
          <a:xfrm>
            <a:off x="1381807" y="605524"/>
            <a:ext cx="18202275" cy="1963737"/>
          </a:xfrm>
          <a:prstGeom prst="rect">
            <a:avLst/>
          </a:prstGeom>
        </p:spPr>
        <p:txBody>
          <a:bodyPr/>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r>
              <a:rPr lang="en-US" sz="7200" b="0" dirty="0">
                <a:solidFill>
                  <a:schemeClr val="accent4"/>
                </a:solidFill>
                <a:latin typeface="Oracle Sans Light" panose="020B0403020204020204" pitchFamily="34" charset="0"/>
                <a:cs typeface="Oracle Sans Light" panose="020B0403020204020204" pitchFamily="34" charset="0"/>
              </a:rPr>
              <a:t>OCI Generative AI</a:t>
            </a:r>
          </a:p>
          <a:p>
            <a:r>
              <a:rPr lang="en-US" sz="5400" b="0" dirty="0">
                <a:solidFill>
                  <a:schemeClr val="accent4"/>
                </a:solidFill>
                <a:latin typeface="Oracle Sans Light" panose="020B0403020204020204" pitchFamily="34" charset="0"/>
                <a:cs typeface="Oracle Sans Light" panose="020B0403020204020204" pitchFamily="34" charset="0"/>
              </a:rPr>
              <a:t>Built from the ground up to meet your enterprise needs</a:t>
            </a:r>
          </a:p>
        </p:txBody>
      </p:sp>
      <p:pic>
        <p:nvPicPr>
          <p:cNvPr id="5" name="Picture 4">
            <a:extLst>
              <a:ext uri="{FF2B5EF4-FFF2-40B4-BE49-F238E27FC236}">
                <a16:creationId xmlns:a16="http://schemas.microsoft.com/office/drawing/2014/main" id="{4FBD7B77-B961-C11B-4A19-E8F25FF6019D}"/>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712543" y="7950200"/>
            <a:ext cx="4394200" cy="4394200"/>
          </a:xfrm>
          <a:prstGeom prst="rect">
            <a:avLst/>
          </a:prstGeom>
        </p:spPr>
      </p:pic>
      <p:grpSp>
        <p:nvGrpSpPr>
          <p:cNvPr id="6" name="Group 5">
            <a:extLst>
              <a:ext uri="{FF2B5EF4-FFF2-40B4-BE49-F238E27FC236}">
                <a16:creationId xmlns:a16="http://schemas.microsoft.com/office/drawing/2014/main" id="{6FB010EE-61DA-7CE7-44E0-8D87AAA52976}"/>
              </a:ext>
            </a:extLst>
          </p:cNvPr>
          <p:cNvGrpSpPr/>
          <p:nvPr/>
        </p:nvGrpSpPr>
        <p:grpSpPr>
          <a:xfrm>
            <a:off x="17102343" y="4222186"/>
            <a:ext cx="5496232" cy="2739212"/>
            <a:chOff x="8550378" y="2054825"/>
            <a:chExt cx="2748116" cy="1369606"/>
          </a:xfrm>
        </p:grpSpPr>
        <p:sp>
          <p:nvSpPr>
            <p:cNvPr id="7" name="TextBox 6">
              <a:extLst>
                <a:ext uri="{FF2B5EF4-FFF2-40B4-BE49-F238E27FC236}">
                  <a16:creationId xmlns:a16="http://schemas.microsoft.com/office/drawing/2014/main" id="{B4CC1515-6562-B623-A238-3C77A6A20FDD}"/>
                </a:ext>
              </a:extLst>
            </p:cNvPr>
            <p:cNvSpPr txBox="1"/>
            <p:nvPr/>
          </p:nvSpPr>
          <p:spPr>
            <a:xfrm>
              <a:off x="8684932" y="2193601"/>
              <a:ext cx="2479008" cy="369332"/>
            </a:xfrm>
            <a:prstGeom prst="rect">
              <a:avLst/>
            </a:prstGeom>
            <a:noFill/>
          </p:spPr>
          <p:txBody>
            <a:bodyPr wrap="square" rtlCol="0">
              <a:noAutofit/>
            </a:bodyPr>
            <a:lstStyle/>
            <a:p>
              <a:pPr defTabSz="1828800">
                <a:defRPr/>
              </a:pPr>
              <a:endParaRPr lang="en-US" sz="3600" b="1" dirty="0">
                <a:solidFill>
                  <a:srgbClr val="E5DBBE"/>
                </a:solidFill>
                <a:latin typeface="Oracle Sans Extra Bold" panose="020B0503020204020204" pitchFamily="34" charset="0"/>
                <a:cs typeface="Oracle Sans Extra Bold" panose="020B0503020204020204" pitchFamily="34" charset="0"/>
              </a:endParaRPr>
            </a:p>
          </p:txBody>
        </p:sp>
        <p:sp>
          <p:nvSpPr>
            <p:cNvPr id="8" name="TextBox 7">
              <a:extLst>
                <a:ext uri="{FF2B5EF4-FFF2-40B4-BE49-F238E27FC236}">
                  <a16:creationId xmlns:a16="http://schemas.microsoft.com/office/drawing/2014/main" id="{694D43BC-565C-1D7A-761B-DA6900274EB0}"/>
                </a:ext>
              </a:extLst>
            </p:cNvPr>
            <p:cNvSpPr txBox="1"/>
            <p:nvPr/>
          </p:nvSpPr>
          <p:spPr>
            <a:xfrm>
              <a:off x="8550378" y="2054825"/>
              <a:ext cx="2748116" cy="1369606"/>
            </a:xfrm>
            <a:prstGeom prst="rect">
              <a:avLst/>
            </a:prstGeom>
            <a:noFill/>
          </p:spPr>
          <p:txBody>
            <a:bodyPr wrap="square" rtlCol="0">
              <a:noAutofit/>
            </a:bodyPr>
            <a:lstStyle/>
            <a:p>
              <a:pPr defTabSz="1828800">
                <a:defRPr/>
              </a:pPr>
              <a:r>
                <a:rPr lang="en-US" sz="3600" b="1" dirty="0">
                  <a:solidFill>
                    <a:srgbClr val="E5DBBE"/>
                  </a:solidFill>
                  <a:latin typeface="Oracle Sans Extra Bold" panose="020B0503020204020204" pitchFamily="34" charset="0"/>
                  <a:cs typeface="Oracle Sans Extra Bold" panose="020B0503020204020204" pitchFamily="34" charset="0"/>
                </a:rPr>
                <a:t>Tailored to your enterprise needs</a:t>
              </a:r>
            </a:p>
            <a:p>
              <a:pPr defTabSz="1828800">
                <a:defRPr/>
              </a:pPr>
              <a:endParaRPr lang="en-IN" sz="2600" dirty="0">
                <a:solidFill>
                  <a:srgbClr val="FCFBFA"/>
                </a:solidFill>
                <a:latin typeface="Oracle Sans Light" panose="020B0403020204020204" pitchFamily="34" charset="0"/>
                <a:cs typeface="Oracle Sans Light" panose="020B0403020204020204" pitchFamily="34" charset="0"/>
              </a:endParaRPr>
            </a:p>
            <a:p>
              <a:pPr defTabSz="1828800">
                <a:defRPr/>
              </a:pPr>
              <a:r>
                <a:rPr lang="en-US" sz="2600" dirty="0">
                  <a:solidFill>
                    <a:srgbClr val="FCFBFA"/>
                  </a:solidFill>
                  <a:latin typeface="Oracle Sans Light" panose="020B0403020204020204" pitchFamily="34" charset="0"/>
                  <a:cs typeface="Oracle Sans Light" panose="020B0403020204020204" pitchFamily="34" charset="0"/>
                </a:rPr>
                <a:t>Fine tune models to meet your enterprise specific needs.</a:t>
              </a:r>
            </a:p>
          </p:txBody>
        </p:sp>
      </p:grpSp>
      <p:grpSp>
        <p:nvGrpSpPr>
          <p:cNvPr id="9" name="Group 8">
            <a:extLst>
              <a:ext uri="{FF2B5EF4-FFF2-40B4-BE49-F238E27FC236}">
                <a16:creationId xmlns:a16="http://schemas.microsoft.com/office/drawing/2014/main" id="{4555D6D2-5809-D53A-2FB4-079B1E9CCD0A}"/>
              </a:ext>
            </a:extLst>
          </p:cNvPr>
          <p:cNvGrpSpPr/>
          <p:nvPr/>
        </p:nvGrpSpPr>
        <p:grpSpPr>
          <a:xfrm>
            <a:off x="1884019" y="4222186"/>
            <a:ext cx="5496232" cy="2831544"/>
            <a:chOff x="941216" y="2054825"/>
            <a:chExt cx="2748116" cy="1415772"/>
          </a:xfrm>
        </p:grpSpPr>
        <p:sp>
          <p:nvSpPr>
            <p:cNvPr id="10" name="TextBox 9">
              <a:extLst>
                <a:ext uri="{FF2B5EF4-FFF2-40B4-BE49-F238E27FC236}">
                  <a16:creationId xmlns:a16="http://schemas.microsoft.com/office/drawing/2014/main" id="{10AB6FC9-5835-63C8-524C-04503D95F296}"/>
                </a:ext>
              </a:extLst>
            </p:cNvPr>
            <p:cNvSpPr txBox="1"/>
            <p:nvPr/>
          </p:nvSpPr>
          <p:spPr>
            <a:xfrm>
              <a:off x="941216" y="2193601"/>
              <a:ext cx="2479008" cy="369332"/>
            </a:xfrm>
            <a:prstGeom prst="rect">
              <a:avLst/>
            </a:prstGeom>
            <a:noFill/>
          </p:spPr>
          <p:txBody>
            <a:bodyPr wrap="square" rtlCol="0">
              <a:noAutofit/>
            </a:bodyPr>
            <a:lstStyle/>
            <a:p>
              <a:pPr defTabSz="1828800">
                <a:defRPr/>
              </a:pPr>
              <a:endParaRPr lang="en-US" sz="3600" b="1" dirty="0">
                <a:solidFill>
                  <a:srgbClr val="41817E"/>
                </a:solidFill>
                <a:latin typeface="Oracle Sans Extra Bold" panose="020B0503020204020204" pitchFamily="34" charset="0"/>
                <a:cs typeface="Oracle Sans Extra Bold" panose="020B0503020204020204" pitchFamily="34" charset="0"/>
              </a:endParaRPr>
            </a:p>
          </p:txBody>
        </p:sp>
        <p:sp>
          <p:nvSpPr>
            <p:cNvPr id="11" name="TextBox 10">
              <a:extLst>
                <a:ext uri="{FF2B5EF4-FFF2-40B4-BE49-F238E27FC236}">
                  <a16:creationId xmlns:a16="http://schemas.microsoft.com/office/drawing/2014/main" id="{2D9430BD-81E3-3129-1966-603FDEE35E02}"/>
                </a:ext>
              </a:extLst>
            </p:cNvPr>
            <p:cNvSpPr txBox="1"/>
            <p:nvPr/>
          </p:nvSpPr>
          <p:spPr>
            <a:xfrm>
              <a:off x="941216" y="2054825"/>
              <a:ext cx="2748116" cy="1415772"/>
            </a:xfrm>
            <a:prstGeom prst="rect">
              <a:avLst/>
            </a:prstGeom>
            <a:noFill/>
          </p:spPr>
          <p:txBody>
            <a:bodyPr wrap="square" rtlCol="0">
              <a:noAutofit/>
            </a:bodyPr>
            <a:lstStyle/>
            <a:p>
              <a:pPr defTabSz="1828800">
                <a:defRPr/>
              </a:pPr>
              <a:r>
                <a:rPr lang="en-US" sz="3600" b="1" dirty="0">
                  <a:solidFill>
                    <a:srgbClr val="74A683"/>
                  </a:solidFill>
                  <a:latin typeface="Oracle Sans Extra Bold" panose="020B0503020204020204" pitchFamily="34" charset="0"/>
                  <a:cs typeface="Oracle Sans Extra Bold" panose="020B0503020204020204" pitchFamily="34" charset="0"/>
                </a:rPr>
                <a:t>Dedicated AI Clusters</a:t>
              </a:r>
            </a:p>
            <a:p>
              <a:pPr defTabSz="1828800">
                <a:defRPr/>
              </a:pPr>
              <a:endParaRPr lang="en-US" sz="3200" b="1" dirty="0">
                <a:solidFill>
                  <a:srgbClr val="312D2A"/>
                </a:solidFill>
                <a:latin typeface="Oracle Sans Extra Bold" panose="020B0503020204020204" pitchFamily="34" charset="0"/>
                <a:cs typeface="Oracle Sans Extra Bold" panose="020B0503020204020204" pitchFamily="34" charset="0"/>
              </a:endParaRPr>
            </a:p>
            <a:p>
              <a:pPr defTabSz="1828800">
                <a:defRPr/>
              </a:pPr>
              <a:r>
                <a:rPr lang="en-US" sz="2600" dirty="0">
                  <a:solidFill>
                    <a:srgbClr val="FCFBFA"/>
                  </a:solidFill>
                  <a:latin typeface="Oracle Sans Light" panose="020B0403020204020204" pitchFamily="34" charset="0"/>
                  <a:cs typeface="Oracle Sans Light" panose="020B0403020204020204" pitchFamily="34" charset="0"/>
                </a:rPr>
                <a:t>Peace of mind knowing you have the compute resources you need.</a:t>
              </a:r>
              <a:br>
                <a:rPr lang="en-US" sz="2600" dirty="0">
                  <a:solidFill>
                    <a:srgbClr val="FCFBFA"/>
                  </a:solidFill>
                  <a:latin typeface="Oracle Sans Light" panose="020B0403020204020204" pitchFamily="34" charset="0"/>
                  <a:cs typeface="Oracle Sans Light" panose="020B0403020204020204" pitchFamily="34" charset="0"/>
                </a:rPr>
              </a:br>
              <a:br>
                <a:rPr lang="en-US" sz="2600" dirty="0">
                  <a:solidFill>
                    <a:srgbClr val="FCFBFA"/>
                  </a:solidFill>
                  <a:latin typeface="Oracle Sans Light" panose="020B0403020204020204" pitchFamily="34" charset="0"/>
                  <a:cs typeface="Oracle Sans Light" panose="020B0403020204020204" pitchFamily="34" charset="0"/>
                </a:rPr>
              </a:br>
              <a:r>
                <a:rPr lang="en-US" sz="2600" dirty="0">
                  <a:solidFill>
                    <a:srgbClr val="FCFBFA"/>
                  </a:solidFill>
                  <a:latin typeface="Oracle Sans Light" panose="020B0403020204020204" pitchFamily="34" charset="0"/>
                  <a:cs typeface="Oracle Sans Light" panose="020B0403020204020204" pitchFamily="34" charset="0"/>
                </a:rPr>
                <a:t>Predictable performance and pricing</a:t>
              </a:r>
            </a:p>
          </p:txBody>
        </p:sp>
      </p:grpSp>
      <p:grpSp>
        <p:nvGrpSpPr>
          <p:cNvPr id="12" name="Group 11">
            <a:extLst>
              <a:ext uri="{FF2B5EF4-FFF2-40B4-BE49-F238E27FC236}">
                <a16:creationId xmlns:a16="http://schemas.microsoft.com/office/drawing/2014/main" id="{A325325F-7295-E239-622F-94BC6F9188E9}"/>
              </a:ext>
            </a:extLst>
          </p:cNvPr>
          <p:cNvGrpSpPr/>
          <p:nvPr/>
        </p:nvGrpSpPr>
        <p:grpSpPr>
          <a:xfrm>
            <a:off x="17102343" y="8719448"/>
            <a:ext cx="5496232" cy="4127876"/>
            <a:chOff x="8550378" y="4272630"/>
            <a:chExt cx="2748116" cy="1109497"/>
          </a:xfrm>
        </p:grpSpPr>
        <p:sp>
          <p:nvSpPr>
            <p:cNvPr id="13" name="TextBox 12">
              <a:extLst>
                <a:ext uri="{FF2B5EF4-FFF2-40B4-BE49-F238E27FC236}">
                  <a16:creationId xmlns:a16="http://schemas.microsoft.com/office/drawing/2014/main" id="{D2815102-38A3-D296-43C5-C275DAFA1CCD}"/>
                </a:ext>
              </a:extLst>
            </p:cNvPr>
            <p:cNvSpPr txBox="1"/>
            <p:nvPr/>
          </p:nvSpPr>
          <p:spPr>
            <a:xfrm>
              <a:off x="8684932" y="4272630"/>
              <a:ext cx="2479008" cy="369332"/>
            </a:xfrm>
            <a:prstGeom prst="rect">
              <a:avLst/>
            </a:prstGeom>
            <a:noFill/>
          </p:spPr>
          <p:txBody>
            <a:bodyPr wrap="square" rtlCol="0">
              <a:noAutofit/>
            </a:bodyPr>
            <a:lstStyle/>
            <a:p>
              <a:pPr defTabSz="1828800">
                <a:defRPr/>
              </a:pPr>
              <a:endParaRPr lang="en-US" sz="3600" b="1" dirty="0">
                <a:solidFill>
                  <a:srgbClr val="99C2A6"/>
                </a:solidFill>
                <a:latin typeface="Oracle Sans Extra Bold" panose="020B0503020204020204" pitchFamily="34" charset="0"/>
                <a:cs typeface="Oracle Sans Extra Bold" panose="020B0503020204020204" pitchFamily="34" charset="0"/>
              </a:endParaRPr>
            </a:p>
          </p:txBody>
        </p:sp>
        <p:sp>
          <p:nvSpPr>
            <p:cNvPr id="14" name="TextBox 13">
              <a:extLst>
                <a:ext uri="{FF2B5EF4-FFF2-40B4-BE49-F238E27FC236}">
                  <a16:creationId xmlns:a16="http://schemas.microsoft.com/office/drawing/2014/main" id="{8849A981-2D7B-2786-DB8C-F5C22B6B1EFF}"/>
                </a:ext>
              </a:extLst>
            </p:cNvPr>
            <p:cNvSpPr txBox="1"/>
            <p:nvPr/>
          </p:nvSpPr>
          <p:spPr>
            <a:xfrm>
              <a:off x="8550378" y="4294107"/>
              <a:ext cx="2748116" cy="1088020"/>
            </a:xfrm>
            <a:prstGeom prst="rect">
              <a:avLst/>
            </a:prstGeom>
            <a:noFill/>
          </p:spPr>
          <p:txBody>
            <a:bodyPr wrap="square" rtlCol="0">
              <a:noAutofit/>
            </a:bodyPr>
            <a:lstStyle/>
            <a:p>
              <a:pPr defTabSz="1828800">
                <a:defRPr/>
              </a:pPr>
              <a:r>
                <a:rPr lang="en-US" sz="3600" b="1" dirty="0">
                  <a:solidFill>
                    <a:srgbClr val="94AFAF"/>
                  </a:solidFill>
                  <a:latin typeface="Oracle Sans Extra Bold" panose="020B0503020204020204" pitchFamily="34" charset="0"/>
                  <a:cs typeface="Oracle Sans Extra Bold" panose="020B0503020204020204" pitchFamily="34" charset="0"/>
                </a:rPr>
                <a:t>Bring </a:t>
              </a:r>
              <a:br>
                <a:rPr lang="en-US" sz="3600" b="1" dirty="0">
                  <a:solidFill>
                    <a:srgbClr val="94AFAF"/>
                  </a:solidFill>
                  <a:latin typeface="Oracle Sans Extra Bold" panose="020B0503020204020204" pitchFamily="34" charset="0"/>
                  <a:cs typeface="Oracle Sans Extra Bold" panose="020B0503020204020204" pitchFamily="34" charset="0"/>
                </a:rPr>
              </a:br>
              <a:r>
                <a:rPr lang="en-US" sz="3600" b="1" dirty="0">
                  <a:solidFill>
                    <a:srgbClr val="94AFAF"/>
                  </a:solidFill>
                  <a:latin typeface="Oracle Sans Extra Bold" panose="020B0503020204020204" pitchFamily="34" charset="0"/>
                  <a:cs typeface="Oracle Sans Extra Bold" panose="020B0503020204020204" pitchFamily="34" charset="0"/>
                </a:rPr>
                <a:t>state-of-the-art AI </a:t>
              </a:r>
              <a:br>
                <a:rPr lang="en-US" sz="3600" b="1" dirty="0">
                  <a:solidFill>
                    <a:srgbClr val="94AFAF"/>
                  </a:solidFill>
                  <a:latin typeface="Oracle Sans Extra Bold" panose="020B0503020204020204" pitchFamily="34" charset="0"/>
                  <a:cs typeface="Oracle Sans Extra Bold" panose="020B0503020204020204" pitchFamily="34" charset="0"/>
                </a:rPr>
              </a:br>
              <a:r>
                <a:rPr lang="en-US" sz="3600" b="1" dirty="0">
                  <a:solidFill>
                    <a:srgbClr val="94AFAF"/>
                  </a:solidFill>
                  <a:latin typeface="Oracle Sans Extra Bold" panose="020B0503020204020204" pitchFamily="34" charset="0"/>
                  <a:cs typeface="Oracle Sans Extra Bold" panose="020B0503020204020204" pitchFamily="34" charset="0"/>
                </a:rPr>
                <a:t>to your data</a:t>
              </a:r>
            </a:p>
            <a:p>
              <a:pPr defTabSz="1828800">
                <a:defRPr/>
              </a:pPr>
              <a:endParaRPr lang="en-US" sz="3600" b="1" dirty="0">
                <a:solidFill>
                  <a:srgbClr val="FCFBFA"/>
                </a:solidFill>
                <a:latin typeface="Oracle Sans Extra Bold" panose="020B0503020204020204" pitchFamily="34" charset="0"/>
                <a:cs typeface="Oracle Sans Extra Bold" panose="020B0503020204020204" pitchFamily="34" charset="0"/>
              </a:endParaRPr>
            </a:p>
            <a:p>
              <a:pPr defTabSz="1828800">
                <a:defRPr/>
              </a:pPr>
              <a:r>
                <a:rPr lang="en-IN" sz="2600" dirty="0">
                  <a:solidFill>
                    <a:srgbClr val="FCFBFA"/>
                  </a:solidFill>
                  <a:latin typeface="Oracle Sans Light" panose="020B0403020204020204" pitchFamily="34" charset="0"/>
                  <a:cs typeface="Oracle Sans Light" panose="020B0403020204020204" pitchFamily="34" charset="0"/>
                </a:rPr>
                <a:t>Take your data and applications to the next level by incorporating generative AI into existing workflows.</a:t>
              </a:r>
              <a:endParaRPr lang="en-US" sz="2600" dirty="0">
                <a:solidFill>
                  <a:srgbClr val="FCFBFA"/>
                </a:solidFill>
                <a:latin typeface="Oracle Sans Light" panose="020B0403020204020204" pitchFamily="34" charset="0"/>
                <a:cs typeface="Oracle Sans Light" panose="020B0403020204020204" pitchFamily="34" charset="0"/>
              </a:endParaRPr>
            </a:p>
          </p:txBody>
        </p:sp>
      </p:grpSp>
      <p:grpSp>
        <p:nvGrpSpPr>
          <p:cNvPr id="15" name="Group 14">
            <a:extLst>
              <a:ext uri="{FF2B5EF4-FFF2-40B4-BE49-F238E27FC236}">
                <a16:creationId xmlns:a16="http://schemas.microsoft.com/office/drawing/2014/main" id="{83C0EBE2-12F1-99B4-F2BB-3CCACDED6A76}"/>
              </a:ext>
            </a:extLst>
          </p:cNvPr>
          <p:cNvGrpSpPr/>
          <p:nvPr/>
        </p:nvGrpSpPr>
        <p:grpSpPr>
          <a:xfrm>
            <a:off x="1884019" y="8719441"/>
            <a:ext cx="5496232" cy="2936054"/>
            <a:chOff x="941216" y="4272630"/>
            <a:chExt cx="2748116" cy="1468027"/>
          </a:xfrm>
        </p:grpSpPr>
        <p:sp>
          <p:nvSpPr>
            <p:cNvPr id="16" name="TextBox 15">
              <a:extLst>
                <a:ext uri="{FF2B5EF4-FFF2-40B4-BE49-F238E27FC236}">
                  <a16:creationId xmlns:a16="http://schemas.microsoft.com/office/drawing/2014/main" id="{28E784D2-52BC-30E4-54FB-1C92EC45C6C6}"/>
                </a:ext>
              </a:extLst>
            </p:cNvPr>
            <p:cNvSpPr txBox="1"/>
            <p:nvPr/>
          </p:nvSpPr>
          <p:spPr>
            <a:xfrm>
              <a:off x="941216" y="4272630"/>
              <a:ext cx="2479008" cy="369332"/>
            </a:xfrm>
            <a:prstGeom prst="rect">
              <a:avLst/>
            </a:prstGeom>
            <a:noFill/>
          </p:spPr>
          <p:txBody>
            <a:bodyPr wrap="square" rtlCol="0">
              <a:noAutofit/>
            </a:bodyPr>
            <a:lstStyle/>
            <a:p>
              <a:pPr defTabSz="1828800">
                <a:defRPr/>
              </a:pPr>
              <a:endParaRPr lang="en-US" sz="3600" b="1" dirty="0">
                <a:solidFill>
                  <a:srgbClr val="33553C"/>
                </a:solidFill>
                <a:latin typeface="Oracle Sans Extra Bold" panose="020B0503020204020204" pitchFamily="34" charset="0"/>
                <a:cs typeface="Oracle Sans Extra Bold" panose="020B0503020204020204" pitchFamily="34" charset="0"/>
              </a:endParaRPr>
            </a:p>
          </p:txBody>
        </p:sp>
        <p:sp>
          <p:nvSpPr>
            <p:cNvPr id="17" name="TextBox 16">
              <a:extLst>
                <a:ext uri="{FF2B5EF4-FFF2-40B4-BE49-F238E27FC236}">
                  <a16:creationId xmlns:a16="http://schemas.microsoft.com/office/drawing/2014/main" id="{D770793B-06A8-C12E-9DAF-0AAB86012649}"/>
                </a:ext>
              </a:extLst>
            </p:cNvPr>
            <p:cNvSpPr txBox="1"/>
            <p:nvPr/>
          </p:nvSpPr>
          <p:spPr>
            <a:xfrm>
              <a:off x="941216" y="4294107"/>
              <a:ext cx="2748116" cy="1446550"/>
            </a:xfrm>
            <a:prstGeom prst="rect">
              <a:avLst/>
            </a:prstGeom>
            <a:noFill/>
          </p:spPr>
          <p:txBody>
            <a:bodyPr wrap="square" rtlCol="0">
              <a:noAutofit/>
            </a:bodyPr>
            <a:lstStyle/>
            <a:p>
              <a:pPr defTabSz="1828800">
                <a:defRPr/>
              </a:pPr>
              <a:r>
                <a:rPr lang="en-US" sz="3600" b="1" dirty="0">
                  <a:solidFill>
                    <a:srgbClr val="D39F5D"/>
                  </a:solidFill>
                  <a:latin typeface="Oracle Sans Extra Bold" panose="020B0503020204020204" pitchFamily="34" charset="0"/>
                  <a:cs typeface="Oracle Sans Extra Bold" panose="020B0503020204020204" pitchFamily="34" charset="0"/>
                </a:rPr>
                <a:t>Private custom models</a:t>
              </a:r>
              <a:br>
                <a:rPr lang="en-IN" sz="2600" dirty="0">
                  <a:solidFill>
                    <a:srgbClr val="FCFBFA"/>
                  </a:solidFill>
                  <a:latin typeface="Oracle Sans Light" panose="020B0403020204020204" pitchFamily="34" charset="0"/>
                  <a:cs typeface="Oracle Sans Light" panose="020B0403020204020204" pitchFamily="34" charset="0"/>
                </a:rPr>
              </a:br>
              <a:br>
                <a:rPr lang="en-IN" sz="2600" dirty="0">
                  <a:solidFill>
                    <a:srgbClr val="FCFBFA"/>
                  </a:solidFill>
                  <a:latin typeface="Oracle Sans Light" panose="020B0403020204020204" pitchFamily="34" charset="0"/>
                  <a:cs typeface="Oracle Sans Light" panose="020B0403020204020204" pitchFamily="34" charset="0"/>
                </a:rPr>
              </a:br>
              <a:r>
                <a:rPr lang="en-IN" sz="2600" dirty="0">
                  <a:solidFill>
                    <a:srgbClr val="FCFBFA"/>
                  </a:solidFill>
                  <a:latin typeface="Oracle Sans Light" panose="020B0403020204020204" pitchFamily="34" charset="0"/>
                  <a:cs typeface="Oracle Sans Light" panose="020B0403020204020204" pitchFamily="34" charset="0"/>
                </a:rPr>
                <a:t>Custom models trained on your data can only be used by you. </a:t>
              </a:r>
            </a:p>
          </p:txBody>
        </p:sp>
      </p:grpSp>
      <p:pic>
        <p:nvPicPr>
          <p:cNvPr id="18" name="Picture 17">
            <a:extLst>
              <a:ext uri="{FF2B5EF4-FFF2-40B4-BE49-F238E27FC236}">
                <a16:creationId xmlns:a16="http://schemas.microsoft.com/office/drawing/2014/main" id="{5CE34C3B-2D9D-53F3-7DE4-1FA7FBE5BF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193587" y="7950200"/>
            <a:ext cx="4419600" cy="4394200"/>
          </a:xfrm>
          <a:prstGeom prst="rect">
            <a:avLst/>
          </a:prstGeom>
        </p:spPr>
      </p:pic>
      <p:pic>
        <p:nvPicPr>
          <p:cNvPr id="19" name="Picture 18">
            <a:extLst>
              <a:ext uri="{FF2B5EF4-FFF2-40B4-BE49-F238E27FC236}">
                <a16:creationId xmlns:a16="http://schemas.microsoft.com/office/drawing/2014/main" id="{6B7C210B-6BAC-FBC8-23F9-DD7AE92379E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712543" y="3449468"/>
            <a:ext cx="4394200" cy="4419600"/>
          </a:xfrm>
          <a:prstGeom prst="rect">
            <a:avLst/>
          </a:prstGeom>
        </p:spPr>
      </p:pic>
      <p:pic>
        <p:nvPicPr>
          <p:cNvPr id="20" name="Picture 19">
            <a:extLst>
              <a:ext uri="{FF2B5EF4-FFF2-40B4-BE49-F238E27FC236}">
                <a16:creationId xmlns:a16="http://schemas.microsoft.com/office/drawing/2014/main" id="{68AF9051-59EA-7470-F974-284280EF81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193587" y="3449468"/>
            <a:ext cx="4419600" cy="4419600"/>
          </a:xfrm>
          <a:prstGeom prst="rect">
            <a:avLst/>
          </a:prstGeom>
        </p:spPr>
      </p:pic>
      <p:sp>
        <p:nvSpPr>
          <p:cNvPr id="21" name="Picture Placeholder 39">
            <a:extLst>
              <a:ext uri="{FF2B5EF4-FFF2-40B4-BE49-F238E27FC236}">
                <a16:creationId xmlns:a16="http://schemas.microsoft.com/office/drawing/2014/main" id="{90A4C6DA-7D35-DCC6-2AAA-93B6082E6014}"/>
              </a:ext>
            </a:extLst>
          </p:cNvPr>
          <p:cNvSpPr/>
          <p:nvPr/>
        </p:nvSpPr>
        <p:spPr>
          <a:xfrm>
            <a:off x="10868942" y="6714130"/>
            <a:ext cx="2475602" cy="1296260"/>
          </a:xfrm>
          <a:custGeom>
            <a:avLst/>
            <a:gdLst>
              <a:gd name="connsiteX0" fmla="*/ 2422052 w 2489122"/>
              <a:gd name="connsiteY0" fmla="*/ 1215135 h 1243207"/>
              <a:gd name="connsiteX1" fmla="*/ 2406813 w 2489122"/>
              <a:gd name="connsiteY1" fmla="*/ 1243207 h 1243207"/>
              <a:gd name="connsiteX2" fmla="*/ 1285817 w 2489122"/>
              <a:gd name="connsiteY2" fmla="*/ 1243207 h 1243207"/>
              <a:gd name="connsiteX3" fmla="*/ 928237 w 2489122"/>
              <a:gd name="connsiteY3" fmla="*/ 882286 h 1243207"/>
              <a:gd name="connsiteX4" fmla="*/ 1035177 w 2489122"/>
              <a:gd name="connsiteY4" fmla="*/ 882286 h 1243207"/>
              <a:gd name="connsiteX5" fmla="*/ 1285817 w 2489122"/>
              <a:gd name="connsiteY5" fmla="*/ 1136267 h 1243207"/>
              <a:gd name="connsiteX6" fmla="*/ 2341847 w 2489122"/>
              <a:gd name="connsiteY6" fmla="*/ 1136267 h 1243207"/>
              <a:gd name="connsiteX7" fmla="*/ 2169941 w 2489122"/>
              <a:gd name="connsiteY7" fmla="*/ 564541 h 1243207"/>
              <a:gd name="connsiteX8" fmla="*/ 2026107 w 2489122"/>
              <a:gd name="connsiteY8" fmla="*/ 505323 h 1243207"/>
              <a:gd name="connsiteX9" fmla="*/ 1827868 w 2489122"/>
              <a:gd name="connsiteY9" fmla="*/ 351196 h 1243207"/>
              <a:gd name="connsiteX10" fmla="*/ 1236197 w 2489122"/>
              <a:gd name="connsiteY10" fmla="*/ 153438 h 1243207"/>
              <a:gd name="connsiteX11" fmla="*/ 1109767 w 2489122"/>
              <a:gd name="connsiteY11" fmla="*/ 248133 h 1243207"/>
              <a:gd name="connsiteX12" fmla="*/ 876104 w 2489122"/>
              <a:gd name="connsiteY12" fmla="*/ 335690 h 1243207"/>
              <a:gd name="connsiteX13" fmla="*/ 516653 w 2489122"/>
              <a:gd name="connsiteY13" fmla="*/ 604242 h 1243207"/>
              <a:gd name="connsiteX14" fmla="*/ 367204 w 2489122"/>
              <a:gd name="connsiteY14" fmla="*/ 803551 h 1243207"/>
              <a:gd name="connsiteX15" fmla="*/ 118569 w 2489122"/>
              <a:gd name="connsiteY15" fmla="*/ 1136267 h 1243207"/>
              <a:gd name="connsiteX16" fmla="*/ 928237 w 2489122"/>
              <a:gd name="connsiteY16" fmla="*/ 1136267 h 1243207"/>
              <a:gd name="connsiteX17" fmla="*/ 1034508 w 2489122"/>
              <a:gd name="connsiteY17" fmla="*/ 1243207 h 1243207"/>
              <a:gd name="connsiteX18" fmla="*/ 0 w 2489122"/>
              <a:gd name="connsiteY18" fmla="*/ 1243207 h 1243207"/>
              <a:gd name="connsiteX19" fmla="*/ 4278 w 2489122"/>
              <a:gd name="connsiteY19" fmla="*/ 1185727 h 1243207"/>
              <a:gd name="connsiteX20" fmla="*/ 317477 w 2489122"/>
              <a:gd name="connsiteY20" fmla="*/ 708508 h 1243207"/>
              <a:gd name="connsiteX21" fmla="*/ 411050 w 2489122"/>
              <a:gd name="connsiteY21" fmla="*/ 583255 h 1243207"/>
              <a:gd name="connsiteX22" fmla="*/ 885327 w 2489122"/>
              <a:gd name="connsiteY22" fmla="*/ 228750 h 1243207"/>
              <a:gd name="connsiteX23" fmla="*/ 1030498 w 2489122"/>
              <a:gd name="connsiteY23" fmla="*/ 175280 h 1243207"/>
              <a:gd name="connsiteX24" fmla="*/ 1805036 w 2489122"/>
              <a:gd name="connsiteY24" fmla="*/ 146313 h 1243207"/>
              <a:gd name="connsiteX25" fmla="*/ 1922643 w 2489122"/>
              <a:gd name="connsiteY25" fmla="*/ 303340 h 1243207"/>
              <a:gd name="connsiteX26" fmla="*/ 2048164 w 2489122"/>
              <a:gd name="connsiteY26" fmla="*/ 400923 h 1243207"/>
              <a:gd name="connsiteX27" fmla="*/ 2475896 w 2489122"/>
              <a:gd name="connsiteY27" fmla="*/ 1069845 h 1243207"/>
              <a:gd name="connsiteX28" fmla="*/ 2422052 w 2489122"/>
              <a:gd name="connsiteY28" fmla="*/ 1215135 h 1243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89122" h="1243207">
                <a:moveTo>
                  <a:pt x="2422052" y="1215135"/>
                </a:moveTo>
                <a:lnTo>
                  <a:pt x="2406813" y="1243207"/>
                </a:lnTo>
                <a:lnTo>
                  <a:pt x="1285817" y="1243207"/>
                </a:lnTo>
                <a:cubicBezTo>
                  <a:pt x="1087484" y="1242098"/>
                  <a:pt x="927502" y="1080619"/>
                  <a:pt x="928237" y="882286"/>
                </a:cubicBezTo>
                <a:lnTo>
                  <a:pt x="1035177" y="882286"/>
                </a:lnTo>
                <a:cubicBezTo>
                  <a:pt x="1034361" y="1021588"/>
                  <a:pt x="1146514" y="1135238"/>
                  <a:pt x="1285817" y="1136267"/>
                </a:cubicBezTo>
                <a:lnTo>
                  <a:pt x="2341847" y="1136267"/>
                </a:lnTo>
                <a:cubicBezTo>
                  <a:pt x="2434804" y="929473"/>
                  <a:pt x="2361537" y="685784"/>
                  <a:pt x="2169941" y="564541"/>
                </a:cubicBezTo>
                <a:cubicBezTo>
                  <a:pt x="2125789" y="536616"/>
                  <a:pt x="2077118" y="516578"/>
                  <a:pt x="2026107" y="505323"/>
                </a:cubicBezTo>
                <a:cubicBezTo>
                  <a:pt x="1940088" y="486635"/>
                  <a:pt x="1867181" y="429957"/>
                  <a:pt x="1827868" y="351196"/>
                </a:cubicBezTo>
                <a:cubicBezTo>
                  <a:pt x="1719083" y="133199"/>
                  <a:pt x="1454193" y="44664"/>
                  <a:pt x="1236197" y="153438"/>
                </a:cubicBezTo>
                <a:cubicBezTo>
                  <a:pt x="1188702" y="177138"/>
                  <a:pt x="1145873" y="209220"/>
                  <a:pt x="1109767" y="248133"/>
                </a:cubicBezTo>
                <a:cubicBezTo>
                  <a:pt x="1049841" y="312230"/>
                  <a:pt x="963393" y="344633"/>
                  <a:pt x="876104" y="335690"/>
                </a:cubicBezTo>
                <a:cubicBezTo>
                  <a:pt x="705067" y="319502"/>
                  <a:pt x="549630" y="435638"/>
                  <a:pt x="516653" y="604242"/>
                </a:cubicBezTo>
                <a:cubicBezTo>
                  <a:pt x="499751" y="689954"/>
                  <a:pt x="444748" y="763315"/>
                  <a:pt x="367204" y="803551"/>
                </a:cubicBezTo>
                <a:cubicBezTo>
                  <a:pt x="238008" y="870830"/>
                  <a:pt x="146490" y="993302"/>
                  <a:pt x="118569" y="1136267"/>
                </a:cubicBezTo>
                <a:lnTo>
                  <a:pt x="928237" y="1136267"/>
                </a:lnTo>
                <a:cubicBezTo>
                  <a:pt x="957338" y="1177680"/>
                  <a:pt x="993270" y="1213852"/>
                  <a:pt x="1034508" y="1243207"/>
                </a:cubicBezTo>
                <a:lnTo>
                  <a:pt x="0" y="1243207"/>
                </a:lnTo>
                <a:lnTo>
                  <a:pt x="4278" y="1185727"/>
                </a:lnTo>
                <a:cubicBezTo>
                  <a:pt x="18712" y="983049"/>
                  <a:pt x="137283" y="802388"/>
                  <a:pt x="317477" y="708508"/>
                </a:cubicBezTo>
                <a:cubicBezTo>
                  <a:pt x="366023" y="683070"/>
                  <a:pt x="400429" y="637019"/>
                  <a:pt x="411050" y="583255"/>
                </a:cubicBezTo>
                <a:cubicBezTo>
                  <a:pt x="454566" y="360780"/>
                  <a:pt x="659631" y="207496"/>
                  <a:pt x="885327" y="228750"/>
                </a:cubicBezTo>
                <a:cubicBezTo>
                  <a:pt x="939426" y="234632"/>
                  <a:pt x="993150" y="214848"/>
                  <a:pt x="1030498" y="175280"/>
                </a:cubicBezTo>
                <a:cubicBezTo>
                  <a:pt x="1236384" y="-46601"/>
                  <a:pt x="1583163" y="-59569"/>
                  <a:pt x="1805036" y="146313"/>
                </a:cubicBezTo>
                <a:cubicBezTo>
                  <a:pt x="1853359" y="191161"/>
                  <a:pt x="1893208" y="244350"/>
                  <a:pt x="1922643" y="303340"/>
                </a:cubicBezTo>
                <a:cubicBezTo>
                  <a:pt x="1947520" y="353214"/>
                  <a:pt x="1993691" y="389106"/>
                  <a:pt x="2048164" y="400923"/>
                </a:cubicBezTo>
                <a:cubicBezTo>
                  <a:pt x="2351004" y="467520"/>
                  <a:pt x="2542506" y="767018"/>
                  <a:pt x="2475896" y="1069845"/>
                </a:cubicBezTo>
                <a:cubicBezTo>
                  <a:pt x="2464747" y="1120534"/>
                  <a:pt x="2446635" y="1169432"/>
                  <a:pt x="2422052" y="1215135"/>
                </a:cubicBezTo>
                <a:close/>
              </a:path>
            </a:pathLst>
          </a:custGeom>
          <a:solidFill>
            <a:srgbClr val="FCFBFA"/>
          </a:solidFill>
          <a:ln w="13361" cap="flat">
            <a:noFill/>
            <a:prstDash val="solid"/>
            <a:miter/>
          </a:ln>
        </p:spPr>
        <p:txBody>
          <a:bodyPr rtlCol="0" anchor="ctr"/>
          <a:lstStyle/>
          <a:p>
            <a:pPr defTabSz="1828800">
              <a:defRPr/>
            </a:pPr>
            <a:endParaRPr lang="en-US" sz="3600" dirty="0">
              <a:solidFill>
                <a:srgbClr val="FCFBFA"/>
              </a:solidFill>
              <a:latin typeface="Oracle Sans Tab"/>
            </a:endParaRPr>
          </a:p>
        </p:txBody>
      </p:sp>
      <p:grpSp>
        <p:nvGrpSpPr>
          <p:cNvPr id="22" name="Group 21">
            <a:extLst>
              <a:ext uri="{FF2B5EF4-FFF2-40B4-BE49-F238E27FC236}">
                <a16:creationId xmlns:a16="http://schemas.microsoft.com/office/drawing/2014/main" id="{D9B32763-7645-4C0C-5E02-914CA81BB93C}"/>
              </a:ext>
            </a:extLst>
          </p:cNvPr>
          <p:cNvGrpSpPr/>
          <p:nvPr/>
        </p:nvGrpSpPr>
        <p:grpSpPr>
          <a:xfrm>
            <a:off x="10112752" y="5802524"/>
            <a:ext cx="4133088" cy="4133088"/>
            <a:chOff x="5054826" y="2895084"/>
            <a:chExt cx="2066544" cy="2066544"/>
          </a:xfrm>
        </p:grpSpPr>
        <p:sp>
          <p:nvSpPr>
            <p:cNvPr id="23" name="Oval 22">
              <a:extLst>
                <a:ext uri="{FF2B5EF4-FFF2-40B4-BE49-F238E27FC236}">
                  <a16:creationId xmlns:a16="http://schemas.microsoft.com/office/drawing/2014/main" id="{CDCA363A-A865-88FC-2DB1-0B259C3B2985}"/>
                </a:ext>
              </a:extLst>
            </p:cNvPr>
            <p:cNvSpPr/>
            <p:nvPr/>
          </p:nvSpPr>
          <p:spPr>
            <a:xfrm>
              <a:off x="5054826" y="2895084"/>
              <a:ext cx="2066544" cy="2066544"/>
            </a:xfrm>
            <a:prstGeom prst="ellipse">
              <a:avLst/>
            </a:prstGeom>
            <a:solidFill>
              <a:schemeClr val="bg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800">
                <a:defRPr/>
              </a:pPr>
              <a:endParaRPr lang="en-US" sz="3600" dirty="0">
                <a:solidFill>
                  <a:srgbClr val="FCFBFA"/>
                </a:solidFill>
                <a:latin typeface="Oracle Sans Tab"/>
              </a:endParaRPr>
            </a:p>
          </p:txBody>
        </p:sp>
        <p:sp>
          <p:nvSpPr>
            <p:cNvPr id="24" name="TextBox 23">
              <a:extLst>
                <a:ext uri="{FF2B5EF4-FFF2-40B4-BE49-F238E27FC236}">
                  <a16:creationId xmlns:a16="http://schemas.microsoft.com/office/drawing/2014/main" id="{701BAE58-2E9C-B5F9-3ECC-E6224499E991}"/>
                </a:ext>
              </a:extLst>
            </p:cNvPr>
            <p:cNvSpPr txBox="1"/>
            <p:nvPr/>
          </p:nvSpPr>
          <p:spPr>
            <a:xfrm>
              <a:off x="5318256" y="3938725"/>
              <a:ext cx="1539684" cy="600165"/>
            </a:xfrm>
            <a:prstGeom prst="rect">
              <a:avLst/>
            </a:prstGeom>
            <a:noFill/>
          </p:spPr>
          <p:txBody>
            <a:bodyPr wrap="none" rtlCol="0">
              <a:spAutoFit/>
            </a:bodyPr>
            <a:lstStyle/>
            <a:p>
              <a:pPr algn="ctr" defTabSz="1828800">
                <a:defRPr/>
              </a:pPr>
              <a:r>
                <a:rPr lang="en-US" sz="3600" dirty="0">
                  <a:solidFill>
                    <a:sysClr val="windowText" lastClr="000000"/>
                  </a:solidFill>
                  <a:latin typeface="Oracle Sans Semi Bold" panose="020B0603020204020204" pitchFamily="34" charset="0"/>
                  <a:cs typeface="Oracle Sans Semi Bold" panose="020B0603020204020204" pitchFamily="34" charset="0"/>
                </a:rPr>
                <a:t>OCI </a:t>
              </a:r>
              <a:br>
                <a:rPr lang="en-US" sz="3600" dirty="0">
                  <a:solidFill>
                    <a:sysClr val="windowText" lastClr="000000"/>
                  </a:solidFill>
                  <a:latin typeface="Oracle Sans Semi Bold" panose="020B0603020204020204" pitchFamily="34" charset="0"/>
                  <a:cs typeface="Oracle Sans Semi Bold" panose="020B0603020204020204" pitchFamily="34" charset="0"/>
                </a:rPr>
              </a:br>
              <a:r>
                <a:rPr lang="en-US" sz="3600" dirty="0">
                  <a:solidFill>
                    <a:sysClr val="windowText" lastClr="000000"/>
                  </a:solidFill>
                  <a:latin typeface="Oracle Sans Semi Bold" panose="020B0603020204020204" pitchFamily="34" charset="0"/>
                  <a:cs typeface="Oracle Sans Semi Bold" panose="020B0603020204020204" pitchFamily="34" charset="0"/>
                </a:rPr>
                <a:t>Generative AI</a:t>
              </a:r>
            </a:p>
          </p:txBody>
        </p:sp>
        <p:pic>
          <p:nvPicPr>
            <p:cNvPr id="25" name="Picture 24">
              <a:extLst>
                <a:ext uri="{FF2B5EF4-FFF2-40B4-BE49-F238E27FC236}">
                  <a16:creationId xmlns:a16="http://schemas.microsoft.com/office/drawing/2014/main" id="{DC25DD66-01C2-371E-33B9-6F6C27316E89}"/>
                </a:ext>
              </a:extLst>
            </p:cNvPr>
            <p:cNvPicPr>
              <a:picLocks noChangeAspect="1"/>
            </p:cNvPicPr>
            <p:nvPr/>
          </p:nvPicPr>
          <p:blipFill>
            <a:blip r:embed="rId6"/>
            <a:stretch>
              <a:fillRect/>
            </a:stretch>
          </p:blipFill>
          <p:spPr>
            <a:xfrm>
              <a:off x="5546859" y="2922717"/>
              <a:ext cx="1082478" cy="1082478"/>
            </a:xfrm>
            <a:prstGeom prst="rect">
              <a:avLst/>
            </a:prstGeom>
          </p:spPr>
        </p:pic>
      </p:grpSp>
    </p:spTree>
    <p:extLst>
      <p:ext uri="{BB962C8B-B14F-4D97-AF65-F5344CB8AC3E}">
        <p14:creationId xmlns:p14="http://schemas.microsoft.com/office/powerpoint/2010/main" val="166763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S_UNIQUEID" val="15166"/>
</p:tagLst>
</file>

<file path=ppt/theme/theme1.xml><?xml version="1.0" encoding="utf-8"?>
<a:theme xmlns:a="http://schemas.openxmlformats.org/drawingml/2006/main" name="01-Intro Slides">
  <a:themeElements>
    <a:clrScheme name="AI-Forum-v1">
      <a:dk1>
        <a:srgbClr val="131515"/>
      </a:dk1>
      <a:lt1>
        <a:srgbClr val="FFFFFF"/>
      </a:lt1>
      <a:dk2>
        <a:srgbClr val="131515"/>
      </a:dk2>
      <a:lt2>
        <a:srgbClr val="FFFFFF"/>
      </a:lt2>
      <a:accent1>
        <a:srgbClr val="F1B13F"/>
      </a:accent1>
      <a:accent2>
        <a:srgbClr val="C74634"/>
      </a:accent2>
      <a:accent3>
        <a:srgbClr val="586463"/>
      </a:accent3>
      <a:accent4>
        <a:srgbClr val="E3E1DD"/>
      </a:accent4>
      <a:accent5>
        <a:srgbClr val="A9BBBC"/>
      </a:accent5>
      <a:accent6>
        <a:srgbClr val="323838"/>
      </a:accent6>
      <a:hlink>
        <a:srgbClr val="FEFFFF"/>
      </a:hlink>
      <a:folHlink>
        <a:srgbClr val="FEFFFF"/>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C5967"/>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Ai-ExecutiveForumTemplateDark-v1.8" id="{B83735F1-A5EE-CA4C-AB12-E05B11E00A8E}" vid="{B0EBBB73-4935-3E4B-9950-2414FC25C07B}"/>
    </a:ext>
  </a:extLst>
</a:theme>
</file>

<file path=ppt/theme/theme2.xml><?xml version="1.0" encoding="utf-8"?>
<a:theme xmlns:a="http://schemas.openxmlformats.org/drawingml/2006/main" name="02 Main Content">
  <a:themeElements>
    <a:clrScheme name="AI-Forum-v1">
      <a:dk1>
        <a:srgbClr val="131515"/>
      </a:dk1>
      <a:lt1>
        <a:srgbClr val="FFFFFF"/>
      </a:lt1>
      <a:dk2>
        <a:srgbClr val="131515"/>
      </a:dk2>
      <a:lt2>
        <a:srgbClr val="FFFFFF"/>
      </a:lt2>
      <a:accent1>
        <a:srgbClr val="F1B13F"/>
      </a:accent1>
      <a:accent2>
        <a:srgbClr val="C74634"/>
      </a:accent2>
      <a:accent3>
        <a:srgbClr val="586463"/>
      </a:accent3>
      <a:accent4>
        <a:srgbClr val="E3E1DD"/>
      </a:accent4>
      <a:accent5>
        <a:srgbClr val="A9BBBC"/>
      </a:accent5>
      <a:accent6>
        <a:srgbClr val="323838"/>
      </a:accent6>
      <a:hlink>
        <a:srgbClr val="FEFFFF"/>
      </a:hlink>
      <a:folHlink>
        <a:srgbClr val="FEFFFF"/>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C5967"/>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Ai-ExecutiveForumTemplateDark-v1.8" id="{B83735F1-A5EE-CA4C-AB12-E05B11E00A8E}" vid="{2164529A-D66C-8449-8BB8-96496A74A8AD}"/>
    </a:ext>
  </a:extLst>
</a:theme>
</file>

<file path=ppt/theme/theme3.xml><?xml version="1.0" encoding="utf-8"?>
<a:theme xmlns:a="http://schemas.openxmlformats.org/drawingml/2006/main" name="4. Divider Slides and Breaks">
  <a:themeElements>
    <a:clrScheme name="AI-Forum-v1">
      <a:dk1>
        <a:srgbClr val="131515"/>
      </a:dk1>
      <a:lt1>
        <a:srgbClr val="FFFFFF"/>
      </a:lt1>
      <a:dk2>
        <a:srgbClr val="131515"/>
      </a:dk2>
      <a:lt2>
        <a:srgbClr val="FFFFFF"/>
      </a:lt2>
      <a:accent1>
        <a:srgbClr val="F1B13F"/>
      </a:accent1>
      <a:accent2>
        <a:srgbClr val="C74634"/>
      </a:accent2>
      <a:accent3>
        <a:srgbClr val="586463"/>
      </a:accent3>
      <a:accent4>
        <a:srgbClr val="E3E1DD"/>
      </a:accent4>
      <a:accent5>
        <a:srgbClr val="A9BBBC"/>
      </a:accent5>
      <a:accent6>
        <a:srgbClr val="323838"/>
      </a:accent6>
      <a:hlink>
        <a:srgbClr val="FEFFFF"/>
      </a:hlink>
      <a:folHlink>
        <a:srgbClr val="FEFFFF"/>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C5967"/>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Ai-ExecutiveForumTemplateDark-v1.8" id="{B83735F1-A5EE-CA4C-AB12-E05B11E00A8E}" vid="{CE53A268-20DD-004B-9086-CD1D7812ED9F}"/>
    </a:ext>
  </a:extLst>
</a:theme>
</file>

<file path=ppt/theme/theme4.xml><?xml version="1.0" encoding="utf-8"?>
<a:theme xmlns:a="http://schemas.openxmlformats.org/drawingml/2006/main" name="1_01-Intro Slides">
  <a:themeElements>
    <a:clrScheme name="AI-Forum-v1">
      <a:dk1>
        <a:srgbClr val="131515"/>
      </a:dk1>
      <a:lt1>
        <a:srgbClr val="FFFFFF"/>
      </a:lt1>
      <a:dk2>
        <a:srgbClr val="131515"/>
      </a:dk2>
      <a:lt2>
        <a:srgbClr val="FFFFFF"/>
      </a:lt2>
      <a:accent1>
        <a:srgbClr val="F1B13F"/>
      </a:accent1>
      <a:accent2>
        <a:srgbClr val="C74634"/>
      </a:accent2>
      <a:accent3>
        <a:srgbClr val="586463"/>
      </a:accent3>
      <a:accent4>
        <a:srgbClr val="E3E1DD"/>
      </a:accent4>
      <a:accent5>
        <a:srgbClr val="A9BBBC"/>
      </a:accent5>
      <a:accent6>
        <a:srgbClr val="323838"/>
      </a:accent6>
      <a:hlink>
        <a:srgbClr val="FEFFFF"/>
      </a:hlink>
      <a:folHlink>
        <a:srgbClr val="FEFFFF"/>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2C5967"/>
          </a:solidFill>
        </a:ln>
      </a:spPr>
      <a:bodyPr/>
      <a:lstStyle/>
      <a:style>
        <a:lnRef idx="1">
          <a:schemeClr val="accent1"/>
        </a:lnRef>
        <a:fillRef idx="0">
          <a:schemeClr val="accent1"/>
        </a:fillRef>
        <a:effectRef idx="0">
          <a:schemeClr val="accent1"/>
        </a:effectRef>
        <a:fontRef idx="minor">
          <a:schemeClr val="tx1"/>
        </a:fontRef>
      </a:style>
    </a:ln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Ai-ExecutiveForumTemplateDark-v1.8" id="{B83735F1-A5EE-CA4C-AB12-E05B11E00A8E}" vid="{B0EBBB73-4935-3E4B-9950-2414FC25C07B}"/>
    </a:ext>
  </a:extLst>
</a:theme>
</file>

<file path=ppt/theme/theme5.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b1851626-05c4-426e-b768-1c35733f6fea}" enabled="1" method="Standard" siteId="{fbc493a8-0d24-4454-a815-f4ca58e8c09d}" contentBits="0" removed="0"/>
</clbl:labelList>
</file>

<file path=docProps/app.xml><?xml version="1.0" encoding="utf-8"?>
<Properties xmlns="http://schemas.openxmlformats.org/officeDocument/2006/extended-properties" xmlns:vt="http://schemas.openxmlformats.org/officeDocument/2006/docPropsVTypes">
  <Template>Ai-ExecutiveForumTemplateDark-v1.8 (1)</Template>
  <TotalTime>3781</TotalTime>
  <Words>5039</Words>
  <Application>Microsoft Macintosh PowerPoint</Application>
  <PresentationFormat>Custom</PresentationFormat>
  <Paragraphs>608</Paragraphs>
  <Slides>34</Slides>
  <Notes>26</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34</vt:i4>
      </vt:variant>
    </vt:vector>
  </HeadingPairs>
  <TitlesOfParts>
    <vt:vector size="53" baseType="lpstr">
      <vt:lpstr>Arial</vt:lpstr>
      <vt:lpstr>Calibri</vt:lpstr>
      <vt:lpstr>Oracle Sans</vt:lpstr>
      <vt:lpstr>Oracle Sans Extra Bold</vt:lpstr>
      <vt:lpstr>Oracle Sans Light</vt:lpstr>
      <vt:lpstr>Oracle Sans Semi Bold</vt:lpstr>
      <vt:lpstr>Oracle Sans Tab</vt:lpstr>
      <vt:lpstr>Oracle Sans Tab Light</vt:lpstr>
      <vt:lpstr>Oracle Sans Tab Semi Bold</vt:lpstr>
      <vt:lpstr>Oracle Sans Ultra Light</vt:lpstr>
      <vt:lpstr>OracleSansVF</vt:lpstr>
      <vt:lpstr>Slack-Lato</vt:lpstr>
      <vt:lpstr>System Font Regular</vt:lpstr>
      <vt:lpstr>Times New Roman</vt:lpstr>
      <vt:lpstr>Wingdings</vt:lpstr>
      <vt:lpstr>01-Intro Slides</vt:lpstr>
      <vt:lpstr>02 Main Content</vt:lpstr>
      <vt:lpstr>4. Divider Slides and Breaks</vt:lpstr>
      <vt:lpstr>1_01-Intro Slides</vt:lpstr>
      <vt:lpstr>PowerPoint Presentation</vt:lpstr>
      <vt:lpstr>PowerPoint Presentation</vt:lpstr>
      <vt:lpstr>PowerPoint Presentation</vt:lpstr>
      <vt:lpstr>PowerPoint Presentation</vt:lpstr>
      <vt:lpstr>PowerPoint Presentation</vt:lpstr>
      <vt:lpstr>OCI Generative AI </vt:lpstr>
      <vt:lpstr>Generative AI innovation at Oracle</vt:lpstr>
      <vt:lpstr>PowerPoint Presentation</vt:lpstr>
      <vt:lpstr>PowerPoint Presentation</vt:lpstr>
      <vt:lpstr>OCI Generative AI service</vt:lpstr>
      <vt:lpstr>OCI Generative AI Agents: What is an Agent?</vt:lpstr>
      <vt:lpstr>What is RAG?</vt:lpstr>
      <vt:lpstr>PowerPoint Presentation</vt:lpstr>
      <vt:lpstr>PowerPoint Presentation</vt:lpstr>
      <vt:lpstr>Use cases</vt:lpstr>
      <vt:lpstr>Oracle AI and Data Science Services</vt:lpstr>
      <vt:lpstr>PowerPoint Presentation</vt:lpstr>
      <vt:lpstr>OCI Digital Assistant</vt:lpstr>
      <vt:lpstr>OCI Language</vt:lpstr>
      <vt:lpstr>OCI Speech</vt:lpstr>
      <vt:lpstr>OCI Vision</vt:lpstr>
      <vt:lpstr>OCI Document Understanding</vt:lpstr>
      <vt:lpstr>OCI Data Science</vt:lpstr>
      <vt:lpstr>AI Quick Actions for OCI Data Science: June 2024 Update</vt:lpstr>
      <vt:lpstr>Oracle AI Infrastructure</vt:lpstr>
      <vt:lpstr>OCI AI Infrastructure</vt:lpstr>
      <vt:lpstr>Oracle AI in Database</vt:lpstr>
      <vt:lpstr>Oracle Modern Data Platform for AI</vt:lpstr>
      <vt:lpstr>PowerPoint Presentation</vt:lpstr>
      <vt:lpstr>PowerPoint Presentation</vt:lpstr>
      <vt:lpstr>Pervasive across Oracle apps</vt:lpstr>
      <vt:lpstr>Resources</vt:lpstr>
      <vt:lpstr>PowerPoint Presentation</vt:lpstr>
      <vt:lpstr>Thank you</vt:lpstr>
    </vt:vector>
  </TitlesOfParts>
  <Manager/>
  <Company>Oracle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Read before continuing How to Use This Template</dc:title>
  <dc:subject/>
  <dc:creator>Rachel Bennett</dc:creator>
  <cp:keywords/>
  <dc:description>Here is a powerpoint template for the Oracle Health Conference Speakers.</dc:description>
  <cp:lastModifiedBy>Sherry Tiao</cp:lastModifiedBy>
  <cp:revision>237</cp:revision>
  <dcterms:created xsi:type="dcterms:W3CDTF">2023-10-17T18:49:45Z</dcterms:created>
  <dcterms:modified xsi:type="dcterms:W3CDTF">2024-06-19T01:39:09Z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